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7" r:id="rId2"/>
    <p:sldId id="259" r:id="rId3"/>
    <p:sldId id="260" r:id="rId4"/>
    <p:sldId id="262" r:id="rId5"/>
    <p:sldId id="263" r:id="rId6"/>
    <p:sldId id="264" r:id="rId7"/>
    <p:sldId id="265" r:id="rId8"/>
    <p:sldId id="368" r:id="rId9"/>
    <p:sldId id="369" r:id="rId10"/>
    <p:sldId id="370" r:id="rId11"/>
    <p:sldId id="425"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426"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3" r:id="rId53"/>
    <p:sldId id="427" r:id="rId54"/>
    <p:sldId id="414" r:id="rId55"/>
    <p:sldId id="440" r:id="rId56"/>
    <p:sldId id="415" r:id="rId57"/>
    <p:sldId id="416" r:id="rId58"/>
    <p:sldId id="417" r:id="rId59"/>
    <p:sldId id="418" r:id="rId60"/>
    <p:sldId id="419" r:id="rId61"/>
    <p:sldId id="420" r:id="rId62"/>
    <p:sldId id="421" r:id="rId63"/>
    <p:sldId id="422" r:id="rId64"/>
    <p:sldId id="423" r:id="rId65"/>
    <p:sldId id="424" r:id="rId66"/>
    <p:sldId id="363" r:id="rId67"/>
    <p:sldId id="364" r:id="rId68"/>
    <p:sldId id="365" r:id="rId69"/>
    <p:sldId id="366" r:id="rId70"/>
    <p:sldId id="367" r:id="rId71"/>
    <p:sldId id="439" r:id="rId72"/>
    <p:sldId id="435" r:id="rId73"/>
    <p:sldId id="436" r:id="rId74"/>
    <p:sldId id="437" r:id="rId75"/>
    <p:sldId id="438" r:id="rId76"/>
    <p:sldId id="266" r:id="rId77"/>
    <p:sldId id="267" r:id="rId78"/>
    <p:sldId id="268" r:id="rId79"/>
    <p:sldId id="269" r:id="rId80"/>
    <p:sldId id="270"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89" r:id="rId100"/>
    <p:sldId id="290" r:id="rId101"/>
    <p:sldId id="291" r:id="rId102"/>
    <p:sldId id="292" r:id="rId103"/>
    <p:sldId id="293" r:id="rId104"/>
    <p:sldId id="294"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2" r:id="rId142"/>
    <p:sldId id="333" r:id="rId143"/>
    <p:sldId id="334" r:id="rId144"/>
    <p:sldId id="335" r:id="rId145"/>
    <p:sldId id="336" r:id="rId146"/>
    <p:sldId id="337" r:id="rId147"/>
    <p:sldId id="338" r:id="rId148"/>
    <p:sldId id="339" r:id="rId149"/>
    <p:sldId id="340" r:id="rId150"/>
    <p:sldId id="341" r:id="rId151"/>
    <p:sldId id="342" r:id="rId152"/>
    <p:sldId id="343" r:id="rId153"/>
    <p:sldId id="344" r:id="rId154"/>
    <p:sldId id="345" r:id="rId155"/>
    <p:sldId id="346" r:id="rId156"/>
    <p:sldId id="347" r:id="rId157"/>
    <p:sldId id="348" r:id="rId158"/>
    <p:sldId id="349" r:id="rId159"/>
    <p:sldId id="350" r:id="rId160"/>
    <p:sldId id="351" r:id="rId161"/>
    <p:sldId id="352" r:id="rId162"/>
    <p:sldId id="353" r:id="rId163"/>
    <p:sldId id="354" r:id="rId164"/>
    <p:sldId id="355" r:id="rId165"/>
    <p:sldId id="356" r:id="rId166"/>
    <p:sldId id="357" r:id="rId167"/>
    <p:sldId id="358" r:id="rId168"/>
    <p:sldId id="359" r:id="rId169"/>
    <p:sldId id="360" r:id="rId170"/>
    <p:sldId id="361" r:id="rId171"/>
    <p:sldId id="362" r:id="rId172"/>
    <p:sldId id="428" r:id="rId173"/>
    <p:sldId id="429" r:id="rId174"/>
    <p:sldId id="430" r:id="rId175"/>
    <p:sldId id="431" r:id="rId176"/>
    <p:sldId id="432" r:id="rId177"/>
    <p:sldId id="433" r:id="rId178"/>
    <p:sldId id="434" r:id="rId179"/>
    <p:sldId id="441" r:id="rId180"/>
    <p:sldId id="442" r:id="rId1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飘 扬" initials="飘" lastIdx="1" clrIdx="0">
    <p:extLst>
      <p:ext uri="{19B8F6BF-5375-455C-9EA6-DF929625EA0E}">
        <p15:presenceInfo xmlns:p15="http://schemas.microsoft.com/office/powerpoint/2012/main" userId="12cb35f18e2daa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39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4" Type="http://schemas.openxmlformats.org/officeDocument/2006/relationships/image" Target="../media/image99.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 Id="rId9"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6C7E73-FCE1-4559-9545-A7D03E1E4258}" type="datetimeFigureOut">
              <a:rPr lang="zh-CN" altLang="en-US" smtClean="0"/>
              <a:t>19/10/14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0DDB42-2247-4C4E-BF93-DA99131C27DD}" type="slidenum">
              <a:rPr lang="zh-CN" altLang="en-US" smtClean="0"/>
              <a:t>‹#›</a:t>
            </a:fld>
            <a:endParaRPr lang="zh-CN" altLang="en-US"/>
          </a:p>
        </p:txBody>
      </p:sp>
    </p:spTree>
    <p:extLst>
      <p:ext uri="{BB962C8B-B14F-4D97-AF65-F5344CB8AC3E}">
        <p14:creationId xmlns:p14="http://schemas.microsoft.com/office/powerpoint/2010/main" val="1369094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latin typeface="华文新魏" pitchFamily="2" charset="-122"/>
                <a:ea typeface="华文新魏" pitchFamily="2" charset="-122"/>
              </a:rPr>
              <a:t>分散或均匀地通过岸线进入水体和自然降水通过沟渠进入水体的废水。</a:t>
            </a:r>
            <a:endParaRPr lang="zh-CN" altLang="en-US"/>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0AC1937C-15F9-46E3-B850-7F274FC922DC}" type="slidenum">
              <a:rPr lang="zh-CN" altLang="en-US" sz="1200"/>
              <a:pPr/>
              <a:t>5</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latin typeface="Times New Roman" pitchFamily="18" charset="0"/>
                <a:ea typeface="华文中宋" pitchFamily="2" charset="-122"/>
              </a:rPr>
              <a:t>按等标污染负荷大小排列，计算累计百分比，将累计百分比</a:t>
            </a:r>
            <a:r>
              <a:rPr lang="zh-CN" altLang="en-US" b="1">
                <a:solidFill>
                  <a:srgbClr val="00FF00"/>
                </a:solidFill>
                <a:latin typeface="Times New Roman" pitchFamily="18" charset="0"/>
                <a:ea typeface="华文中宋" pitchFamily="2" charset="-122"/>
              </a:rPr>
              <a:t>大于</a:t>
            </a:r>
            <a:r>
              <a:rPr lang="en-US" altLang="zh-CN" b="1">
                <a:solidFill>
                  <a:srgbClr val="00FF00"/>
                </a:solidFill>
                <a:latin typeface="Times New Roman" pitchFamily="18" charset="0"/>
                <a:ea typeface="华文中宋" pitchFamily="2" charset="-122"/>
              </a:rPr>
              <a:t>80%</a:t>
            </a:r>
            <a:r>
              <a:rPr lang="zh-CN" altLang="en-US" b="1">
                <a:solidFill>
                  <a:srgbClr val="00FF00"/>
                </a:solidFill>
                <a:latin typeface="Times New Roman" pitchFamily="18" charset="0"/>
                <a:ea typeface="华文中宋" pitchFamily="2" charset="-122"/>
              </a:rPr>
              <a:t>的污染源</a:t>
            </a:r>
            <a:r>
              <a:rPr lang="zh-CN" altLang="en-US" b="1">
                <a:latin typeface="Times New Roman" pitchFamily="18" charset="0"/>
                <a:ea typeface="华文中宋" pitchFamily="2" charset="-122"/>
              </a:rPr>
              <a:t>（物）列为该区域的主要污染源（物）</a:t>
            </a:r>
          </a:p>
          <a:p>
            <a:endParaRPr lang="zh-CN" altLang="en-US"/>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pPr>
            <a:fld id="{2CF09259-58A0-4158-B2A8-8A82C87AB380}" type="slidenum">
              <a:rPr lang="zh-CN" altLang="en-US">
                <a:latin typeface="Tahoma" pitchFamily="34" charset="0"/>
              </a:rPr>
              <a:pPr>
                <a:spcBef>
                  <a:spcPct val="0"/>
                </a:spcBef>
              </a:pPr>
              <a:t>28</a:t>
            </a:fld>
            <a:endParaRPr lang="zh-CN" altLang="en-US">
              <a:latin typeface="Tahom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北河</a:t>
            </a:r>
            <a:r>
              <a:rPr lang="en-US" altLang="zh-CN" dirty="0"/>
              <a:t>2001-2007</a:t>
            </a:r>
            <a:r>
              <a:rPr lang="zh-CN" altLang="en-US" dirty="0"/>
              <a:t>年各年月平均流量</a:t>
            </a:r>
          </a:p>
        </p:txBody>
      </p:sp>
      <p:sp>
        <p:nvSpPr>
          <p:cNvPr id="4" name="灯片编号占位符 3"/>
          <p:cNvSpPr>
            <a:spLocks noGrp="1"/>
          </p:cNvSpPr>
          <p:nvPr>
            <p:ph type="sldNum" sz="quarter" idx="10"/>
          </p:nvPr>
        </p:nvSpPr>
        <p:spPr/>
        <p:txBody>
          <a:bodyPr/>
          <a:lstStyle/>
          <a:p>
            <a:fld id="{960DDB42-2247-4C4E-BF93-DA99131C27DD}" type="slidenum">
              <a:rPr lang="zh-CN" altLang="en-US" smtClean="0"/>
              <a:t>34</a:t>
            </a:fld>
            <a:endParaRPr lang="zh-CN" altLang="en-US"/>
          </a:p>
        </p:txBody>
      </p:sp>
    </p:spTree>
    <p:extLst>
      <p:ext uri="{BB962C8B-B14F-4D97-AF65-F5344CB8AC3E}">
        <p14:creationId xmlns:p14="http://schemas.microsoft.com/office/powerpoint/2010/main" val="378413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苏州水系演变及太湖流域水系图</a:t>
            </a:r>
          </a:p>
        </p:txBody>
      </p:sp>
      <p:sp>
        <p:nvSpPr>
          <p:cNvPr id="4" name="灯片编号占位符 3"/>
          <p:cNvSpPr>
            <a:spLocks noGrp="1"/>
          </p:cNvSpPr>
          <p:nvPr>
            <p:ph type="sldNum" sz="quarter" idx="10"/>
          </p:nvPr>
        </p:nvSpPr>
        <p:spPr/>
        <p:txBody>
          <a:bodyPr/>
          <a:lstStyle/>
          <a:p>
            <a:fld id="{960DDB42-2247-4C4E-BF93-DA99131C27DD}" type="slidenum">
              <a:rPr lang="zh-CN" altLang="en-US" smtClean="0"/>
              <a:t>53</a:t>
            </a:fld>
            <a:endParaRPr lang="zh-CN" altLang="en-US"/>
          </a:p>
        </p:txBody>
      </p:sp>
    </p:spTree>
    <p:extLst>
      <p:ext uri="{BB962C8B-B14F-4D97-AF65-F5344CB8AC3E}">
        <p14:creationId xmlns:p14="http://schemas.microsoft.com/office/powerpoint/2010/main" val="272090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C9A33708-FB53-41E5-9AE0-72D3D4A4A3A3}" type="slidenum">
              <a:rPr lang="zh-CN" altLang="en-US" sz="1200"/>
              <a:pPr/>
              <a:t>81</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pPr>
            <a:fld id="{5CE8F42B-C3A6-4ACD-882D-9FAA3D133FC9}" type="slidenum">
              <a:rPr lang="en-US" altLang="zh-CN">
                <a:latin typeface="Arial" charset="0"/>
              </a:rPr>
              <a:pPr>
                <a:spcBef>
                  <a:spcPct val="0"/>
                </a:spcBef>
              </a:pPr>
              <a:t>93</a:t>
            </a:fld>
            <a:endParaRPr lang="en-US" altLang="zh-CN">
              <a:latin typeface="Arial"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DA2B3D95-298F-4502-B4F6-165392FD2B21}" type="slidenum">
              <a:rPr lang="zh-CN" altLang="en-US" sz="1200"/>
              <a:pPr/>
              <a:t>122</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华文楷体" pitchFamily="2" charset="-122"/>
                <a:ea typeface="华文楷体" pitchFamily="2" charset="-122"/>
              </a:rPr>
              <a:t> </a:t>
            </a:r>
            <a:r>
              <a:rPr lang="zh-CN" altLang="en-US">
                <a:latin typeface="华文楷体" pitchFamily="2" charset="-122"/>
                <a:ea typeface="华文楷体" pitchFamily="2" charset="-122"/>
              </a:rPr>
              <a:t>湖泊水质模型分为描述湖、库营养状况的</a:t>
            </a:r>
            <a:r>
              <a:rPr lang="zh-CN" altLang="en-US" u="sng">
                <a:latin typeface="华文楷体" pitchFamily="2" charset="-122"/>
                <a:ea typeface="华文楷体" pitchFamily="2" charset="-122"/>
              </a:rPr>
              <a:t>箱式模型</a:t>
            </a:r>
            <a:r>
              <a:rPr lang="zh-CN" altLang="en-US">
                <a:latin typeface="华文楷体" pitchFamily="2" charset="-122"/>
                <a:ea typeface="华文楷体" pitchFamily="2" charset="-122"/>
              </a:rPr>
              <a:t>、</a:t>
            </a:r>
            <a:r>
              <a:rPr lang="zh-CN" altLang="en-US" u="sng">
                <a:latin typeface="华文楷体" pitchFamily="2" charset="-122"/>
                <a:ea typeface="华文楷体" pitchFamily="2" charset="-122"/>
              </a:rPr>
              <a:t>分层箱式模型</a:t>
            </a:r>
            <a:r>
              <a:rPr lang="zh-CN" altLang="en-US">
                <a:latin typeface="华文楷体" pitchFamily="2" charset="-122"/>
                <a:ea typeface="华文楷体" pitchFamily="2" charset="-122"/>
              </a:rPr>
              <a:t>和描述温度与水质竖向分布的</a:t>
            </a:r>
            <a:r>
              <a:rPr lang="zh-CN" altLang="en-US" u="sng">
                <a:latin typeface="华文楷体" pitchFamily="2" charset="-122"/>
                <a:ea typeface="华文楷体" pitchFamily="2" charset="-122"/>
              </a:rPr>
              <a:t>分层模型</a:t>
            </a:r>
            <a:r>
              <a:rPr lang="zh-CN" altLang="en-US">
                <a:latin typeface="华文楷体" pitchFamily="2" charset="-122"/>
                <a:ea typeface="华文楷体" pitchFamily="2" charset="-122"/>
              </a:rPr>
              <a:t>。</a:t>
            </a:r>
            <a:endParaRPr lang="zh-CN"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E4D406CF-74B2-4CB1-9FEA-753A9EE4233C}" type="slidenum">
              <a:rPr lang="zh-CN" altLang="en-US" sz="1200"/>
              <a:pPr/>
              <a:t>128</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带一湖，一台一塔，两桥三区。在垃圾填埋场上堆造山体地形，建造一台、一塔两个制高点，以两桥相联接；以原有水体为基础，建造长丰湖湿地，与一台一塔交相呼应，武汉园博园独辟蹊径，在垃圾山上建“低碳榜样”。</a:t>
            </a:r>
          </a:p>
          <a:p>
            <a:r>
              <a:rPr lang="zh-CN" altLang="en-US" sz="1200" b="0" i="0" kern="1200" dirty="0">
                <a:solidFill>
                  <a:schemeClr val="tx1"/>
                </a:solidFill>
                <a:effectLst/>
                <a:latin typeface="+mn-lt"/>
                <a:ea typeface="+mn-ea"/>
                <a:cs typeface="+mn-cs"/>
              </a:rPr>
              <a:t>　　金口垃圾填埋场占地</a:t>
            </a:r>
            <a:r>
              <a:rPr lang="en-US" altLang="zh-CN" sz="1200" b="0" i="0" kern="1200" dirty="0">
                <a:solidFill>
                  <a:schemeClr val="tx1"/>
                </a:solidFill>
                <a:effectLst/>
                <a:latin typeface="+mn-lt"/>
                <a:ea typeface="+mn-ea"/>
                <a:cs typeface="+mn-cs"/>
              </a:rPr>
              <a:t>24.26</a:t>
            </a:r>
            <a:r>
              <a:rPr lang="zh-CN" altLang="en-US" sz="1200" b="0" i="0" kern="1200" dirty="0">
                <a:solidFill>
                  <a:schemeClr val="tx1"/>
                </a:solidFill>
                <a:effectLst/>
                <a:latin typeface="+mn-lt"/>
                <a:ea typeface="+mn-ea"/>
                <a:cs typeface="+mn-cs"/>
              </a:rPr>
              <a:t>公顷，曾是武汉最大垃圾填埋场。长年的垃圾填埋，让这片土壤积聚了大量的重金属和液体污染物。</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年，金口垃圾填埋场所在区域被选定为第十届中国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武汉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国际园林博览会主会场，武汉人通过垃圾治理和生态修复，只用了不到</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年时间，就把这片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毒地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废地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，变成了鸟语花香的最大城市公园，成为历届园博会一大创举。</a:t>
            </a:r>
          </a:p>
          <a:p>
            <a:endParaRPr lang="zh-CN" altLang="en-US" dirty="0"/>
          </a:p>
        </p:txBody>
      </p:sp>
      <p:sp>
        <p:nvSpPr>
          <p:cNvPr id="4" name="灯片编号占位符 3"/>
          <p:cNvSpPr>
            <a:spLocks noGrp="1"/>
          </p:cNvSpPr>
          <p:nvPr>
            <p:ph type="sldNum" sz="quarter" idx="10"/>
          </p:nvPr>
        </p:nvSpPr>
        <p:spPr/>
        <p:txBody>
          <a:bodyPr/>
          <a:lstStyle/>
          <a:p>
            <a:fld id="{6D4B489F-9214-463D-B4F1-98806868D0AE}" type="slidenum">
              <a:rPr lang="zh-CN" altLang="en-US" smtClean="0"/>
              <a:pPr/>
              <a:t>171</a:t>
            </a:fld>
            <a:endParaRPr lang="zh-CN" altLang="en-US"/>
          </a:p>
        </p:txBody>
      </p:sp>
    </p:spTree>
    <p:extLst>
      <p:ext uri="{BB962C8B-B14F-4D97-AF65-F5344CB8AC3E}">
        <p14:creationId xmlns:p14="http://schemas.microsoft.com/office/powerpoint/2010/main" val="198705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0778E18F-4FBF-4CF1-8BCA-1103AA2AC4C9}" type="slidenum">
              <a:rPr lang="en-US" altLang="zh-CN"/>
              <a:pPr/>
              <a:t>‹#›</a:t>
            </a:fld>
            <a:endParaRPr lang="en-US" altLang="zh-CN"/>
          </a:p>
        </p:txBody>
      </p:sp>
    </p:spTree>
    <p:extLst>
      <p:ext uri="{BB962C8B-B14F-4D97-AF65-F5344CB8AC3E}">
        <p14:creationId xmlns:p14="http://schemas.microsoft.com/office/powerpoint/2010/main" val="274107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09600"/>
            <a:ext cx="8540750"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fld id="{4D8B42C9-6AEF-42DC-940F-91F85F2D944E}" type="slidenum">
              <a:rPr lang="en-US" altLang="zh-CN"/>
              <a:pPr/>
              <a:t>‹#›</a:t>
            </a:fld>
            <a:endParaRPr lang="en-US" altLang="zh-CN"/>
          </a:p>
        </p:txBody>
      </p:sp>
    </p:spTree>
    <p:extLst>
      <p:ext uri="{BB962C8B-B14F-4D97-AF65-F5344CB8AC3E}">
        <p14:creationId xmlns:p14="http://schemas.microsoft.com/office/powerpoint/2010/main" val="1263436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pPr>
              <a:defRPr/>
            </a:pPr>
            <a:r>
              <a:rPr lang="zh-CN" altLang="en-US"/>
              <a:t>环境影响评价</a:t>
            </a:r>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D87B3B76-6F67-44D2-95B9-DE92B860790C}" type="slidenum">
              <a:rPr lang="en-US" altLang="zh-CN"/>
              <a:pPr/>
              <a:t>‹#›</a:t>
            </a:fld>
            <a:endParaRPr lang="en-US" altLang="zh-CN"/>
          </a:p>
        </p:txBody>
      </p:sp>
    </p:spTree>
    <p:extLst>
      <p:ext uri="{BB962C8B-B14F-4D97-AF65-F5344CB8AC3E}">
        <p14:creationId xmlns:p14="http://schemas.microsoft.com/office/powerpoint/2010/main" val="159198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19/10/14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90.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92.wmf"/><Relationship Id="rId4" Type="http://schemas.openxmlformats.org/officeDocument/2006/relationships/image" Target="../media/image91.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4.wmf"/><Relationship Id="rId5" Type="http://schemas.openxmlformats.org/officeDocument/2006/relationships/oleObject" Target="../embeddings/oleObject38.bin"/><Relationship Id="rId4" Type="http://schemas.openxmlformats.org/officeDocument/2006/relationships/image" Target="../media/image93.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emf"/><Relationship Id="rId5" Type="http://schemas.openxmlformats.org/officeDocument/2006/relationships/oleObject" Target="../embeddings/oleObject40.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42.bin"/></Relationships>
</file>

<file path=ppt/slides/_rels/slide105.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48.bin"/><Relationship Id="rId18" Type="http://schemas.openxmlformats.org/officeDocument/2006/relationships/image" Target="../media/image107.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104.wmf"/><Relationship Id="rId17"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24.vml"/><Relationship Id="rId6" Type="http://schemas.openxmlformats.org/officeDocument/2006/relationships/image" Target="../media/image101.wmf"/><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103.wmf"/><Relationship Id="rId19" Type="http://schemas.openxmlformats.org/officeDocument/2006/relationships/oleObject" Target="../embeddings/oleObject51.bin"/><Relationship Id="rId4" Type="http://schemas.openxmlformats.org/officeDocument/2006/relationships/image" Target="../media/image100.wmf"/><Relationship Id="rId9" Type="http://schemas.openxmlformats.org/officeDocument/2006/relationships/oleObject" Target="../embeddings/oleObject46.bin"/><Relationship Id="rId14" Type="http://schemas.openxmlformats.org/officeDocument/2006/relationships/image" Target="../media/image105.wmf"/></Relationships>
</file>

<file path=ppt/slides/_rels/slide106.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0.wmf"/><Relationship Id="rId5" Type="http://schemas.openxmlformats.org/officeDocument/2006/relationships/oleObject" Target="../embeddings/oleObject53.bin"/><Relationship Id="rId4" Type="http://schemas.openxmlformats.org/officeDocument/2006/relationships/image" Target="../media/image109.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3.wmf"/><Relationship Id="rId5" Type="http://schemas.openxmlformats.org/officeDocument/2006/relationships/oleObject" Target="../embeddings/oleObject56.bin"/><Relationship Id="rId4" Type="http://schemas.openxmlformats.org/officeDocument/2006/relationships/image" Target="../media/image112.wmf"/></Relationships>
</file>

<file path=ppt/slides/_rels/slide109.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6.wmf"/><Relationship Id="rId5" Type="http://schemas.openxmlformats.org/officeDocument/2006/relationships/oleObject" Target="../embeddings/oleObject59.bin"/><Relationship Id="rId4" Type="http://schemas.openxmlformats.org/officeDocument/2006/relationships/image" Target="../media/image115.wmf"/></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19.wmf"/><Relationship Id="rId5" Type="http://schemas.openxmlformats.org/officeDocument/2006/relationships/oleObject" Target="../embeddings/oleObject62.bin"/><Relationship Id="rId4" Type="http://schemas.openxmlformats.org/officeDocument/2006/relationships/image" Target="../media/image118.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21.wmf"/><Relationship Id="rId5" Type="http://schemas.openxmlformats.org/officeDocument/2006/relationships/oleObject" Target="../embeddings/oleObject64.bin"/><Relationship Id="rId4" Type="http://schemas.openxmlformats.org/officeDocument/2006/relationships/image" Target="../media/image120.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122.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23.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24.emf"/></Relationships>
</file>

<file path=ppt/slides/_rels/slide116.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6.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71.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31.wmf"/><Relationship Id="rId5" Type="http://schemas.openxmlformats.org/officeDocument/2006/relationships/oleObject" Target="../embeddings/oleObject74.bin"/><Relationship Id="rId4" Type="http://schemas.openxmlformats.org/officeDocument/2006/relationships/image" Target="../media/image130.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33.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78.bin"/></Relationships>
</file>

<file path=ppt/slides/_rels/slide121.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37.wmf"/><Relationship Id="rId5" Type="http://schemas.openxmlformats.org/officeDocument/2006/relationships/oleObject" Target="../embeddings/oleObject81.bin"/><Relationship Id="rId4" Type="http://schemas.openxmlformats.org/officeDocument/2006/relationships/image" Target="../media/image136.wmf"/></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3.xml"/><Relationship Id="rId1" Type="http://schemas.openxmlformats.org/officeDocument/2006/relationships/video" Target="file:///E:\&#22823;&#19996;&#28246;\&#27719;&#25253;\donghu_routing2_2(40m3).avi"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3.xml"/><Relationship Id="rId1" Type="http://schemas.openxmlformats.org/officeDocument/2006/relationships/video" Target="file:///E:\&#22823;&#19996;&#28246;\&#27719;&#25253;\&#27494;&#27721;&#22823;&#23398;_&#32447;&#36335;1.2.avi"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158.wmf"/><Relationship Id="rId4" Type="http://schemas.openxmlformats.org/officeDocument/2006/relationships/oleObject" Target="../embeddings/oleObject83.bin"/></Relationships>
</file>

<file path=ppt/slides/_rels/slide1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4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174.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71.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173.wmf"/><Relationship Id="rId4" Type="http://schemas.openxmlformats.org/officeDocument/2006/relationships/image" Target="../media/image170.wmf"/><Relationship Id="rId9" Type="http://schemas.openxmlformats.org/officeDocument/2006/relationships/oleObject" Target="../embeddings/oleObject87.bin"/><Relationship Id="rId14" Type="http://schemas.openxmlformats.org/officeDocument/2006/relationships/image" Target="../media/image175.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77.wmf"/><Relationship Id="rId5" Type="http://schemas.openxmlformats.org/officeDocument/2006/relationships/oleObject" Target="../embeddings/oleObject91.bin"/><Relationship Id="rId4" Type="http://schemas.openxmlformats.org/officeDocument/2006/relationships/image" Target="../media/image176.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80.wmf"/><Relationship Id="rId5" Type="http://schemas.openxmlformats.org/officeDocument/2006/relationships/oleObject" Target="../embeddings/oleObject94.bin"/><Relationship Id="rId4" Type="http://schemas.openxmlformats.org/officeDocument/2006/relationships/image" Target="../media/image179.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4.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44.wmf"/><Relationship Id="rId5" Type="http://schemas.openxmlformats.org/officeDocument/2006/relationships/oleObject" Target="../embeddings/oleObject7.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45.emf"/></Relationships>
</file>

<file path=ppt/slides/_rels/slide65.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10.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png"/><Relationship Id="rId4" Type="http://schemas.openxmlformats.org/officeDocument/2006/relationships/image" Target="../media/image55.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7.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17.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22.bin"/><Relationship Id="rId4" Type="http://schemas.openxmlformats.org/officeDocument/2006/relationships/image" Target="../media/image66.wmf"/></Relationships>
</file>

<file path=ppt/slides/_rels/slide87.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9.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26.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74.jpeg"/><Relationship Id="rId4" Type="http://schemas.openxmlformats.org/officeDocument/2006/relationships/image" Target="../media/image73.wmf"/></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7.png"/><Relationship Id="rId4" Type="http://schemas.openxmlformats.org/officeDocument/2006/relationships/image" Target="../media/image76.wmf"/></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94.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3.wmf"/><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5.wmf"/><Relationship Id="rId5" Type="http://schemas.openxmlformats.org/officeDocument/2006/relationships/oleObject" Target="../embeddings/oleObject31.bin"/><Relationship Id="rId10" Type="http://schemas.openxmlformats.org/officeDocument/2006/relationships/image" Target="../media/image76.wmf"/><Relationship Id="rId4" Type="http://schemas.openxmlformats.org/officeDocument/2006/relationships/image" Target="../media/image84.wmf"/><Relationship Id="rId9" Type="http://schemas.openxmlformats.org/officeDocument/2006/relationships/oleObject" Target="../embeddings/oleObject29.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87.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89.png"/><Relationship Id="rId4" Type="http://schemas.openxmlformats.org/officeDocument/2006/relationships/image" Target="../media/image8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908050"/>
            <a:ext cx="8001000" cy="2520950"/>
          </a:xfrm>
        </p:spPr>
        <p:txBody>
          <a:bodyPr>
            <a:normAutofit fontScale="90000"/>
          </a:bodyPr>
          <a:lstStyle/>
          <a:p>
            <a:pPr eaLnBrk="1" hangingPunct="1"/>
            <a:r>
              <a:rPr lang="zh-CN" altLang="en-US" sz="6600" b="1" dirty="0">
                <a:solidFill>
                  <a:srgbClr val="FF0000"/>
                </a:solidFill>
                <a:ea typeface="隶书" pitchFamily="49" charset="-122"/>
              </a:rPr>
              <a:t>第八章</a:t>
            </a:r>
            <a:br>
              <a:rPr lang="zh-CN" altLang="en-US" sz="6600" b="1" dirty="0">
                <a:solidFill>
                  <a:srgbClr val="FF0000"/>
                </a:solidFill>
                <a:ea typeface="隶书" pitchFamily="49" charset="-122"/>
              </a:rPr>
            </a:br>
            <a:r>
              <a:rPr lang="zh-CN" altLang="en-US" sz="6600" b="1" dirty="0">
                <a:solidFill>
                  <a:srgbClr val="FF0000"/>
                </a:solidFill>
                <a:ea typeface="隶书" pitchFamily="49" charset="-122"/>
              </a:rPr>
              <a:t>城市地表水环境调查与评价</a:t>
            </a:r>
            <a:endParaRPr lang="zh-CN" altLang="en-US" sz="6600" dirty="0">
              <a:solidFill>
                <a:srgbClr val="FF0000"/>
              </a:solidFill>
            </a:endParaRPr>
          </a:p>
        </p:txBody>
      </p:sp>
      <p:sp>
        <p:nvSpPr>
          <p:cNvPr id="57349" name="Rectangle 3"/>
          <p:cNvSpPr>
            <a:spLocks noGrp="1" noChangeArrowheads="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zh-CN" altLang="zh-CN"/>
          </a:p>
        </p:txBody>
      </p:sp>
      <p:sp>
        <p:nvSpPr>
          <p:cNvPr id="17412" name="页脚占位符 4"/>
          <p:cNvSpPr>
            <a:spLocks noGrp="1"/>
          </p:cNvSpPr>
          <p:nvPr>
            <p:ph type="ftr" sz="quarter" idx="11"/>
          </p:nvPr>
        </p:nvSpPr>
        <p:spPr bwMode="auto">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1200">
                <a:latin typeface="Tahoma" pitchFamily="34" charset="0"/>
              </a:rPr>
              <a:t>环境影响评价</a:t>
            </a:r>
          </a:p>
        </p:txBody>
      </p:sp>
      <p:sp>
        <p:nvSpPr>
          <p:cNvPr id="17413" name="灯片编号占位符 5"/>
          <p:cNvSpPr>
            <a:spLocks noGrp="1"/>
          </p:cNvSpPr>
          <p:nvPr>
            <p:ph type="sldNum" sz="quarter" idx="12"/>
          </p:nvPr>
        </p:nvSpPr>
        <p:spPr bwMode="auto">
          <a:xfrm>
            <a:off x="6553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27E174C-3BCF-4DC3-818B-8B197F145049}" type="slidenum">
              <a:rPr lang="en-US" altLang="zh-CN" sz="1200">
                <a:latin typeface="Tahoma" pitchFamily="34" charset="0"/>
              </a:rPr>
              <a:pPr>
                <a:spcBef>
                  <a:spcPct val="0"/>
                </a:spcBef>
                <a:buFontTx/>
                <a:buNone/>
              </a:pPr>
              <a:t>1</a:t>
            </a:fld>
            <a:endParaRPr lang="en-US" altLang="zh-CN" sz="1200">
              <a:latin typeface="Tahoma" pitchFamily="34" charset="0"/>
            </a:endParaRPr>
          </a:p>
        </p:txBody>
      </p:sp>
    </p:spTree>
    <p:extLst>
      <p:ext uri="{BB962C8B-B14F-4D97-AF65-F5344CB8AC3E}">
        <p14:creationId xmlns:p14="http://schemas.microsoft.com/office/powerpoint/2010/main" val="320252719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idx="1"/>
          </p:nvPr>
        </p:nvSpPr>
        <p:spPr>
          <a:xfrm>
            <a:off x="323850" y="333375"/>
            <a:ext cx="8229600" cy="5338763"/>
          </a:xfrm>
        </p:spPr>
        <p:txBody>
          <a:bodyPr>
            <a:normAutofit fontScale="92500"/>
          </a:bodyPr>
          <a:lstStyle/>
          <a:p>
            <a:pPr eaLnBrk="1" hangingPunct="1">
              <a:lnSpc>
                <a:spcPct val="90000"/>
              </a:lnSpc>
              <a:buFontTx/>
              <a:buNone/>
            </a:pPr>
            <a:r>
              <a:rPr lang="zh-CN" altLang="en-US" sz="2800">
                <a:latin typeface="华文新魏" pitchFamily="2" charset="-122"/>
                <a:ea typeface="华文新魏" pitchFamily="2" charset="-122"/>
              </a:rPr>
              <a:t>非点污染源的调查</a:t>
            </a:r>
          </a:p>
          <a:p>
            <a:pPr eaLnBrk="1" hangingPunct="1">
              <a:lnSpc>
                <a:spcPct val="90000"/>
              </a:lnSpc>
              <a:buFontTx/>
              <a:buNone/>
            </a:pP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1</a:t>
            </a:r>
            <a:r>
              <a:rPr lang="zh-CN" altLang="en-US" sz="2400">
                <a:latin typeface="华文新魏" pitchFamily="2" charset="-122"/>
                <a:ea typeface="华文新魏" pitchFamily="2" charset="-122"/>
              </a:rPr>
              <a:t>）非点污染源调查的原则</a:t>
            </a:r>
          </a:p>
          <a:p>
            <a:pPr eaLnBrk="1" hangingPunct="1">
              <a:lnSpc>
                <a:spcPct val="90000"/>
              </a:lnSpc>
              <a:buFontTx/>
              <a:buNone/>
            </a:pPr>
            <a:r>
              <a:rPr lang="zh-CN" altLang="en-US" sz="2400">
                <a:latin typeface="华文新魏" pitchFamily="2" charset="-122"/>
                <a:ea typeface="华文新魏" pitchFamily="2" charset="-122"/>
              </a:rPr>
              <a:t>    非点污染源调查基本上采用</a:t>
            </a:r>
            <a:r>
              <a:rPr lang="zh-CN" altLang="en-US" sz="2400">
                <a:solidFill>
                  <a:srgbClr val="FF0000"/>
                </a:solidFill>
                <a:latin typeface="华文新魏" pitchFamily="2" charset="-122"/>
                <a:ea typeface="华文新魏" pitchFamily="2" charset="-122"/>
              </a:rPr>
              <a:t>间接收集资料</a:t>
            </a:r>
            <a:r>
              <a:rPr lang="zh-CN" altLang="en-US" sz="2400">
                <a:latin typeface="华文新魏" pitchFamily="2" charset="-122"/>
                <a:ea typeface="华文新魏" pitchFamily="2" charset="-122"/>
              </a:rPr>
              <a:t>的方法，一般不进行实测。</a:t>
            </a:r>
          </a:p>
          <a:p>
            <a:pPr eaLnBrk="1" hangingPunct="1">
              <a:lnSpc>
                <a:spcPct val="90000"/>
              </a:lnSpc>
              <a:buFontTx/>
              <a:buNone/>
            </a:pP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2</a:t>
            </a:r>
            <a:r>
              <a:rPr lang="zh-CN" altLang="en-US" sz="2400">
                <a:latin typeface="华文新魏" pitchFamily="2" charset="-122"/>
                <a:ea typeface="华文新魏" pitchFamily="2" charset="-122"/>
              </a:rPr>
              <a:t>）非点污染源调查的内容</a:t>
            </a:r>
          </a:p>
          <a:p>
            <a:pPr eaLnBrk="1" hangingPunct="1">
              <a:lnSpc>
                <a:spcPct val="90000"/>
              </a:lnSpc>
              <a:buFontTx/>
              <a:buNone/>
            </a:pPr>
            <a:r>
              <a:rPr lang="zh-CN" altLang="en-US" sz="2400">
                <a:latin typeface="华文新魏" pitchFamily="2" charset="-122"/>
                <a:ea typeface="华文新魏" pitchFamily="2" charset="-122"/>
              </a:rPr>
              <a:t>    根据评价工作的需要选择下述全部或部分内容进行调查：</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a</a:t>
            </a:r>
            <a:r>
              <a:rPr lang="zh-CN" altLang="en-US" sz="2400">
                <a:solidFill>
                  <a:srgbClr val="FF0000"/>
                </a:solidFill>
                <a:latin typeface="华文新魏" pitchFamily="2" charset="-122"/>
                <a:ea typeface="华文新魏" pitchFamily="2" charset="-122"/>
              </a:rPr>
              <a:t>概况</a:t>
            </a:r>
            <a:r>
              <a:rPr lang="zh-CN" altLang="en-US" sz="2400">
                <a:latin typeface="华文新魏" pitchFamily="2" charset="-122"/>
                <a:ea typeface="华文新魏" pitchFamily="2" charset="-122"/>
              </a:rPr>
              <a:t>：原料、燃料、废弃物的堆放位置、堆放面积、堆放形式、堆放点的地面铺装及其保洁程度、堆放物的遮盖方式等。</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b</a:t>
            </a:r>
            <a:r>
              <a:rPr lang="zh-CN" altLang="en-US" sz="2400">
                <a:solidFill>
                  <a:srgbClr val="FF0000"/>
                </a:solidFill>
                <a:latin typeface="华文新魏" pitchFamily="2" charset="-122"/>
                <a:ea typeface="华文新魏" pitchFamily="2" charset="-122"/>
              </a:rPr>
              <a:t>排放方式、排放去向与处理情况</a:t>
            </a:r>
            <a:r>
              <a:rPr lang="zh-CN" altLang="en-US" sz="2400">
                <a:latin typeface="华文新魏" pitchFamily="2" charset="-122"/>
                <a:ea typeface="华文新魏" pitchFamily="2" charset="-122"/>
              </a:rPr>
              <a:t>：应说明非点源污染物是有组织的汇集还是无组织的漫流；是集中后直接排放还是处理后排放；是单独排放还是与生产废水或生活污水共同排放等。</a:t>
            </a:r>
            <a:endParaRPr lang="en-US" altLang="zh-CN" sz="2400">
              <a:latin typeface="华文新魏" pitchFamily="2" charset="-122"/>
              <a:ea typeface="华文新魏" pitchFamily="2" charset="-122"/>
            </a:endParaRPr>
          </a:p>
          <a:p>
            <a:pPr eaLnBrk="1" hangingPunct="1">
              <a:lnSpc>
                <a:spcPct val="90000"/>
              </a:lnSpc>
              <a:buFontTx/>
              <a:buNone/>
            </a:pPr>
            <a:r>
              <a:rPr lang="en-US" altLang="zh-CN" sz="2400">
                <a:latin typeface="华文新魏" pitchFamily="2" charset="-122"/>
                <a:ea typeface="华文新魏" pitchFamily="2" charset="-122"/>
              </a:rPr>
              <a:t> c </a:t>
            </a:r>
            <a:r>
              <a:rPr lang="zh-CN" altLang="en-US" sz="2400">
                <a:solidFill>
                  <a:srgbClr val="FF0000"/>
                </a:solidFill>
                <a:latin typeface="华文新魏" pitchFamily="2" charset="-122"/>
                <a:ea typeface="华文新魏" pitchFamily="2" charset="-122"/>
              </a:rPr>
              <a:t>排放数据</a:t>
            </a:r>
            <a:r>
              <a:rPr lang="zh-CN" altLang="en-US" sz="2400">
                <a:latin typeface="华文新魏" pitchFamily="2" charset="-122"/>
                <a:ea typeface="华文新魏" pitchFamily="2" charset="-122"/>
              </a:rPr>
              <a:t>：根据现有实测数据、统计报表以及根据引起非点源污染的原料、燃料、废料、废弃物的物理、化学、生物化学性质选定调查的主要水质参数，调查有关排放季节、排放时期、排放量、排放浓度及其它变化等数据。</a:t>
            </a:r>
          </a:p>
        </p:txBody>
      </p:sp>
      <p:sp>
        <p:nvSpPr>
          <p:cNvPr id="15667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617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E11EF7C-1258-4A6C-817E-40598968E992}" type="slidenum">
              <a:rPr lang="en-US" altLang="zh-CN" sz="1200">
                <a:solidFill>
                  <a:srgbClr val="898989"/>
                </a:solidFill>
                <a:latin typeface="Tahoma" pitchFamily="34" charset="0"/>
              </a:rPr>
              <a:pPr>
                <a:spcBef>
                  <a:spcPct val="0"/>
                </a:spcBef>
                <a:buFontTx/>
                <a:buNone/>
              </a:pPr>
              <a:t>10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827579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idx="1"/>
          </p:nvPr>
        </p:nvSpPr>
        <p:spPr>
          <a:xfrm>
            <a:off x="685800" y="400050"/>
            <a:ext cx="7981950" cy="1743075"/>
          </a:xfrm>
        </p:spPr>
        <p:txBody>
          <a:bodyPr>
            <a:normAutofit lnSpcReduction="10000"/>
          </a:bodyPr>
          <a:lstStyle/>
          <a:p>
            <a:pPr lvl="1" eaLnBrk="1" hangingPunct="1">
              <a:lnSpc>
                <a:spcPct val="90000"/>
              </a:lnSpc>
              <a:buClr>
                <a:schemeClr val="accent2"/>
              </a:buClr>
              <a:buFont typeface="Webdings" pitchFamily="18" charset="2"/>
              <a:buNone/>
            </a:pPr>
            <a:r>
              <a:rPr lang="zh-CN" altLang="en-US" sz="3200" b="1">
                <a:latin typeface="华文新魏" pitchFamily="2" charset="-122"/>
                <a:ea typeface="华文新魏" pitchFamily="2" charset="-122"/>
              </a:rPr>
              <a:t>（</a:t>
            </a:r>
            <a:r>
              <a:rPr lang="en-US" altLang="zh-CN" sz="3200" b="1">
                <a:latin typeface="华文新魏" pitchFamily="2" charset="-122"/>
                <a:ea typeface="华文新魏" pitchFamily="2" charset="-122"/>
              </a:rPr>
              <a:t>3</a:t>
            </a:r>
            <a:r>
              <a:rPr lang="zh-CN" altLang="en-US" sz="3200" b="1">
                <a:latin typeface="华文新魏" pitchFamily="2" charset="-122"/>
                <a:ea typeface="华文新魏" pitchFamily="2" charset="-122"/>
              </a:rPr>
              <a:t>）污染物与河水完全混合所需的距离</a:t>
            </a:r>
            <a:endParaRPr lang="zh-CN" altLang="en-US" sz="3200">
              <a:latin typeface="华文新魏" pitchFamily="2" charset="-122"/>
              <a:ea typeface="华文新魏" pitchFamily="2" charset="-122"/>
            </a:endParaRP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充分混合：当断面上任意一点的浓度与断面平均浓度之差小于平均浓度的</a:t>
            </a:r>
            <a:r>
              <a:rPr lang="en-US" altLang="zh-CN" sz="2400" b="1">
                <a:latin typeface="华文新魏" pitchFamily="2" charset="-122"/>
                <a:ea typeface="华文新魏" pitchFamily="2" charset="-122"/>
              </a:rPr>
              <a:t>5%</a:t>
            </a:r>
            <a:r>
              <a:rPr lang="zh-CN" altLang="en-US" sz="2400" b="1">
                <a:latin typeface="华文新魏" pitchFamily="2" charset="-122"/>
                <a:ea typeface="华文新魏" pitchFamily="2" charset="-122"/>
              </a:rPr>
              <a:t>时，可以认为达到充分混合。</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混合过程段距离 </a:t>
            </a:r>
            <a:r>
              <a:rPr lang="en-US" altLang="zh-CN" sz="2400" b="1" i="1">
                <a:latin typeface="华文新魏" pitchFamily="2" charset="-122"/>
                <a:ea typeface="华文新魏" pitchFamily="2" charset="-122"/>
              </a:rPr>
              <a:t>L</a:t>
            </a:r>
            <a:r>
              <a:rPr lang="zh-CN" altLang="en-US" sz="2400" b="1">
                <a:latin typeface="华文新魏" pitchFamily="2" charset="-122"/>
                <a:ea typeface="华文新魏" pitchFamily="2" charset="-122"/>
              </a:rPr>
              <a:t>的计算</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45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8DB892B-E87C-4A91-8D9D-E47056D8D353}" type="slidenum">
              <a:rPr lang="en-US" altLang="zh-CN" sz="1200">
                <a:solidFill>
                  <a:srgbClr val="898989"/>
                </a:solidFill>
                <a:latin typeface="Tahoma" pitchFamily="34" charset="0"/>
              </a:rPr>
              <a:pPr>
                <a:spcBef>
                  <a:spcPct val="0"/>
                </a:spcBef>
                <a:buFontTx/>
                <a:buNone/>
              </a:pPr>
              <a:t>100</a:t>
            </a:fld>
            <a:endParaRPr lang="en-US" altLang="zh-CN" sz="1200">
              <a:solidFill>
                <a:srgbClr val="898989"/>
              </a:solidFill>
              <a:latin typeface="Tahoma" pitchFamily="34" charset="0"/>
            </a:endParaRPr>
          </a:p>
        </p:txBody>
      </p:sp>
      <p:sp>
        <p:nvSpPr>
          <p:cNvPr id="18438" name="Text Box 3"/>
          <p:cNvSpPr txBox="1">
            <a:spLocks noChangeArrowheads="1"/>
          </p:cNvSpPr>
          <p:nvPr/>
        </p:nvSpPr>
        <p:spPr bwMode="auto">
          <a:xfrm>
            <a:off x="1179513" y="3181350"/>
            <a:ext cx="55768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a</a:t>
            </a:r>
            <a:r>
              <a:rPr lang="en-US" altLang="zh-CN" sz="2800" b="1">
                <a:latin typeface="华文新魏" pitchFamily="2" charset="-122"/>
                <a:ea typeface="华文新魏" pitchFamily="2" charset="-122"/>
              </a:rPr>
              <a:t>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排放口到岸边的距离，</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B</a:t>
            </a:r>
            <a:r>
              <a:rPr lang="en-US" altLang="zh-CN" sz="2800" b="1">
                <a:latin typeface="华文新魏" pitchFamily="2" charset="-122"/>
                <a:ea typeface="华文新魏" pitchFamily="2" charset="-122"/>
              </a:rPr>
              <a:t>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河流宽度，</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H</a:t>
            </a:r>
            <a:r>
              <a:rPr lang="en-US" altLang="zh-CN" sz="2800" b="1" i="1" baseline="-25000">
                <a:latin typeface="华文新魏" pitchFamily="2" charset="-122"/>
                <a:ea typeface="华文新魏" pitchFamily="2" charset="-122"/>
              </a:rPr>
              <a:t> </a:t>
            </a:r>
            <a:r>
              <a:rPr lang="zh-CN" altLang="en-US" sz="2800" b="1">
                <a:latin typeface="华文新魏" pitchFamily="2" charset="-122"/>
                <a:ea typeface="华文新魏" pitchFamily="2" charset="-122"/>
              </a:rPr>
              <a:t>－ 平均水深</a:t>
            </a:r>
            <a:r>
              <a:rPr lang="zh-CN" altLang="zh-CN" sz="2800" b="1">
                <a:latin typeface="华文新魏" pitchFamily="2" charset="-122"/>
                <a:ea typeface="华文新魏" pitchFamily="2" charset="-122"/>
              </a:rPr>
              <a:t>，</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u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河流的平均流速</a:t>
            </a:r>
            <a:r>
              <a:rPr lang="zh-CN" altLang="en-US" sz="2800" b="1">
                <a:latin typeface="华文新魏" pitchFamily="2" charset="-122"/>
                <a:ea typeface="华文新魏" pitchFamily="2" charset="-122"/>
              </a:rPr>
              <a:t>， </a:t>
            </a:r>
            <a:r>
              <a:rPr lang="en-US" altLang="zh-CN" sz="2800" b="1">
                <a:latin typeface="华文新魏" pitchFamily="2" charset="-122"/>
                <a:ea typeface="华文新魏" pitchFamily="2" charset="-122"/>
              </a:rPr>
              <a:t>m/s</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g </a:t>
            </a:r>
            <a:r>
              <a:rPr lang="zh-CN" altLang="en-US" sz="2800" b="1">
                <a:latin typeface="华文新魏" pitchFamily="2" charset="-122"/>
                <a:ea typeface="华文新魏" pitchFamily="2" charset="-122"/>
              </a:rPr>
              <a:t>－ 重力加速度，</a:t>
            </a:r>
            <a:r>
              <a:rPr lang="en-US" altLang="zh-CN" sz="2800" b="1">
                <a:latin typeface="华文新魏" pitchFamily="2" charset="-122"/>
                <a:ea typeface="华文新魏" pitchFamily="2" charset="-122"/>
              </a:rPr>
              <a:t>9.8 m/s</a:t>
            </a:r>
          </a:p>
          <a:p>
            <a:pPr eaLnBrk="1" hangingPunct="1">
              <a:spcBef>
                <a:spcPct val="0"/>
              </a:spcBef>
              <a:buClr>
                <a:schemeClr val="accent2"/>
              </a:buClr>
              <a:buFont typeface="Webdings" pitchFamily="18" charset="2"/>
              <a:buNone/>
            </a:pPr>
            <a:endParaRPr lang="en-US" altLang="zh-CN" sz="2800" b="1" baseline="30000">
              <a:latin typeface="华文新魏" pitchFamily="2" charset="-122"/>
              <a:ea typeface="华文新魏" pitchFamily="2" charset="-122"/>
            </a:endParaRPr>
          </a:p>
          <a:p>
            <a:pPr eaLnBrk="1" hangingPunct="1">
              <a:lnSpc>
                <a:spcPct val="80000"/>
              </a:lnSpc>
              <a:spcBef>
                <a:spcPct val="0"/>
              </a:spcBef>
              <a:buClr>
                <a:schemeClr val="accent2"/>
              </a:buClr>
              <a:buFont typeface="Webdings" pitchFamily="18" charset="2"/>
              <a:buNone/>
            </a:pPr>
            <a:r>
              <a:rPr lang="en-US" altLang="zh-CN" sz="2800" b="1" i="1">
                <a:latin typeface="华文新魏" pitchFamily="2" charset="-122"/>
                <a:ea typeface="华文新魏" pitchFamily="2" charset="-122"/>
              </a:rPr>
              <a:t>I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a:t>
            </a:r>
            <a:r>
              <a:rPr lang="zh-CN" altLang="en-US" sz="2800" b="1">
                <a:latin typeface="华文新魏" pitchFamily="2" charset="-122"/>
                <a:ea typeface="华文新魏" pitchFamily="2" charset="-122"/>
              </a:rPr>
              <a:t>底坡，</a:t>
            </a:r>
            <a:r>
              <a:rPr lang="en-US" altLang="zh-CN" sz="1800" b="1" baseline="30000">
                <a:latin typeface="Arial" charset="0"/>
              </a:rPr>
              <a:t>0</a:t>
            </a:r>
            <a:r>
              <a:rPr lang="en-US" altLang="zh-CN" sz="1800" b="1">
                <a:latin typeface="Arial" charset="0"/>
              </a:rPr>
              <a:t>/</a:t>
            </a:r>
            <a:r>
              <a:rPr lang="en-US" altLang="zh-CN" sz="1800" b="1" baseline="-25000">
                <a:latin typeface="Arial" charset="0"/>
              </a:rPr>
              <a:t>00</a:t>
            </a:r>
            <a:r>
              <a:rPr lang="en-US" altLang="zh-CN" sz="1800">
                <a:latin typeface="Arial" charset="0"/>
              </a:rPr>
              <a:t> </a:t>
            </a:r>
          </a:p>
        </p:txBody>
      </p:sp>
      <p:sp>
        <p:nvSpPr>
          <p:cNvPr id="64518" name="Rectangle 4"/>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8434" name="Object 5"/>
          <p:cNvGraphicFramePr>
            <a:graphicFrameLocks noChangeAspect="1"/>
          </p:cNvGraphicFramePr>
          <p:nvPr/>
        </p:nvGraphicFramePr>
        <p:xfrm>
          <a:off x="2247900" y="2290763"/>
          <a:ext cx="4611688" cy="739775"/>
        </p:xfrm>
        <a:graphic>
          <a:graphicData uri="http://schemas.openxmlformats.org/presentationml/2006/ole">
            <mc:AlternateContent xmlns:mc="http://schemas.openxmlformats.org/markup-compatibility/2006">
              <mc:Choice xmlns:v="urn:schemas-microsoft-com:vml" Requires="v">
                <p:oleObj spid="_x0000_s15368" name="公式" r:id="rId3" imgW="2070100" imgH="444500" progId="Equation.3">
                  <p:embed/>
                </p:oleObj>
              </mc:Choice>
              <mc:Fallback>
                <p:oleObj name="公式" r:id="rId3" imgW="20701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2290763"/>
                        <a:ext cx="46116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1725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34"/>
                                        </p:tgtEl>
                                        <p:attrNameLst>
                                          <p:attrName>style.visibility</p:attrName>
                                        </p:attrNameLst>
                                      </p:cBhvr>
                                      <p:to>
                                        <p:strVal val="visible"/>
                                      </p:to>
                                    </p:set>
                                    <p:animEffect transition="in" filter="blinds(horizontal)">
                                      <p:cBhvr>
                                        <p:cTn id="22" dur="500"/>
                                        <p:tgtEl>
                                          <p:spTgt spid="184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438"/>
                                        </p:tgtEl>
                                        <p:attrNameLst>
                                          <p:attrName>style.visibility</p:attrName>
                                        </p:attrNameLst>
                                      </p:cBhvr>
                                      <p:to>
                                        <p:strVal val="visible"/>
                                      </p:to>
                                    </p:set>
                                    <p:animEffect transition="in" filter="blinds(horizontal)">
                                      <p:cBhvr>
                                        <p:cTn id="2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1843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endParaRPr lang="zh-CN" altLang="zh-CN"/>
          </a:p>
        </p:txBody>
      </p:sp>
      <p:graphicFrame>
        <p:nvGraphicFramePr>
          <p:cNvPr id="65539" name="Object 3"/>
          <p:cNvGraphicFramePr>
            <a:graphicFrameLocks noGrp="1" noChangeAspect="1"/>
          </p:cNvGraphicFramePr>
          <p:nvPr>
            <p:ph idx="1"/>
          </p:nvPr>
        </p:nvGraphicFramePr>
        <p:xfrm>
          <a:off x="431800" y="274638"/>
          <a:ext cx="8229600" cy="4786312"/>
        </p:xfrm>
        <a:graphic>
          <a:graphicData uri="http://schemas.openxmlformats.org/presentationml/2006/ole">
            <mc:AlternateContent xmlns:mc="http://schemas.openxmlformats.org/markup-compatibility/2006">
              <mc:Choice xmlns:v="urn:schemas-microsoft-com:vml" Requires="v">
                <p:oleObj spid="_x0000_s16392" name="图像文档" r:id="rId3" imgW="7916985" imgH="4603262" progId="Imaging.Document">
                  <p:embed/>
                </p:oleObj>
              </mc:Choice>
              <mc:Fallback>
                <p:oleObj name="图像文档" r:id="rId3" imgW="7916985" imgH="4603262"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74638"/>
                        <a:ext cx="8229600"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55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97D6EAC-7A96-4CDB-9883-37E34439ED79}" type="slidenum">
              <a:rPr lang="en-US" altLang="zh-CN" sz="1200">
                <a:solidFill>
                  <a:srgbClr val="898989"/>
                </a:solidFill>
                <a:latin typeface="Tahoma" pitchFamily="34" charset="0"/>
              </a:rPr>
              <a:pPr>
                <a:spcBef>
                  <a:spcPct val="0"/>
                </a:spcBef>
                <a:buFontTx/>
                <a:buNone/>
              </a:pPr>
              <a:t>101</a:t>
            </a:fld>
            <a:endParaRPr lang="en-US" altLang="zh-CN" sz="1200">
              <a:solidFill>
                <a:srgbClr val="898989"/>
              </a:solidFill>
              <a:latin typeface="Tahoma" pitchFamily="34" charset="0"/>
            </a:endParaRPr>
          </a:p>
        </p:txBody>
      </p:sp>
      <p:pic>
        <p:nvPicPr>
          <p:cNvPr id="65542" name="Picture 34"/>
          <p:cNvPicPr>
            <a:picLocks noChangeAspect="1" noChangeArrowheads="1"/>
          </p:cNvPicPr>
          <p:nvPr/>
        </p:nvPicPr>
        <p:blipFill>
          <a:blip r:embed="rId5">
            <a:extLst>
              <a:ext uri="{28A0092B-C50C-407E-A947-70E740481C1C}">
                <a14:useLocalDpi xmlns:a14="http://schemas.microsoft.com/office/drawing/2010/main" val="0"/>
              </a:ext>
            </a:extLst>
          </a:blip>
          <a:srcRect t="46327" r="60800"/>
          <a:stretch>
            <a:fillRect/>
          </a:stretch>
        </p:blipFill>
        <p:spPr bwMode="auto">
          <a:xfrm>
            <a:off x="5003800" y="4724400"/>
            <a:ext cx="3500438"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34"/>
          <p:cNvPicPr>
            <a:picLocks noChangeAspect="1" noChangeArrowheads="1"/>
          </p:cNvPicPr>
          <p:nvPr/>
        </p:nvPicPr>
        <p:blipFill>
          <a:blip r:embed="rId5">
            <a:extLst>
              <a:ext uri="{28A0092B-C50C-407E-A947-70E740481C1C}">
                <a14:useLocalDpi xmlns:a14="http://schemas.microsoft.com/office/drawing/2010/main" val="0"/>
              </a:ext>
            </a:extLst>
          </a:blip>
          <a:srcRect r="60800" b="46104"/>
          <a:stretch>
            <a:fillRect/>
          </a:stretch>
        </p:blipFill>
        <p:spPr bwMode="auto">
          <a:xfrm>
            <a:off x="406400" y="4881563"/>
            <a:ext cx="350043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596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a:xfrm>
            <a:off x="685800" y="558800"/>
            <a:ext cx="7772400" cy="854075"/>
          </a:xfrm>
        </p:spPr>
        <p:txBody>
          <a:bodyPr/>
          <a:lstStyle/>
          <a:p>
            <a:pPr eaLnBrk="1" hangingPunct="1">
              <a:lnSpc>
                <a:spcPct val="90000"/>
              </a:lnSpc>
              <a:buClr>
                <a:schemeClr val="accent2"/>
              </a:buClr>
              <a:buFont typeface="Webdings" pitchFamily="18" charset="2"/>
              <a:buChar char="4"/>
            </a:pPr>
            <a:r>
              <a:rPr lang="zh-CN" altLang="en-US" sz="2400" b="1"/>
              <a:t>多维模型</a:t>
            </a:r>
          </a:p>
          <a:p>
            <a:pPr eaLnBrk="1" hangingPunct="1">
              <a:lnSpc>
                <a:spcPct val="90000"/>
              </a:lnSpc>
              <a:buClr>
                <a:schemeClr val="accent2"/>
              </a:buClr>
              <a:buFont typeface="Symbol" pitchFamily="18" charset="2"/>
              <a:buChar char="·"/>
            </a:pPr>
            <a:r>
              <a:rPr lang="zh-CN" altLang="en-US" sz="2400" b="1"/>
              <a:t>二维稳态混合衰减模式 </a:t>
            </a:r>
            <a:endParaRPr lang="zh-CN" altLang="en-US"/>
          </a:p>
        </p:txBody>
      </p:sp>
      <p:graphicFrame>
        <p:nvGraphicFramePr>
          <p:cNvPr id="66563" name="Object 4"/>
          <p:cNvGraphicFramePr>
            <a:graphicFrameLocks noChangeAspect="1"/>
          </p:cNvGraphicFramePr>
          <p:nvPr/>
        </p:nvGraphicFramePr>
        <p:xfrm>
          <a:off x="3276600" y="3140075"/>
          <a:ext cx="5684838" cy="893763"/>
        </p:xfrm>
        <a:graphic>
          <a:graphicData uri="http://schemas.openxmlformats.org/presentationml/2006/ole">
            <mc:AlternateContent xmlns:mc="http://schemas.openxmlformats.org/markup-compatibility/2006">
              <mc:Choice xmlns:v="urn:schemas-microsoft-com:vml" Requires="v">
                <p:oleObj spid="_x0000_s17422" name="公式" r:id="rId3" imgW="3784600" imgH="533400" progId="Equation.3">
                  <p:embed/>
                </p:oleObj>
              </mc:Choice>
              <mc:Fallback>
                <p:oleObj name="公式" r:id="rId3" imgW="37846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140075"/>
                        <a:ext cx="5684838" cy="8937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sp>
        <p:nvSpPr>
          <p:cNvPr id="66564" name="Rectangle 5"/>
          <p:cNvSpPr>
            <a:spLocks noChangeArrowheads="1"/>
          </p:cNvSpPr>
          <p:nvPr/>
        </p:nvSpPr>
        <p:spPr bwMode="auto">
          <a:xfrm>
            <a:off x="-541338" y="3898900"/>
            <a:ext cx="47529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447675" indent="-447675">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SzPct val="70000"/>
              <a:buFont typeface="Webdings" pitchFamily="18" charset="2"/>
              <a:buNone/>
            </a:pPr>
            <a:r>
              <a:rPr lang="en-US" altLang="zh-CN" sz="2400" b="1">
                <a:latin typeface="Tahoma" pitchFamily="34" charset="0"/>
              </a:rPr>
              <a:t>          </a:t>
            </a:r>
            <a:r>
              <a:rPr lang="zh-CN" altLang="en-US" sz="2400" b="1">
                <a:latin typeface="Tahoma" pitchFamily="34" charset="0"/>
              </a:rPr>
              <a:t>对污染物非岸边排放的情况：</a:t>
            </a:r>
            <a:endParaRPr lang="zh-CN" altLang="en-US">
              <a:latin typeface="Tahoma" pitchFamily="34" charset="0"/>
            </a:endParaRPr>
          </a:p>
        </p:txBody>
      </p:sp>
      <p:graphicFrame>
        <p:nvGraphicFramePr>
          <p:cNvPr id="66565" name="Object 6"/>
          <p:cNvGraphicFramePr>
            <a:graphicFrameLocks noChangeAspect="1"/>
          </p:cNvGraphicFramePr>
          <p:nvPr/>
        </p:nvGraphicFramePr>
        <p:xfrm>
          <a:off x="509588" y="4335463"/>
          <a:ext cx="7934325" cy="890587"/>
        </p:xfrm>
        <a:graphic>
          <a:graphicData uri="http://schemas.openxmlformats.org/presentationml/2006/ole">
            <mc:AlternateContent xmlns:mc="http://schemas.openxmlformats.org/markup-compatibility/2006">
              <mc:Choice xmlns:v="urn:schemas-microsoft-com:vml" Requires="v">
                <p:oleObj spid="_x0000_s17423" name="公式" r:id="rId5" imgW="5600700" imgH="546100" progId="Equation.3">
                  <p:embed/>
                </p:oleObj>
              </mc:Choice>
              <mc:Fallback>
                <p:oleObj name="公式" r:id="rId5" imgW="56007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8" y="4335463"/>
                        <a:ext cx="7934325" cy="8905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sp>
        <p:nvSpPr>
          <p:cNvPr id="66566" name="Text Box 7"/>
          <p:cNvSpPr txBox="1">
            <a:spLocks noChangeArrowheads="1"/>
          </p:cNvSpPr>
          <p:nvPr/>
        </p:nvSpPr>
        <p:spPr bwMode="auto">
          <a:xfrm>
            <a:off x="611188" y="5226050"/>
            <a:ext cx="7731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a </a:t>
            </a:r>
            <a:r>
              <a:rPr lang="zh-CN" altLang="en-US" sz="2000" b="1">
                <a:latin typeface="Times New Roman" pitchFamily="18" charset="0"/>
              </a:rPr>
              <a:t>－排放口到岸边的距离</a:t>
            </a:r>
            <a:r>
              <a:rPr lang="en-US" altLang="zh-CN" sz="2000" b="1">
                <a:latin typeface="Times New Roman" pitchFamily="18" charset="0"/>
              </a:rPr>
              <a:t>,m   c(x,y)-----(x,y)</a:t>
            </a:r>
            <a:r>
              <a:rPr lang="zh-CN" altLang="en-US" sz="2000" b="1">
                <a:latin typeface="Times New Roman" pitchFamily="18" charset="0"/>
              </a:rPr>
              <a:t>点污染物垂向平均浓度，</a:t>
            </a:r>
            <a:r>
              <a:rPr lang="en-US" altLang="zh-CN" sz="2000" b="1">
                <a:latin typeface="Times New Roman" pitchFamily="18" charset="0"/>
              </a:rPr>
              <a:t>mg/L</a:t>
            </a:r>
          </a:p>
          <a:p>
            <a:pPr eaLnBrk="1" hangingPunct="1">
              <a:spcBef>
                <a:spcPct val="50000"/>
              </a:spcBef>
              <a:buFontTx/>
              <a:buNone/>
            </a:pPr>
            <a:r>
              <a:rPr lang="en-US" altLang="zh-CN" sz="2000" b="1">
                <a:latin typeface="Times New Roman" pitchFamily="18" charset="0"/>
              </a:rPr>
              <a:t>H—</a:t>
            </a:r>
            <a:r>
              <a:rPr lang="zh-CN" altLang="en-US" sz="2000" b="1">
                <a:latin typeface="Times New Roman" pitchFamily="18" charset="0"/>
              </a:rPr>
              <a:t>平均水深，</a:t>
            </a:r>
            <a:r>
              <a:rPr lang="en-US" altLang="zh-CN" sz="2000" b="1">
                <a:latin typeface="Times New Roman" pitchFamily="18" charset="0"/>
              </a:rPr>
              <a:t>m                   B—</a:t>
            </a:r>
            <a:r>
              <a:rPr lang="zh-CN" altLang="en-US" sz="2000" b="1">
                <a:latin typeface="Times New Roman" pitchFamily="18" charset="0"/>
              </a:rPr>
              <a:t>河流宽度，</a:t>
            </a:r>
            <a:r>
              <a:rPr lang="en-US" altLang="zh-CN" sz="2000" b="1">
                <a:latin typeface="Times New Roman" pitchFamily="18" charset="0"/>
              </a:rPr>
              <a:t>m             </a:t>
            </a:r>
          </a:p>
          <a:p>
            <a:pPr eaLnBrk="1" hangingPunct="1">
              <a:spcBef>
                <a:spcPct val="50000"/>
              </a:spcBef>
              <a:buFontTx/>
              <a:buNone/>
            </a:pPr>
            <a:r>
              <a:rPr lang="en-US" altLang="zh-CN" sz="2000" b="1">
                <a:latin typeface="Times New Roman" pitchFamily="18" charset="0"/>
              </a:rPr>
              <a:t>M</a:t>
            </a:r>
            <a:r>
              <a:rPr lang="en-US" altLang="zh-CN" sz="2000" b="1" baseline="-25000">
                <a:latin typeface="Times New Roman" pitchFamily="18" charset="0"/>
              </a:rPr>
              <a:t>y</a:t>
            </a:r>
            <a:r>
              <a:rPr lang="en-US" altLang="zh-CN" sz="2000" b="1">
                <a:latin typeface="Times New Roman" pitchFamily="18" charset="0"/>
              </a:rPr>
              <a:t>—</a:t>
            </a:r>
            <a:r>
              <a:rPr lang="zh-CN" altLang="en-US" sz="2000" b="1">
                <a:latin typeface="Times New Roman" pitchFamily="18" charset="0"/>
              </a:rPr>
              <a:t>横向混合系数  </a:t>
            </a:r>
            <a:r>
              <a:rPr lang="en-US" altLang="zh-CN" sz="2000" b="1">
                <a:latin typeface="Times New Roman" pitchFamily="18" charset="0"/>
              </a:rPr>
              <a:t>m</a:t>
            </a:r>
            <a:r>
              <a:rPr lang="en-US" altLang="zh-CN" sz="2000" b="1" baseline="30000">
                <a:latin typeface="Times New Roman" pitchFamily="18" charset="0"/>
              </a:rPr>
              <a:t>2</a:t>
            </a:r>
            <a:r>
              <a:rPr lang="en-US" altLang="zh-CN" sz="2000" b="1">
                <a:latin typeface="Times New Roman" pitchFamily="18" charset="0"/>
              </a:rPr>
              <a:t>/s</a:t>
            </a:r>
            <a:endParaRPr lang="en-US" altLang="zh-CN" sz="2000">
              <a:latin typeface="Times New Roman" pitchFamily="18" charset="0"/>
            </a:endParaRPr>
          </a:p>
        </p:txBody>
      </p:sp>
      <p:pic>
        <p:nvPicPr>
          <p:cNvPr id="66567" name="Picture 4"/>
          <p:cNvPicPr>
            <a:picLocks noChangeAspect="1" noChangeArrowheads="1"/>
          </p:cNvPicPr>
          <p:nvPr/>
        </p:nvPicPr>
        <p:blipFill>
          <a:blip r:embed="rId7">
            <a:extLst>
              <a:ext uri="{28A0092B-C50C-407E-A947-70E740481C1C}">
                <a14:useLocalDpi xmlns:a14="http://schemas.microsoft.com/office/drawing/2010/main" val="0"/>
              </a:ext>
            </a:extLst>
          </a:blip>
          <a:srcRect r="20476"/>
          <a:stretch>
            <a:fillRect/>
          </a:stretch>
        </p:blipFill>
        <p:spPr bwMode="auto">
          <a:xfrm>
            <a:off x="1292225" y="1341438"/>
            <a:ext cx="70485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矩形 1"/>
          <p:cNvSpPr>
            <a:spLocks noChangeArrowheads="1"/>
          </p:cNvSpPr>
          <p:nvPr/>
        </p:nvSpPr>
        <p:spPr bwMode="auto">
          <a:xfrm>
            <a:off x="306388" y="2906713"/>
            <a:ext cx="42068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spcBef>
                <a:spcPct val="0"/>
              </a:spcBef>
              <a:buClr>
                <a:schemeClr val="accent2"/>
              </a:buClr>
              <a:buFont typeface="Symbol" pitchFamily="18" charset="2"/>
              <a:buNone/>
            </a:pPr>
            <a:r>
              <a:rPr lang="zh-CN" altLang="en-US" sz="2400" b="1">
                <a:latin typeface="Tahoma" pitchFamily="34" charset="0"/>
              </a:rPr>
              <a:t>对污染物在岸边排放的情况：</a:t>
            </a:r>
            <a:endParaRPr lang="zh-CN" altLang="en-US" sz="2400">
              <a:latin typeface="Tahoma" pitchFamily="34" charset="0"/>
            </a:endParaRPr>
          </a:p>
        </p:txBody>
      </p:sp>
    </p:spTree>
    <p:extLst>
      <p:ext uri="{BB962C8B-B14F-4D97-AF65-F5344CB8AC3E}">
        <p14:creationId xmlns:p14="http://schemas.microsoft.com/office/powerpoint/2010/main" val="4099536007"/>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50825" y="2276475"/>
            <a:ext cx="8610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a:latin typeface="Times New Roman" pitchFamily="18" charset="0"/>
              </a:rPr>
              <a:t>        </a:t>
            </a:r>
            <a:r>
              <a:rPr lang="zh-CN" altLang="en-US" b="1">
                <a:latin typeface="Times New Roman" pitchFamily="18" charset="0"/>
              </a:rPr>
              <a:t>河水中溶解氧浓度 </a:t>
            </a:r>
            <a:r>
              <a:rPr lang="en-US" altLang="zh-CN" b="1">
                <a:latin typeface="Times New Roman" pitchFamily="18" charset="0"/>
              </a:rPr>
              <a:t>(DO)</a:t>
            </a:r>
            <a:r>
              <a:rPr lang="zh-CN" altLang="en-US" b="1">
                <a:latin typeface="Times New Roman" pitchFamily="18" charset="0"/>
              </a:rPr>
              <a:t>是决定水质洁净程度的重要参数之一，而排入河流的 </a:t>
            </a:r>
            <a:r>
              <a:rPr lang="en-US" altLang="zh-CN" b="1">
                <a:latin typeface="Times New Roman" pitchFamily="18" charset="0"/>
              </a:rPr>
              <a:t>BOD</a:t>
            </a:r>
            <a:r>
              <a:rPr lang="zh-CN" altLang="en-US" b="1">
                <a:latin typeface="Times New Roman" pitchFamily="18" charset="0"/>
              </a:rPr>
              <a:t>在衰减过程中将不断消耗</a:t>
            </a:r>
            <a:r>
              <a:rPr lang="en-US" altLang="zh-CN" b="1">
                <a:latin typeface="Times New Roman" pitchFamily="18" charset="0"/>
              </a:rPr>
              <a:t>DO</a:t>
            </a:r>
            <a:r>
              <a:rPr lang="zh-CN" altLang="en-US" b="1">
                <a:latin typeface="Times New Roman" pitchFamily="18" charset="0"/>
              </a:rPr>
              <a:t>，与此同时空气中的氧气又不断溶解到河水中。</a:t>
            </a:r>
            <a:endParaRPr lang="en-US" altLang="zh-CN" b="1">
              <a:latin typeface="Times New Roman" pitchFamily="18" charset="0"/>
            </a:endParaRPr>
          </a:p>
          <a:p>
            <a:pPr eaLnBrk="1" hangingPunct="1">
              <a:spcBef>
                <a:spcPct val="0"/>
              </a:spcBef>
              <a:buFontTx/>
              <a:buNone/>
            </a:pPr>
            <a:r>
              <a:rPr lang="zh-CN" altLang="en-US"/>
              <a:t>       斯特里特（</a:t>
            </a:r>
            <a:r>
              <a:rPr lang="en-US" altLang="zh-CN"/>
              <a:t>H Streeter</a:t>
            </a:r>
            <a:r>
              <a:rPr lang="zh-CN" altLang="en-US"/>
              <a:t>）和费尔普斯（</a:t>
            </a:r>
            <a:r>
              <a:rPr lang="en-US" altLang="zh-CN"/>
              <a:t>E Phelps</a:t>
            </a:r>
            <a:r>
              <a:rPr lang="zh-CN" altLang="en-US"/>
              <a:t>）</a:t>
            </a:r>
            <a:r>
              <a:rPr lang="en-US" altLang="zh-CN"/>
              <a:t>1925</a:t>
            </a:r>
            <a:r>
              <a:rPr lang="zh-CN" altLang="en-US"/>
              <a:t>年建立了描述河流水质的第一个模型：</a:t>
            </a:r>
            <a:r>
              <a:rPr lang="en-US" altLang="zh-CN" b="1">
                <a:latin typeface="华文新魏" pitchFamily="2" charset="-122"/>
                <a:ea typeface="华文新魏" pitchFamily="2" charset="-122"/>
              </a:rPr>
              <a:t> S</a:t>
            </a:r>
            <a:r>
              <a:rPr lang="zh-CN" altLang="en-US" b="1">
                <a:latin typeface="华文新魏" pitchFamily="2" charset="-122"/>
                <a:ea typeface="华文新魏" pitchFamily="2" charset="-122"/>
              </a:rPr>
              <a:t>－</a:t>
            </a:r>
            <a:r>
              <a:rPr lang="en-US" altLang="zh-CN" b="1">
                <a:latin typeface="华文新魏" pitchFamily="2" charset="-122"/>
                <a:ea typeface="华文新魏" pitchFamily="2" charset="-122"/>
              </a:rPr>
              <a:t>P</a:t>
            </a:r>
            <a:r>
              <a:rPr lang="zh-CN" altLang="zh-CN" b="1">
                <a:latin typeface="华文新魏" pitchFamily="2" charset="-122"/>
                <a:ea typeface="华文新魏" pitchFamily="2" charset="-122"/>
              </a:rPr>
              <a:t>模型</a:t>
            </a:r>
            <a:endParaRPr lang="zh-CN" altLang="en-US" b="1">
              <a:latin typeface="Times New Roman" pitchFamily="18" charset="0"/>
            </a:endParaRPr>
          </a:p>
          <a:p>
            <a:pPr eaLnBrk="1" hangingPunct="1">
              <a:spcBef>
                <a:spcPct val="0"/>
              </a:spcBef>
              <a:buFontTx/>
              <a:buNone/>
            </a:pPr>
            <a:r>
              <a:rPr lang="zh-CN" altLang="en-US" b="1">
                <a:latin typeface="Times New Roman" pitchFamily="18" charset="0"/>
              </a:rPr>
              <a:t>        </a:t>
            </a:r>
          </a:p>
        </p:txBody>
      </p:sp>
      <p:sp>
        <p:nvSpPr>
          <p:cNvPr id="67587" name="Rectangle 3"/>
          <p:cNvSpPr>
            <a:spLocks noChangeArrowheads="1"/>
          </p:cNvSpPr>
          <p:nvPr/>
        </p:nvSpPr>
        <p:spPr bwMode="auto">
          <a:xfrm>
            <a:off x="714375" y="981075"/>
            <a:ext cx="778668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nSpc>
                <a:spcPct val="90000"/>
              </a:lnSpc>
              <a:spcBef>
                <a:spcPct val="0"/>
              </a:spcBef>
              <a:buClr>
                <a:schemeClr val="accent2"/>
              </a:buClr>
              <a:buNone/>
            </a:pPr>
            <a:r>
              <a:rPr lang="zh-CN" altLang="en-US" sz="3600" b="1" dirty="0">
                <a:latin typeface="华文新魏" pitchFamily="2" charset="-122"/>
                <a:ea typeface="华文新魏" pitchFamily="2" charset="-122"/>
              </a:rPr>
              <a:t>（二）、</a:t>
            </a:r>
            <a:r>
              <a:rPr lang="en-US" altLang="zh-CN" sz="3600" b="1" dirty="0">
                <a:latin typeface="华文新魏" pitchFamily="2" charset="-122"/>
                <a:ea typeface="华文新魏" pitchFamily="2" charset="-122"/>
              </a:rPr>
              <a:t>BOD</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DO</a:t>
            </a:r>
            <a:r>
              <a:rPr lang="zh-CN" altLang="zh-CN" sz="3600" b="1" dirty="0">
                <a:latin typeface="华文新魏" pitchFamily="2" charset="-122"/>
                <a:ea typeface="华文新魏" pitchFamily="2" charset="-122"/>
              </a:rPr>
              <a:t>耦合模型（</a:t>
            </a:r>
            <a:r>
              <a:rPr lang="en-US" altLang="zh-CN" sz="3600" b="1" dirty="0">
                <a:latin typeface="华文新魏" pitchFamily="2" charset="-122"/>
                <a:ea typeface="华文新魏" pitchFamily="2" charset="-122"/>
              </a:rPr>
              <a:t>S</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P</a:t>
            </a:r>
            <a:r>
              <a:rPr lang="zh-CN" altLang="zh-CN" sz="3600" b="1" dirty="0">
                <a:latin typeface="华文新魏" pitchFamily="2" charset="-122"/>
                <a:ea typeface="华文新魏" pitchFamily="2" charset="-122"/>
              </a:rPr>
              <a:t>模型</a:t>
            </a:r>
            <a:r>
              <a:rPr lang="zh-CN" altLang="en-US" sz="3600" b="1" dirty="0">
                <a:latin typeface="华文新魏" pitchFamily="2" charset="-122"/>
                <a:ea typeface="华文新魏" pitchFamily="2" charset="-122"/>
              </a:rPr>
              <a:t>）</a:t>
            </a:r>
          </a:p>
        </p:txBody>
      </p:sp>
    </p:spTree>
    <p:extLst>
      <p:ext uri="{BB962C8B-B14F-4D97-AF65-F5344CB8AC3E}">
        <p14:creationId xmlns:p14="http://schemas.microsoft.com/office/powerpoint/2010/main" val="42031318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idx="1"/>
          </p:nvPr>
        </p:nvSpPr>
        <p:spPr>
          <a:xfrm>
            <a:off x="714375" y="500063"/>
            <a:ext cx="7772400" cy="1500187"/>
          </a:xfrm>
        </p:spPr>
        <p:txBody>
          <a:bodyPr/>
          <a:lstStyle/>
          <a:p>
            <a:pPr eaLnBrk="1" hangingPunct="1">
              <a:lnSpc>
                <a:spcPct val="90000"/>
              </a:lnSpc>
              <a:buClr>
                <a:schemeClr val="accent2"/>
              </a:buClr>
              <a:buFont typeface="Webdings" pitchFamily="18" charset="2"/>
              <a:buNone/>
            </a:pPr>
            <a:r>
              <a:rPr lang="zh-CN" altLang="zh-CN" sz="2400" b="1" i="1">
                <a:solidFill>
                  <a:srgbClr val="FF0000"/>
                </a:solidFill>
                <a:latin typeface="华文新魏" pitchFamily="2" charset="-122"/>
                <a:ea typeface="华文新魏" pitchFamily="2" charset="-122"/>
              </a:rPr>
              <a:t>模型的基本假定：</a:t>
            </a:r>
            <a:r>
              <a:rPr lang="zh-CN" altLang="zh-CN" sz="2400" b="1">
                <a:latin typeface="华文新魏" pitchFamily="2" charset="-122"/>
                <a:ea typeface="华文新魏" pitchFamily="2" charset="-122"/>
              </a:rPr>
              <a:t>（1）</a:t>
            </a:r>
            <a:r>
              <a:rPr lang="en-US" altLang="zh-CN" sz="2400" b="1">
                <a:latin typeface="华文新魏" pitchFamily="2" charset="-122"/>
                <a:ea typeface="华文新魏" pitchFamily="2" charset="-122"/>
              </a:rPr>
              <a:t>BOD</a:t>
            </a:r>
            <a:r>
              <a:rPr lang="zh-CN" altLang="zh-CN" sz="2400" b="1">
                <a:latin typeface="华文新魏" pitchFamily="2" charset="-122"/>
                <a:ea typeface="华文新魏" pitchFamily="2" charset="-122"/>
              </a:rPr>
              <a:t>的衰减和溶解氧的复氧都是一级反应；（2）反应速率常数是定常的；（3）耗氧是由</a:t>
            </a:r>
            <a:r>
              <a:rPr lang="en-US" altLang="zh-CN" sz="2400" b="1">
                <a:latin typeface="华文新魏" pitchFamily="2" charset="-122"/>
                <a:ea typeface="华文新魏" pitchFamily="2" charset="-122"/>
              </a:rPr>
              <a:t>BOD</a:t>
            </a:r>
            <a:r>
              <a:rPr lang="zh-CN" altLang="zh-CN" sz="2400" b="1">
                <a:latin typeface="华文新魏" pitchFamily="2" charset="-122"/>
                <a:ea typeface="华文新魏" pitchFamily="2" charset="-122"/>
              </a:rPr>
              <a:t>衰减引起的，溶解氧来源则是大气复氧。</a:t>
            </a:r>
          </a:p>
        </p:txBody>
      </p:sp>
      <p:graphicFrame>
        <p:nvGraphicFramePr>
          <p:cNvPr id="21" name="Object 21"/>
          <p:cNvGraphicFramePr>
            <a:graphicFrameLocks noChangeAspect="1"/>
          </p:cNvGraphicFramePr>
          <p:nvPr/>
        </p:nvGraphicFramePr>
        <p:xfrm>
          <a:off x="4595813" y="2414588"/>
          <a:ext cx="2881312" cy="1003300"/>
        </p:xfrm>
        <a:graphic>
          <a:graphicData uri="http://schemas.openxmlformats.org/presentationml/2006/ole">
            <mc:AlternateContent xmlns:mc="http://schemas.openxmlformats.org/markup-compatibility/2006">
              <mc:Choice xmlns:v="urn:schemas-microsoft-com:vml" Requires="v">
                <p:oleObj spid="_x0000_s18458" name="Equation" r:id="rId3" imgW="1038150" imgH="295185" progId="Equation.DSMT4">
                  <p:embed/>
                </p:oleObj>
              </mc:Choice>
              <mc:Fallback>
                <p:oleObj name="Equation" r:id="rId3" imgW="1038150" imgH="2951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813" y="2414588"/>
                        <a:ext cx="2881312" cy="1003300"/>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2" name="Object 22"/>
          <p:cNvGraphicFramePr>
            <a:graphicFrameLocks noChangeAspect="1"/>
          </p:cNvGraphicFramePr>
          <p:nvPr/>
        </p:nvGraphicFramePr>
        <p:xfrm>
          <a:off x="4452938" y="3927475"/>
          <a:ext cx="3132137" cy="746125"/>
        </p:xfrm>
        <a:graphic>
          <a:graphicData uri="http://schemas.openxmlformats.org/presentationml/2006/ole">
            <mc:AlternateContent xmlns:mc="http://schemas.openxmlformats.org/markup-compatibility/2006">
              <mc:Choice xmlns:v="urn:schemas-microsoft-com:vml" Requires="v">
                <p:oleObj spid="_x0000_s18459" name="Equation" r:id="rId5" imgW="981180" imgH="162015" progId="Equation.DSMT4">
                  <p:embed/>
                </p:oleObj>
              </mc:Choice>
              <mc:Fallback>
                <p:oleObj name="Equation" r:id="rId5" imgW="981180" imgH="16201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2938" y="3927475"/>
                        <a:ext cx="3132137" cy="746125"/>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3" name="Object 23"/>
          <p:cNvGraphicFramePr>
            <a:graphicFrameLocks noChangeAspect="1"/>
          </p:cNvGraphicFramePr>
          <p:nvPr/>
        </p:nvGraphicFramePr>
        <p:xfrm>
          <a:off x="1284288" y="2559050"/>
          <a:ext cx="2079625" cy="1216025"/>
        </p:xfrm>
        <a:graphic>
          <a:graphicData uri="http://schemas.openxmlformats.org/presentationml/2006/ole">
            <mc:AlternateContent xmlns:mc="http://schemas.openxmlformats.org/markup-compatibility/2006">
              <mc:Choice xmlns:v="urn:schemas-microsoft-com:vml" Requires="v">
                <p:oleObj spid="_x0000_s18460" name="Equation" r:id="rId7" imgW="581040" imgH="295185" progId="Equation.DSMT4">
                  <p:embed/>
                </p:oleObj>
              </mc:Choice>
              <mc:Fallback>
                <p:oleObj name="Equation" r:id="rId7" imgW="581040" imgH="2951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4288" y="2559050"/>
                        <a:ext cx="2079625" cy="1216025"/>
                      </a:xfrm>
                      <a:prstGeom prst="rect">
                        <a:avLst/>
                      </a:prstGeom>
                      <a:solidFill>
                        <a:schemeClr val="bg1"/>
                      </a:solidFill>
                      <a:ln w="9525">
                        <a:solidFill>
                          <a:srgbClr val="002060"/>
                        </a:solidFill>
                        <a:miter lim="800000"/>
                        <a:headEnd/>
                        <a:tailEnd/>
                      </a:ln>
                    </p:spPr>
                  </p:pic>
                </p:oleObj>
              </mc:Fallback>
            </mc:AlternateContent>
          </a:graphicData>
        </a:graphic>
      </p:graphicFrame>
      <p:graphicFrame>
        <p:nvGraphicFramePr>
          <p:cNvPr id="24" name="Object 24"/>
          <p:cNvGraphicFramePr>
            <a:graphicFrameLocks noChangeAspect="1"/>
          </p:cNvGraphicFramePr>
          <p:nvPr/>
        </p:nvGraphicFramePr>
        <p:xfrm>
          <a:off x="1377950" y="4222750"/>
          <a:ext cx="1985963" cy="823913"/>
        </p:xfrm>
        <a:graphic>
          <a:graphicData uri="http://schemas.openxmlformats.org/presentationml/2006/ole">
            <mc:AlternateContent xmlns:mc="http://schemas.openxmlformats.org/markup-compatibility/2006">
              <mc:Choice xmlns:v="urn:schemas-microsoft-com:vml" Requires="v">
                <p:oleObj spid="_x0000_s18461" name="Equation" r:id="rId9" imgW="581040" imgH="142875" progId="Equation.DSMT4">
                  <p:embed/>
                </p:oleObj>
              </mc:Choice>
              <mc:Fallback>
                <p:oleObj name="Equation" r:id="rId9" imgW="581040" imgH="14287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7950" y="4222750"/>
                        <a:ext cx="1985963" cy="823913"/>
                      </a:xfrm>
                      <a:prstGeom prst="rect">
                        <a:avLst/>
                      </a:prstGeom>
                      <a:solidFill>
                        <a:schemeClr val="bg1"/>
                      </a:solidFill>
                      <a:ln w="9525">
                        <a:solidFill>
                          <a:srgbClr val="002060"/>
                        </a:solidFill>
                        <a:miter lim="800000"/>
                        <a:headEnd/>
                        <a:tailEnd/>
                      </a:ln>
                    </p:spPr>
                  </p:pic>
                </p:oleObj>
              </mc:Fallback>
            </mc:AlternateContent>
          </a:graphicData>
        </a:graphic>
      </p:graphicFrame>
      <p:sp>
        <p:nvSpPr>
          <p:cNvPr id="25" name="AutoShape 12"/>
          <p:cNvSpPr>
            <a:spLocks noChangeArrowheads="1"/>
          </p:cNvSpPr>
          <p:nvPr/>
        </p:nvSpPr>
        <p:spPr bwMode="auto">
          <a:xfrm>
            <a:off x="2071688" y="3806825"/>
            <a:ext cx="504825" cy="384175"/>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26" name="AutoShape 13"/>
          <p:cNvSpPr>
            <a:spLocks noChangeArrowheads="1"/>
          </p:cNvSpPr>
          <p:nvPr/>
        </p:nvSpPr>
        <p:spPr bwMode="auto">
          <a:xfrm>
            <a:off x="5748338" y="3471863"/>
            <a:ext cx="576262" cy="433387"/>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27" name="TextBox 26"/>
          <p:cNvSpPr txBox="1">
            <a:spLocks noChangeArrowheads="1"/>
          </p:cNvSpPr>
          <p:nvPr/>
        </p:nvSpPr>
        <p:spPr bwMode="auto">
          <a:xfrm>
            <a:off x="1214438" y="1857375"/>
            <a:ext cx="200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Tahoma" pitchFamily="34" charset="0"/>
              </a:rPr>
              <a:t>模型推导：</a:t>
            </a:r>
          </a:p>
        </p:txBody>
      </p:sp>
    </p:spTree>
    <p:extLst>
      <p:ext uri="{BB962C8B-B14F-4D97-AF65-F5344CB8AC3E}">
        <p14:creationId xmlns:p14="http://schemas.microsoft.com/office/powerpoint/2010/main" val="30782453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blinds(horizontal)">
                                      <p:cBhvr>
                                        <p:cTn id="7" dur="500"/>
                                        <p:tgtEl>
                                          <p:spTgt spid="297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P spid="25" grpId="0" animBg="1"/>
      <p:bldP spid="26" grpId="0" animBg="1"/>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idx="1"/>
          </p:nvPr>
        </p:nvSpPr>
        <p:spPr>
          <a:xfrm>
            <a:off x="1000125" y="1071563"/>
            <a:ext cx="7772400" cy="785812"/>
          </a:xfrm>
        </p:spPr>
        <p:txBody>
          <a:bodyPr/>
          <a:lstStyle/>
          <a:p>
            <a:pPr eaLnBrk="1" hangingPunct="1">
              <a:lnSpc>
                <a:spcPct val="90000"/>
              </a:lnSpc>
              <a:buClr>
                <a:schemeClr val="accent2"/>
              </a:buClr>
              <a:buFont typeface="Webdings" pitchFamily="18" charset="2"/>
              <a:buNone/>
            </a:pPr>
            <a:r>
              <a:rPr lang="zh-CN" altLang="zh-CN" sz="2400" b="1" i="1">
                <a:solidFill>
                  <a:schemeClr val="accent2"/>
                </a:solidFill>
              </a:rPr>
              <a:t>模型方程：</a:t>
            </a:r>
            <a:endParaRPr lang="zh-CN" altLang="en-US" sz="2400" b="1" i="1">
              <a:solidFill>
                <a:schemeClr val="accent2"/>
              </a:solidFill>
            </a:endParaRPr>
          </a:p>
        </p:txBody>
      </p:sp>
      <p:sp>
        <p:nvSpPr>
          <p:cNvPr id="22538" name="页脚占位符 4"/>
          <p:cNvSpPr>
            <a:spLocks noGrp="1"/>
          </p:cNvSpPr>
          <p:nvPr>
            <p:ph type="ftr" sz="quarter" idx="11"/>
          </p:nvPr>
        </p:nvSpPr>
        <p:spPr>
          <a:xfrm>
            <a:off x="3352800" y="5919788"/>
            <a:ext cx="2895600" cy="457200"/>
          </a:xfrm>
          <a:ln>
            <a:miter lim="800000"/>
            <a:headEnd/>
            <a:tailEnd/>
          </a:ln>
        </p:spPr>
        <p:txBody>
          <a:bodyPr/>
          <a:lstStyle/>
          <a:p>
            <a:pPr>
              <a:defRPr/>
            </a:pPr>
            <a:r>
              <a:rPr lang="zh-CN" altLang="en-US"/>
              <a:t>环境影响评价</a:t>
            </a:r>
          </a:p>
        </p:txBody>
      </p:sp>
      <p:sp>
        <p:nvSpPr>
          <p:cNvPr id="69636" name="灯片编号占位符 5"/>
          <p:cNvSpPr>
            <a:spLocks noGrp="1"/>
          </p:cNvSpPr>
          <p:nvPr>
            <p:ph type="sldNum" sz="quarter" idx="12"/>
          </p:nvPr>
        </p:nvSpPr>
        <p:spPr bwMode="auto">
          <a:xfrm>
            <a:off x="6781800" y="59197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19EE127-2CC9-46B5-9562-5AA7E655F388}" type="slidenum">
              <a:rPr lang="en-US" altLang="zh-CN" sz="1200">
                <a:solidFill>
                  <a:srgbClr val="898989"/>
                </a:solidFill>
                <a:latin typeface="Tahoma" pitchFamily="34" charset="0"/>
              </a:rPr>
              <a:pPr>
                <a:spcBef>
                  <a:spcPct val="0"/>
                </a:spcBef>
                <a:buFontTx/>
                <a:buNone/>
              </a:pPr>
              <a:t>105</a:t>
            </a:fld>
            <a:endParaRPr lang="en-US" altLang="zh-CN" sz="1200">
              <a:solidFill>
                <a:srgbClr val="898989"/>
              </a:solidFill>
              <a:latin typeface="Tahoma" pitchFamily="34" charset="0"/>
            </a:endParaRPr>
          </a:p>
        </p:txBody>
      </p:sp>
      <p:graphicFrame>
        <p:nvGraphicFramePr>
          <p:cNvPr id="69637" name="Object 3"/>
          <p:cNvGraphicFramePr>
            <a:graphicFrameLocks noChangeAspect="1"/>
          </p:cNvGraphicFramePr>
          <p:nvPr/>
        </p:nvGraphicFramePr>
        <p:xfrm>
          <a:off x="1152525" y="2071688"/>
          <a:ext cx="2247900" cy="863600"/>
        </p:xfrm>
        <a:graphic>
          <a:graphicData uri="http://schemas.openxmlformats.org/presentationml/2006/ole">
            <mc:AlternateContent xmlns:mc="http://schemas.openxmlformats.org/markup-compatibility/2006">
              <mc:Choice xmlns:v="urn:schemas-microsoft-com:vml" Requires="v">
                <p:oleObj spid="_x0000_s19512" name="公式" r:id="rId3" imgW="1129810" imgH="393529" progId="Equation.3">
                  <p:embed/>
                </p:oleObj>
              </mc:Choice>
              <mc:Fallback>
                <p:oleObj name="公式" r:id="rId3" imgW="112981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071688"/>
                        <a:ext cx="2247900" cy="863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8" name="Object 4"/>
          <p:cNvGraphicFramePr>
            <a:graphicFrameLocks noChangeAspect="1"/>
          </p:cNvGraphicFramePr>
          <p:nvPr/>
        </p:nvGraphicFramePr>
        <p:xfrm>
          <a:off x="5365750" y="3143250"/>
          <a:ext cx="2212975" cy="647700"/>
        </p:xfrm>
        <a:graphic>
          <a:graphicData uri="http://schemas.openxmlformats.org/presentationml/2006/ole">
            <mc:AlternateContent xmlns:mc="http://schemas.openxmlformats.org/markup-compatibility/2006">
              <mc:Choice xmlns:v="urn:schemas-microsoft-com:vml" Requires="v">
                <p:oleObj spid="_x0000_s19513" name="Equation" r:id="rId5" imgW="1396394" imgH="393529" progId="Equation.3">
                  <p:embed/>
                </p:oleObj>
              </mc:Choice>
              <mc:Fallback>
                <p:oleObj name="Equation" r:id="rId5" imgW="139639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50" y="3143250"/>
                        <a:ext cx="2212975" cy="647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1071563" y="3143250"/>
          <a:ext cx="3524250" cy="647700"/>
        </p:xfrm>
        <a:graphic>
          <a:graphicData uri="http://schemas.openxmlformats.org/presentationml/2006/ole">
            <mc:AlternateContent xmlns:mc="http://schemas.openxmlformats.org/markup-compatibility/2006">
              <mc:Choice xmlns:v="urn:schemas-microsoft-com:vml" Requires="v">
                <p:oleObj spid="_x0000_s19514" name="公式" r:id="rId7" imgW="2145369" imgH="393529" progId="Equation.3">
                  <p:embed/>
                </p:oleObj>
              </mc:Choice>
              <mc:Fallback>
                <p:oleObj name="公式" r:id="rId7" imgW="21453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63" y="3143250"/>
                        <a:ext cx="3524250" cy="647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0" name="Text Box 6"/>
          <p:cNvSpPr txBox="1">
            <a:spLocks noChangeArrowheads="1"/>
          </p:cNvSpPr>
          <p:nvPr/>
        </p:nvSpPr>
        <p:spPr bwMode="auto">
          <a:xfrm>
            <a:off x="4714875" y="32146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或</a:t>
            </a:r>
            <a:endParaRPr lang="zh-CN" altLang="en-US" sz="2400">
              <a:latin typeface="Tahoma" pitchFamily="34" charset="0"/>
            </a:endParaRPr>
          </a:p>
        </p:txBody>
      </p:sp>
      <p:sp>
        <p:nvSpPr>
          <p:cNvPr id="69641" name="Rectangle 7"/>
          <p:cNvSpPr>
            <a:spLocks noChangeArrowheads="1"/>
          </p:cNvSpPr>
          <p:nvPr/>
        </p:nvSpPr>
        <p:spPr bwMode="auto">
          <a:xfrm>
            <a:off x="863600" y="3735388"/>
            <a:ext cx="393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buClr>
                <a:schemeClr val="accent2"/>
              </a:buClr>
              <a:buFont typeface="Symbol" pitchFamily="18" charset="2"/>
              <a:buNone/>
            </a:pPr>
            <a:r>
              <a:rPr kumimoji="0" lang="en-US" altLang="en-US" sz="2400" b="1">
                <a:latin typeface="Arial" charset="0"/>
              </a:rPr>
              <a:t>  </a:t>
            </a:r>
            <a:r>
              <a:rPr kumimoji="0" lang="zh-CN" altLang="zh-CN" sz="2400" b="1" i="1">
                <a:solidFill>
                  <a:schemeClr val="accent2"/>
                </a:solidFill>
                <a:latin typeface="Arial" charset="0"/>
              </a:rPr>
              <a:t>模型的解析解：</a:t>
            </a:r>
            <a:endParaRPr kumimoji="0" lang="zh-CN" altLang="en-US" sz="2400" b="1">
              <a:latin typeface="Arial" charset="0"/>
            </a:endParaRPr>
          </a:p>
        </p:txBody>
      </p:sp>
      <p:graphicFrame>
        <p:nvGraphicFramePr>
          <p:cNvPr id="69642" name="Object 8"/>
          <p:cNvGraphicFramePr>
            <a:graphicFrameLocks noChangeAspect="1"/>
          </p:cNvGraphicFramePr>
          <p:nvPr/>
        </p:nvGraphicFramePr>
        <p:xfrm>
          <a:off x="3286125" y="3995738"/>
          <a:ext cx="2767013" cy="506412"/>
        </p:xfrm>
        <a:graphic>
          <a:graphicData uri="http://schemas.openxmlformats.org/presentationml/2006/ole">
            <mc:AlternateContent xmlns:mc="http://schemas.openxmlformats.org/markup-compatibility/2006">
              <mc:Choice xmlns:v="urn:schemas-microsoft-com:vml" Requires="v">
                <p:oleObj spid="_x0000_s19515" name="公式" r:id="rId9" imgW="1104900" imgH="254000" progId="Equation.3">
                  <p:embed/>
                </p:oleObj>
              </mc:Choice>
              <mc:Fallback>
                <p:oleObj name="公式" r:id="rId9" imgW="11049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6125" y="3995738"/>
                        <a:ext cx="2767013" cy="5064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3" name="Object 9"/>
          <p:cNvGraphicFramePr>
            <a:graphicFrameLocks noChangeAspect="1"/>
          </p:cNvGraphicFramePr>
          <p:nvPr/>
        </p:nvGraphicFramePr>
        <p:xfrm>
          <a:off x="766763" y="4560888"/>
          <a:ext cx="3598862" cy="752475"/>
        </p:xfrm>
        <a:graphic>
          <a:graphicData uri="http://schemas.openxmlformats.org/presentationml/2006/ole">
            <mc:AlternateContent xmlns:mc="http://schemas.openxmlformats.org/markup-compatibility/2006">
              <mc:Choice xmlns:v="urn:schemas-microsoft-com:vml" Requires="v">
                <p:oleObj spid="_x0000_s19516" name="公式" r:id="rId11" imgW="2273300" imgH="457200" progId="Equation.3">
                  <p:embed/>
                </p:oleObj>
              </mc:Choice>
              <mc:Fallback>
                <p:oleObj name="公式" r:id="rId11" imgW="22733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763" y="4560888"/>
                        <a:ext cx="3598862" cy="752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4" name="Object 10"/>
          <p:cNvGraphicFramePr>
            <a:graphicFrameLocks noChangeAspect="1"/>
          </p:cNvGraphicFramePr>
          <p:nvPr/>
        </p:nvGraphicFramePr>
        <p:xfrm>
          <a:off x="4694238" y="4573588"/>
          <a:ext cx="4364037" cy="752475"/>
        </p:xfrm>
        <a:graphic>
          <a:graphicData uri="http://schemas.openxmlformats.org/presentationml/2006/ole">
            <mc:AlternateContent xmlns:mc="http://schemas.openxmlformats.org/markup-compatibility/2006">
              <mc:Choice xmlns:v="urn:schemas-microsoft-com:vml" Requires="v">
                <p:oleObj spid="_x0000_s19517" name="公式" r:id="rId13" imgW="2755900" imgH="457200" progId="Equation.3">
                  <p:embed/>
                </p:oleObj>
              </mc:Choice>
              <mc:Fallback>
                <p:oleObj name="公式" r:id="rId13" imgW="27559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4238" y="4573588"/>
                        <a:ext cx="4364037" cy="752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5" name="Text Box 11"/>
          <p:cNvSpPr txBox="1">
            <a:spLocks noChangeArrowheads="1"/>
          </p:cNvSpPr>
          <p:nvPr/>
        </p:nvSpPr>
        <p:spPr bwMode="auto">
          <a:xfrm>
            <a:off x="4289425" y="48275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及</a:t>
            </a:r>
            <a:endParaRPr lang="zh-CN" altLang="en-US" sz="2400">
              <a:latin typeface="Tahoma" pitchFamily="34" charset="0"/>
            </a:endParaRPr>
          </a:p>
        </p:txBody>
      </p:sp>
      <p:sp>
        <p:nvSpPr>
          <p:cNvPr id="29710" name="Rectangle 12"/>
          <p:cNvSpPr>
            <a:spLocks noChangeArrowheads="1"/>
          </p:cNvSpPr>
          <p:nvPr/>
        </p:nvSpPr>
        <p:spPr bwMode="auto">
          <a:xfrm>
            <a:off x="927100" y="5526088"/>
            <a:ext cx="1308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buClr>
                <a:schemeClr val="accent2"/>
              </a:buClr>
              <a:buFont typeface="Symbol" pitchFamily="18" charset="2"/>
              <a:buNone/>
            </a:pPr>
            <a:r>
              <a:rPr kumimoji="0" lang="en-US" altLang="en-US" sz="2400" b="1">
                <a:latin typeface="Arial" charset="0"/>
              </a:rPr>
              <a:t>  </a:t>
            </a:r>
            <a:r>
              <a:rPr kumimoji="0" lang="zh-CN" altLang="zh-CN" sz="2400" b="1" i="1">
                <a:solidFill>
                  <a:schemeClr val="accent2"/>
                </a:solidFill>
                <a:latin typeface="Arial" charset="0"/>
              </a:rPr>
              <a:t>注意：</a:t>
            </a:r>
            <a:endParaRPr kumimoji="0" lang="zh-CN" altLang="en-US" sz="2400" b="1">
              <a:latin typeface="Arial" charset="0"/>
            </a:endParaRPr>
          </a:p>
        </p:txBody>
      </p:sp>
      <p:graphicFrame>
        <p:nvGraphicFramePr>
          <p:cNvPr id="69647" name="Object 13"/>
          <p:cNvGraphicFramePr>
            <a:graphicFrameLocks noChangeAspect="1"/>
          </p:cNvGraphicFramePr>
          <p:nvPr/>
        </p:nvGraphicFramePr>
        <p:xfrm>
          <a:off x="1968500" y="5481638"/>
          <a:ext cx="603250" cy="396875"/>
        </p:xfrm>
        <a:graphic>
          <a:graphicData uri="http://schemas.openxmlformats.org/presentationml/2006/ole">
            <mc:AlternateContent xmlns:mc="http://schemas.openxmlformats.org/markup-compatibility/2006">
              <mc:Choice xmlns:v="urn:schemas-microsoft-com:vml" Requires="v">
                <p:oleObj spid="_x0000_s19518" name="公式" r:id="rId15" imgW="380835" imgH="241195" progId="Equation.3">
                  <p:embed/>
                </p:oleObj>
              </mc:Choice>
              <mc:Fallback>
                <p:oleObj name="公式" r:id="rId15" imgW="380835"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8500" y="5481638"/>
                        <a:ext cx="60325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8" name="Object 14"/>
          <p:cNvGraphicFramePr>
            <a:graphicFrameLocks noChangeAspect="1"/>
          </p:cNvGraphicFramePr>
          <p:nvPr/>
        </p:nvGraphicFramePr>
        <p:xfrm>
          <a:off x="3062288" y="5494338"/>
          <a:ext cx="503237" cy="396875"/>
        </p:xfrm>
        <a:graphic>
          <a:graphicData uri="http://schemas.openxmlformats.org/presentationml/2006/ole">
            <mc:AlternateContent xmlns:mc="http://schemas.openxmlformats.org/markup-compatibility/2006">
              <mc:Choice xmlns:v="urn:schemas-microsoft-com:vml" Requires="v">
                <p:oleObj spid="_x0000_s19519" name="公式" r:id="rId17" imgW="317225" imgH="241091" progId="Equation.3">
                  <p:embed/>
                </p:oleObj>
              </mc:Choice>
              <mc:Fallback>
                <p:oleObj name="公式" r:id="rId17" imgW="317225" imgH="24109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2288" y="5494338"/>
                        <a:ext cx="503237"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9" name="Text Box 15"/>
          <p:cNvSpPr txBox="1">
            <a:spLocks noChangeArrowheads="1"/>
          </p:cNvSpPr>
          <p:nvPr/>
        </p:nvSpPr>
        <p:spPr bwMode="auto">
          <a:xfrm>
            <a:off x="2676525" y="55260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及</a:t>
            </a:r>
            <a:endParaRPr lang="zh-CN" altLang="en-US" sz="2400">
              <a:latin typeface="Tahoma" pitchFamily="34" charset="0"/>
            </a:endParaRPr>
          </a:p>
        </p:txBody>
      </p:sp>
      <p:sp>
        <p:nvSpPr>
          <p:cNvPr id="29714" name="Text Box 16"/>
          <p:cNvSpPr txBox="1">
            <a:spLocks noChangeArrowheads="1"/>
          </p:cNvSpPr>
          <p:nvPr/>
        </p:nvSpPr>
        <p:spPr bwMode="auto">
          <a:xfrm>
            <a:off x="3667125" y="5487988"/>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的计算采用完全混合模型的计算式。</a:t>
            </a:r>
            <a:endParaRPr lang="zh-CN" altLang="en-US" sz="1800" b="1">
              <a:latin typeface="Tahoma" pitchFamily="34" charset="0"/>
            </a:endParaRPr>
          </a:p>
        </p:txBody>
      </p:sp>
      <p:sp>
        <p:nvSpPr>
          <p:cNvPr id="69651" name="Text Box 17"/>
          <p:cNvSpPr txBox="1">
            <a:spLocks noChangeArrowheads="1"/>
          </p:cNvSpPr>
          <p:nvPr/>
        </p:nvSpPr>
        <p:spPr bwMode="auto">
          <a:xfrm>
            <a:off x="4064000" y="2071688"/>
            <a:ext cx="32385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800">
                <a:latin typeface="Arial" charset="0"/>
              </a:rPr>
              <a:t>K1- BOD</a:t>
            </a:r>
            <a:r>
              <a:rPr kumimoji="0" lang="zh-CN" altLang="en-US" sz="1800">
                <a:latin typeface="Arial" charset="0"/>
              </a:rPr>
              <a:t>衰减</a:t>
            </a:r>
            <a:r>
              <a:rPr kumimoji="0" lang="en-US" altLang="zh-CN" sz="1800">
                <a:latin typeface="Arial" charset="0"/>
              </a:rPr>
              <a:t>(</a:t>
            </a:r>
            <a:r>
              <a:rPr kumimoji="0" lang="zh-CN" altLang="en-US" sz="1800">
                <a:latin typeface="Arial" charset="0"/>
              </a:rPr>
              <a:t>耗氧</a:t>
            </a:r>
            <a:r>
              <a:rPr kumimoji="0" lang="en-US" altLang="zh-CN" sz="1800">
                <a:latin typeface="Arial" charset="0"/>
              </a:rPr>
              <a:t>)</a:t>
            </a:r>
            <a:r>
              <a:rPr kumimoji="0" lang="zh-CN" altLang="en-US" sz="1800">
                <a:latin typeface="Arial" charset="0"/>
              </a:rPr>
              <a:t>系数</a:t>
            </a:r>
            <a:r>
              <a:rPr kumimoji="0" lang="en-US" altLang="zh-CN" sz="1800">
                <a:latin typeface="Arial" charset="0"/>
              </a:rPr>
              <a:t>,1/d</a:t>
            </a:r>
          </a:p>
          <a:p>
            <a:pPr eaLnBrk="1" hangingPunct="1">
              <a:spcBef>
                <a:spcPct val="50000"/>
              </a:spcBef>
              <a:buFontTx/>
              <a:buNone/>
            </a:pPr>
            <a:r>
              <a:rPr kumimoji="0" lang="en-US" altLang="zh-CN" sz="1800">
                <a:latin typeface="Arial" charset="0"/>
              </a:rPr>
              <a:t>K2- </a:t>
            </a:r>
            <a:r>
              <a:rPr kumimoji="0" lang="zh-CN" altLang="en-US" sz="1800">
                <a:latin typeface="Arial" charset="0"/>
              </a:rPr>
              <a:t>河流复氧系数，</a:t>
            </a:r>
            <a:r>
              <a:rPr kumimoji="0" lang="en-US" altLang="zh-CN" sz="1800">
                <a:latin typeface="Arial" charset="0"/>
              </a:rPr>
              <a:t>1/d</a:t>
            </a:r>
          </a:p>
        </p:txBody>
      </p:sp>
      <p:sp>
        <p:nvSpPr>
          <p:cNvPr id="69652" name="Freeform 18"/>
          <p:cNvSpPr>
            <a:spLocks/>
          </p:cNvSpPr>
          <p:nvPr/>
        </p:nvSpPr>
        <p:spPr bwMode="auto">
          <a:xfrm>
            <a:off x="774700" y="2160588"/>
            <a:ext cx="190500" cy="1460500"/>
          </a:xfrm>
          <a:custGeom>
            <a:avLst/>
            <a:gdLst>
              <a:gd name="T0" fmla="*/ 2147483646 w 264"/>
              <a:gd name="T1" fmla="*/ 0 h 800"/>
              <a:gd name="T2" fmla="*/ 2147483646 w 264"/>
              <a:gd name="T3" fmla="*/ 2147483646 h 800"/>
              <a:gd name="T4" fmla="*/ 2147483646 w 264"/>
              <a:gd name="T5" fmla="*/ 2147483646 h 800"/>
              <a:gd name="T6" fmla="*/ 2147483646 w 264"/>
              <a:gd name="T7" fmla="*/ 2147483646 h 800"/>
              <a:gd name="T8" fmla="*/ 2147483646 w 264"/>
              <a:gd name="T9" fmla="*/ 2147483646 h 800"/>
              <a:gd name="T10" fmla="*/ 0 60000 65536"/>
              <a:gd name="T11" fmla="*/ 0 60000 65536"/>
              <a:gd name="T12" fmla="*/ 0 60000 65536"/>
              <a:gd name="T13" fmla="*/ 0 60000 65536"/>
              <a:gd name="T14" fmla="*/ 0 60000 65536"/>
              <a:gd name="T15" fmla="*/ 0 w 264"/>
              <a:gd name="T16" fmla="*/ 0 h 800"/>
              <a:gd name="T17" fmla="*/ 264 w 264"/>
              <a:gd name="T18" fmla="*/ 800 h 800"/>
            </a:gdLst>
            <a:ahLst/>
            <a:cxnLst>
              <a:cxn ang="T10">
                <a:pos x="T0" y="T1"/>
              </a:cxn>
              <a:cxn ang="T11">
                <a:pos x="T2" y="T3"/>
              </a:cxn>
              <a:cxn ang="T12">
                <a:pos x="T4" y="T5"/>
              </a:cxn>
              <a:cxn ang="T13">
                <a:pos x="T6" y="T7"/>
              </a:cxn>
              <a:cxn ang="T14">
                <a:pos x="T8" y="T9"/>
              </a:cxn>
            </a:cxnLst>
            <a:rect l="T15" t="T16" r="T17" b="T18"/>
            <a:pathLst>
              <a:path w="264" h="800">
                <a:moveTo>
                  <a:pt x="184" y="0"/>
                </a:moveTo>
                <a:cubicBezTo>
                  <a:pt x="109" y="84"/>
                  <a:pt x="35" y="168"/>
                  <a:pt x="40" y="232"/>
                </a:cubicBezTo>
                <a:cubicBezTo>
                  <a:pt x="45" y="296"/>
                  <a:pt x="221" y="331"/>
                  <a:pt x="216" y="384"/>
                </a:cubicBezTo>
                <a:cubicBezTo>
                  <a:pt x="211" y="437"/>
                  <a:pt x="0" y="483"/>
                  <a:pt x="8" y="552"/>
                </a:cubicBezTo>
                <a:cubicBezTo>
                  <a:pt x="16" y="621"/>
                  <a:pt x="221" y="765"/>
                  <a:pt x="264" y="800"/>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69653" name="Object 2"/>
          <p:cNvGraphicFramePr>
            <a:graphicFrameLocks noChangeAspect="1"/>
          </p:cNvGraphicFramePr>
          <p:nvPr/>
        </p:nvGraphicFramePr>
        <p:xfrm>
          <a:off x="6291263" y="3968750"/>
          <a:ext cx="1638300" cy="676275"/>
        </p:xfrm>
        <a:graphic>
          <a:graphicData uri="http://schemas.openxmlformats.org/presentationml/2006/ole">
            <mc:AlternateContent xmlns:mc="http://schemas.openxmlformats.org/markup-compatibility/2006">
              <mc:Choice xmlns:v="urn:schemas-microsoft-com:vml" Requires="v">
                <p:oleObj spid="_x0000_s19520" name="Equation" r:id="rId19" imgW="952087" imgH="393529" progId="Equation.3">
                  <p:embed/>
                </p:oleObj>
              </mc:Choice>
              <mc:Fallback>
                <p:oleObj name="Equation" r:id="rId19" imgW="952087"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91263" y="3968750"/>
                        <a:ext cx="16383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879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Effect transition="in" filter="blinds(horizontal)">
                                      <p:cBhvr>
                                        <p:cTn id="7" dur="500"/>
                                        <p:tgtEl>
                                          <p:spTgt spid="297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14"/>
                                        </p:tgtEl>
                                        <p:attrNameLst>
                                          <p:attrName>style.visibility</p:attrName>
                                        </p:attrNameLst>
                                      </p:cBhvr>
                                      <p:to>
                                        <p:strVal val="visible"/>
                                      </p:to>
                                    </p:set>
                                    <p:animEffect transition="in" filter="blinds(horizontal)">
                                      <p:cBhvr>
                                        <p:cTn id="12" dur="500"/>
                                        <p:tgtEl>
                                          <p:spTgt spid="29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p:bldP spid="297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idx="1"/>
          </p:nvPr>
        </p:nvSpPr>
        <p:spPr>
          <a:xfrm>
            <a:off x="673100" y="0"/>
            <a:ext cx="7772400" cy="1016000"/>
          </a:xfrm>
        </p:spPr>
        <p:txBody>
          <a:bodyPr/>
          <a:lstStyle/>
          <a:p>
            <a:pPr eaLnBrk="1" hangingPunct="1">
              <a:lnSpc>
                <a:spcPct val="80000"/>
              </a:lnSpc>
              <a:buClr>
                <a:schemeClr val="accent2"/>
              </a:buClr>
              <a:buFont typeface="Symbol" pitchFamily="18" charset="2"/>
              <a:buNone/>
            </a:pPr>
            <a:endParaRPr lang="en-US" altLang="zh-CN" sz="1200" b="1"/>
          </a:p>
          <a:p>
            <a:pPr eaLnBrk="1" hangingPunct="1">
              <a:lnSpc>
                <a:spcPct val="80000"/>
              </a:lnSpc>
              <a:buFontTx/>
              <a:buNone/>
            </a:pPr>
            <a:r>
              <a:rPr lang="en-US" altLang="zh-CN" sz="1200" b="1"/>
              <a:t>    </a:t>
            </a:r>
            <a:endParaRPr lang="en-US" altLang="zh-CN" sz="1200" b="1" i="1">
              <a:solidFill>
                <a:schemeClr val="accent2"/>
              </a:solidFill>
            </a:endParaRPr>
          </a:p>
          <a:p>
            <a:pPr eaLnBrk="1" hangingPunct="1">
              <a:lnSpc>
                <a:spcPct val="80000"/>
              </a:lnSpc>
              <a:buFontTx/>
              <a:buNone/>
            </a:pPr>
            <a:r>
              <a:rPr lang="en-US" altLang="zh-CN" sz="1200" b="1"/>
              <a:t>              </a:t>
            </a:r>
            <a:r>
              <a:rPr lang="zh-CN" altLang="en-US" sz="2400" b="1">
                <a:latin typeface="华文新魏" pitchFamily="2" charset="-122"/>
                <a:ea typeface="华文新魏" pitchFamily="2" charset="-122"/>
              </a:rPr>
              <a:t>临界氧亏人们最关心的临界点，令</a:t>
            </a:r>
            <a:r>
              <a:rPr lang="en-US" altLang="zh-CN" sz="2400" b="1">
                <a:latin typeface="华文新魏" pitchFamily="2" charset="-122"/>
                <a:ea typeface="华文新魏" pitchFamily="2" charset="-122"/>
              </a:rPr>
              <a:t>d</a:t>
            </a:r>
            <a:r>
              <a:rPr lang="en-US" altLang="zh-CN" sz="2400" b="1" i="1">
                <a:latin typeface="华文新魏" pitchFamily="2" charset="-122"/>
                <a:ea typeface="华文新魏" pitchFamily="2" charset="-122"/>
                <a:sym typeface="Symbol" pitchFamily="18" charset="2"/>
              </a:rPr>
              <a:t></a:t>
            </a:r>
            <a:r>
              <a:rPr lang="en-US" altLang="zh-CN" sz="2400" b="1" i="1" baseline="-25000">
                <a:latin typeface="华文新魏" pitchFamily="2" charset="-122"/>
                <a:ea typeface="华文新魏" pitchFamily="2" charset="-122"/>
              </a:rPr>
              <a:t>D</a:t>
            </a:r>
            <a:r>
              <a:rPr lang="en-US" altLang="zh-CN" sz="2400" b="1">
                <a:latin typeface="华文新魏" pitchFamily="2" charset="-122"/>
                <a:ea typeface="华文新魏" pitchFamily="2" charset="-122"/>
              </a:rPr>
              <a:t>/d</a:t>
            </a:r>
            <a:r>
              <a:rPr lang="en-US" altLang="zh-CN" sz="2400" b="1" i="1">
                <a:latin typeface="华文新魏" pitchFamily="2" charset="-122"/>
                <a:ea typeface="华文新魏" pitchFamily="2" charset="-122"/>
              </a:rPr>
              <a:t>t</a:t>
            </a:r>
            <a:r>
              <a:rPr lang="en-US" altLang="zh-CN" sz="2400" b="1">
                <a:latin typeface="华文新魏" pitchFamily="2" charset="-122"/>
                <a:ea typeface="华文新魏" pitchFamily="2" charset="-122"/>
              </a:rPr>
              <a:t>=0</a:t>
            </a:r>
            <a:r>
              <a:rPr lang="zh-CN" altLang="en-US" sz="2400" b="1">
                <a:latin typeface="华文新魏" pitchFamily="2" charset="-122"/>
                <a:ea typeface="华文新魏" pitchFamily="2" charset="-122"/>
              </a:rPr>
              <a:t>可得：</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706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3675DAC2-CB0E-4337-B6ED-745C5E8752BE}" type="slidenum">
              <a:rPr lang="en-US" altLang="zh-CN" sz="1200">
                <a:solidFill>
                  <a:srgbClr val="898989"/>
                </a:solidFill>
                <a:latin typeface="Tahoma" pitchFamily="34" charset="0"/>
              </a:rPr>
              <a:pPr>
                <a:spcBef>
                  <a:spcPct val="0"/>
                </a:spcBef>
                <a:buFontTx/>
                <a:buNone/>
              </a:pPr>
              <a:t>106</a:t>
            </a:fld>
            <a:endParaRPr lang="en-US" altLang="zh-CN" sz="1200">
              <a:solidFill>
                <a:srgbClr val="898989"/>
              </a:solidFill>
              <a:latin typeface="Tahoma" pitchFamily="34" charset="0"/>
            </a:endParaRPr>
          </a:p>
        </p:txBody>
      </p:sp>
      <p:graphicFrame>
        <p:nvGraphicFramePr>
          <p:cNvPr id="70661" name="Object 3"/>
          <p:cNvGraphicFramePr>
            <a:graphicFrameLocks noChangeAspect="1"/>
          </p:cNvGraphicFramePr>
          <p:nvPr/>
        </p:nvGraphicFramePr>
        <p:xfrm>
          <a:off x="1873250" y="1104900"/>
          <a:ext cx="2398713" cy="709613"/>
        </p:xfrm>
        <a:graphic>
          <a:graphicData uri="http://schemas.openxmlformats.org/presentationml/2006/ole">
            <mc:AlternateContent xmlns:mc="http://schemas.openxmlformats.org/markup-compatibility/2006">
              <mc:Choice xmlns:v="urn:schemas-microsoft-com:vml" Requires="v">
                <p:oleObj spid="_x0000_s20500" name="公式" r:id="rId3" imgW="1257300" imgH="431800" progId="Equation.3">
                  <p:embed/>
                </p:oleObj>
              </mc:Choice>
              <mc:Fallback>
                <p:oleObj name="公式" r:id="rId3" imgW="1257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0" y="1104900"/>
                        <a:ext cx="2398713" cy="7096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2" name="Object 4"/>
          <p:cNvGraphicFramePr>
            <a:graphicFrameLocks noChangeAspect="1"/>
          </p:cNvGraphicFramePr>
          <p:nvPr/>
        </p:nvGraphicFramePr>
        <p:xfrm>
          <a:off x="1244600" y="2120900"/>
          <a:ext cx="4443413" cy="876300"/>
        </p:xfrm>
        <a:graphic>
          <a:graphicData uri="http://schemas.openxmlformats.org/presentationml/2006/ole">
            <mc:AlternateContent xmlns:mc="http://schemas.openxmlformats.org/markup-compatibility/2006">
              <mc:Choice xmlns:v="urn:schemas-microsoft-com:vml" Requires="v">
                <p:oleObj spid="_x0000_s20501" name="公式" r:id="rId5" imgW="2311400" imgH="533400" progId="Equation.3">
                  <p:embed/>
                </p:oleObj>
              </mc:Choice>
              <mc:Fallback>
                <p:oleObj name="公式" r:id="rId5" imgW="2311400" imgH="533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600" y="2120900"/>
                        <a:ext cx="4443413" cy="876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3" name="Text Box 5"/>
          <p:cNvSpPr txBox="1">
            <a:spLocks noChangeArrowheads="1"/>
          </p:cNvSpPr>
          <p:nvPr/>
        </p:nvSpPr>
        <p:spPr bwMode="auto">
          <a:xfrm>
            <a:off x="5768975" y="23383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（临界距离  </a:t>
            </a:r>
            <a:r>
              <a:rPr lang="en-US" altLang="zh-CN" sz="2400" b="1" i="1">
                <a:latin typeface="Tahoma" pitchFamily="34" charset="0"/>
              </a:rPr>
              <a:t>x</a:t>
            </a:r>
            <a:r>
              <a:rPr lang="en-US" altLang="zh-CN" sz="2400" b="1" i="1" baseline="-25000">
                <a:latin typeface="Tahoma" pitchFamily="34" charset="0"/>
              </a:rPr>
              <a:t>c</a:t>
            </a:r>
            <a:r>
              <a:rPr lang="en-US" altLang="zh-CN" sz="2400" b="1">
                <a:latin typeface="Tahoma" pitchFamily="34" charset="0"/>
              </a:rPr>
              <a:t>=?</a:t>
            </a:r>
            <a:r>
              <a:rPr lang="zh-CN" altLang="en-US" sz="2400" b="1">
                <a:latin typeface="Tahoma" pitchFamily="34" charset="0"/>
              </a:rPr>
              <a:t>）</a:t>
            </a:r>
            <a:endParaRPr lang="zh-CN" altLang="en-US" sz="2400">
              <a:latin typeface="Tahoma" pitchFamily="34" charset="0"/>
            </a:endParaRPr>
          </a:p>
        </p:txBody>
      </p:sp>
      <p:graphicFrame>
        <p:nvGraphicFramePr>
          <p:cNvPr id="70664" name="Object 6"/>
          <p:cNvGraphicFramePr>
            <a:graphicFrameLocks noChangeAspect="1"/>
          </p:cNvGraphicFramePr>
          <p:nvPr/>
        </p:nvGraphicFramePr>
        <p:xfrm>
          <a:off x="1990725" y="3106738"/>
          <a:ext cx="5137150" cy="3217862"/>
        </p:xfrm>
        <a:graphic>
          <a:graphicData uri="http://schemas.openxmlformats.org/presentationml/2006/ole">
            <mc:AlternateContent xmlns:mc="http://schemas.openxmlformats.org/markup-compatibility/2006">
              <mc:Choice xmlns:v="urn:schemas-microsoft-com:vml" Requires="v">
                <p:oleObj spid="_x0000_s20502" name="图像文档" r:id="rId7" imgW="7916985" imgH="4603262" progId="Imaging.Document">
                  <p:embed/>
                </p:oleObj>
              </mc:Choice>
              <mc:Fallback>
                <p:oleObj name="图像文档" r:id="rId7" imgW="7916985" imgH="4603262" progId="Imaging.Documen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0725" y="3106738"/>
                        <a:ext cx="5137150"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5" name="矩形 8"/>
          <p:cNvSpPr>
            <a:spLocks noChangeArrowheads="1"/>
          </p:cNvSpPr>
          <p:nvPr/>
        </p:nvSpPr>
        <p:spPr bwMode="auto">
          <a:xfrm>
            <a:off x="4786313" y="1214438"/>
            <a:ext cx="370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imes New Roman" pitchFamily="18" charset="0"/>
              </a:rPr>
              <a:t>t</a:t>
            </a:r>
            <a:r>
              <a:rPr lang="en-US" altLang="zh-CN" sz="2800" b="1" baseline="-25000">
                <a:latin typeface="Times New Roman" pitchFamily="18" charset="0"/>
              </a:rPr>
              <a:t>c  </a:t>
            </a:r>
            <a:r>
              <a:rPr lang="zh-CN" altLang="en-US" sz="2400" b="1">
                <a:latin typeface="Times New Roman" pitchFamily="18" charset="0"/>
              </a:rPr>
              <a:t>：临界氧亏发生的时间</a:t>
            </a:r>
          </a:p>
        </p:txBody>
      </p:sp>
      <p:sp>
        <p:nvSpPr>
          <p:cNvPr id="3" name="Left Brace 2"/>
          <p:cNvSpPr/>
          <p:nvPr/>
        </p:nvSpPr>
        <p:spPr>
          <a:xfrm>
            <a:off x="2916238" y="2298700"/>
            <a:ext cx="136525" cy="620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 name="Right Brace 3"/>
          <p:cNvSpPr/>
          <p:nvPr/>
        </p:nvSpPr>
        <p:spPr>
          <a:xfrm>
            <a:off x="5732463" y="2198688"/>
            <a:ext cx="134937" cy="7985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420892361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t>例题：</a:t>
            </a:r>
          </a:p>
        </p:txBody>
      </p:sp>
      <p:sp>
        <p:nvSpPr>
          <p:cNvPr id="71683" name="Rectangle 3"/>
          <p:cNvSpPr>
            <a:spLocks noGrp="1" noChangeArrowheads="1"/>
          </p:cNvSpPr>
          <p:nvPr>
            <p:ph idx="1"/>
          </p:nvPr>
        </p:nvSpPr>
        <p:spPr>
          <a:xfrm>
            <a:off x="285750" y="1571625"/>
            <a:ext cx="8704263" cy="4114800"/>
          </a:xfrm>
        </p:spPr>
        <p:txBody>
          <a:bodyPr/>
          <a:lstStyle/>
          <a:p>
            <a:pPr eaLnBrk="1" hangingPunct="1">
              <a:lnSpc>
                <a:spcPct val="90000"/>
              </a:lnSpc>
            </a:pPr>
            <a:r>
              <a:rPr lang="zh-CN" altLang="en-US" sz="2800"/>
              <a:t>一拟建工厂，废水处理后排入附近河流。现状如下：河流流量</a:t>
            </a:r>
            <a:r>
              <a:rPr lang="en-US" altLang="zh-CN" sz="2800"/>
              <a:t>14m</a:t>
            </a:r>
            <a:r>
              <a:rPr lang="en-US" altLang="zh-CN" sz="2800" baseline="30000"/>
              <a:t>3</a:t>
            </a:r>
            <a:r>
              <a:rPr lang="en-US" altLang="zh-CN" sz="2800"/>
              <a:t>/s</a:t>
            </a:r>
            <a:r>
              <a:rPr lang="zh-CN" altLang="en-US" sz="2800"/>
              <a:t>，</a:t>
            </a:r>
            <a:r>
              <a:rPr lang="en-US" altLang="zh-CN" sz="2800"/>
              <a:t>BOD</a:t>
            </a:r>
            <a:r>
              <a:rPr lang="en-US" altLang="zh-CN" sz="2800" baseline="-25000"/>
              <a:t>5</a:t>
            </a:r>
            <a:r>
              <a:rPr lang="zh-CN" altLang="en-US" sz="2800"/>
              <a:t>为</a:t>
            </a:r>
            <a:r>
              <a:rPr lang="en-US" altLang="zh-CN" sz="2800"/>
              <a:t>2.0mg/L</a:t>
            </a:r>
            <a:r>
              <a:rPr lang="zh-CN" altLang="en-US" sz="2800"/>
              <a:t>，河水水温</a:t>
            </a:r>
            <a:r>
              <a:rPr lang="en-US" altLang="zh-CN" sz="2800"/>
              <a:t>20</a:t>
            </a:r>
            <a:r>
              <a:rPr lang="en-US" altLang="zh-CN" sz="2800" baseline="30000"/>
              <a:t>o</a:t>
            </a:r>
            <a:r>
              <a:rPr lang="en-US" altLang="zh-CN" sz="2800"/>
              <a:t>C</a:t>
            </a:r>
            <a:r>
              <a:rPr lang="zh-CN" altLang="en-US" sz="2800"/>
              <a:t>，溶解氧浓度</a:t>
            </a:r>
            <a:r>
              <a:rPr lang="en-US" altLang="zh-CN" sz="2800"/>
              <a:t>8.0 mg/L</a:t>
            </a:r>
            <a:r>
              <a:rPr lang="zh-CN" altLang="en-US" sz="2800"/>
              <a:t>；排入工业废水，</a:t>
            </a:r>
            <a:r>
              <a:rPr lang="en-US" altLang="zh-CN" sz="2800"/>
              <a:t>BOD</a:t>
            </a:r>
            <a:r>
              <a:rPr lang="en-US" altLang="zh-CN" sz="2800" baseline="-25000"/>
              <a:t>5</a:t>
            </a:r>
            <a:r>
              <a:rPr lang="zh-CN" altLang="en-US" sz="2800"/>
              <a:t>在处理前</a:t>
            </a:r>
            <a:r>
              <a:rPr lang="en-US" altLang="zh-CN" sz="2800"/>
              <a:t>800 mg/L</a:t>
            </a:r>
            <a:r>
              <a:rPr lang="zh-CN" altLang="en-US" sz="2800"/>
              <a:t>，水温</a:t>
            </a:r>
            <a:r>
              <a:rPr lang="en-US" altLang="zh-CN" sz="2800"/>
              <a:t>20</a:t>
            </a:r>
            <a:r>
              <a:rPr lang="en-US" altLang="zh-CN" sz="2800" baseline="30000"/>
              <a:t>o</a:t>
            </a:r>
            <a:r>
              <a:rPr lang="en-US" altLang="zh-CN" sz="2800"/>
              <a:t>C</a:t>
            </a:r>
            <a:r>
              <a:rPr lang="zh-CN" altLang="en-US" sz="2800"/>
              <a:t>，流量</a:t>
            </a:r>
            <a:r>
              <a:rPr lang="en-US" altLang="zh-CN" sz="2800"/>
              <a:t>3.5m</a:t>
            </a:r>
            <a:r>
              <a:rPr lang="en-US" altLang="zh-CN" sz="2800" baseline="30000"/>
              <a:t>3</a:t>
            </a:r>
            <a:r>
              <a:rPr lang="en-US" altLang="zh-CN" sz="2800"/>
              <a:t>/s</a:t>
            </a:r>
            <a:r>
              <a:rPr lang="zh-CN" altLang="en-US" sz="2800"/>
              <a:t>，废水排放前经过处理溶解氧浓度</a:t>
            </a:r>
            <a:r>
              <a:rPr lang="en-US" altLang="zh-CN" sz="2800"/>
              <a:t>4.0mg/L</a:t>
            </a:r>
            <a:r>
              <a:rPr lang="zh-CN" altLang="en-US" sz="2800"/>
              <a:t>，若河水与废水迅速混合，混合后河道平均水深</a:t>
            </a:r>
            <a:r>
              <a:rPr lang="en-US" altLang="zh-CN" sz="2800"/>
              <a:t>0.8m</a:t>
            </a:r>
            <a:r>
              <a:rPr lang="zh-CN" altLang="en-US" sz="2800"/>
              <a:t>，河宽</a:t>
            </a:r>
            <a:r>
              <a:rPr lang="en-US" altLang="zh-CN" sz="2800"/>
              <a:t>15m</a:t>
            </a:r>
            <a:r>
              <a:rPr lang="zh-CN" altLang="en-US" sz="2800"/>
              <a:t>，</a:t>
            </a:r>
            <a:r>
              <a:rPr lang="en-US" altLang="zh-CN" sz="2800"/>
              <a:t>k1</a:t>
            </a:r>
            <a:r>
              <a:rPr lang="zh-CN" altLang="en-US" sz="2800"/>
              <a:t>（</a:t>
            </a:r>
            <a:r>
              <a:rPr lang="en-US" altLang="zh-CN" sz="2800"/>
              <a:t>20</a:t>
            </a:r>
            <a:r>
              <a:rPr lang="en-US" altLang="zh-CN" sz="2800" baseline="30000"/>
              <a:t>o</a:t>
            </a:r>
            <a:r>
              <a:rPr lang="en-US" altLang="zh-CN" sz="2800"/>
              <a:t>C</a:t>
            </a:r>
            <a:r>
              <a:rPr lang="zh-CN" altLang="en-US" sz="2800"/>
              <a:t>）</a:t>
            </a:r>
            <a:r>
              <a:rPr lang="en-US" altLang="zh-CN" sz="2800"/>
              <a:t>=0.23d</a:t>
            </a:r>
            <a:r>
              <a:rPr lang="en-US" altLang="zh-CN" sz="2800" baseline="30000"/>
              <a:t>-1</a:t>
            </a:r>
            <a:r>
              <a:rPr lang="zh-CN" altLang="en-US" sz="2800"/>
              <a:t>、</a:t>
            </a:r>
            <a:r>
              <a:rPr lang="en-US" altLang="zh-CN" sz="2800"/>
              <a:t>k2=3.0d</a:t>
            </a:r>
            <a:r>
              <a:rPr lang="en-US" altLang="zh-CN" sz="2800" baseline="30000"/>
              <a:t>-1</a:t>
            </a:r>
            <a:r>
              <a:rPr lang="zh-CN" altLang="en-US" sz="2800"/>
              <a:t>，若河流溶解氧标准为</a:t>
            </a:r>
            <a:r>
              <a:rPr lang="en-US" altLang="zh-CN" sz="2800"/>
              <a:t>5.0mg/L</a:t>
            </a:r>
            <a:r>
              <a:rPr lang="zh-CN" altLang="en-US" sz="2800"/>
              <a:t>，计算工厂削减多少</a:t>
            </a:r>
            <a:r>
              <a:rPr lang="en-US" altLang="zh-CN" sz="2800"/>
              <a:t>BOD</a:t>
            </a:r>
            <a:r>
              <a:rPr lang="en-US" altLang="zh-CN" sz="2800" baseline="-25000"/>
              <a:t>5</a:t>
            </a:r>
            <a:r>
              <a:rPr lang="zh-CN" altLang="en-US" sz="2800"/>
              <a:t>才能排放进入河流。 </a:t>
            </a:r>
          </a:p>
        </p:txBody>
      </p:sp>
    </p:spTree>
    <p:extLst>
      <p:ext uri="{BB962C8B-B14F-4D97-AF65-F5344CB8AC3E}">
        <p14:creationId xmlns:p14="http://schemas.microsoft.com/office/powerpoint/2010/main" val="3479940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a:xfrm>
            <a:off x="1182688" y="1268413"/>
            <a:ext cx="7772400" cy="4864100"/>
          </a:xfrm>
        </p:spPr>
        <p:txBody>
          <a:bodyPr/>
          <a:lstStyle/>
          <a:p>
            <a:pPr eaLnBrk="1" hangingPunct="1">
              <a:buFont typeface="Wingdings" pitchFamily="2" charset="2"/>
              <a:buNone/>
            </a:pPr>
            <a:r>
              <a:rPr lang="zh-CN" altLang="en-US" sz="2800"/>
              <a:t>混合后的流量：</a:t>
            </a:r>
          </a:p>
        </p:txBody>
      </p:sp>
      <p:sp>
        <p:nvSpPr>
          <p:cNvPr id="72707"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08" name="Object 2"/>
          <p:cNvGraphicFramePr>
            <a:graphicFrameLocks noChangeAspect="1"/>
          </p:cNvGraphicFramePr>
          <p:nvPr/>
        </p:nvGraphicFramePr>
        <p:xfrm>
          <a:off x="1476375" y="1989138"/>
          <a:ext cx="3743325" cy="552450"/>
        </p:xfrm>
        <a:graphic>
          <a:graphicData uri="http://schemas.openxmlformats.org/presentationml/2006/ole">
            <mc:AlternateContent xmlns:mc="http://schemas.openxmlformats.org/markup-compatibility/2006">
              <mc:Choice xmlns:v="urn:schemas-microsoft-com:vml" Requires="v">
                <p:oleObj spid="_x0000_s21524" name="公式" r:id="rId3" imgW="1549400" imgH="228600" progId="Equation.3">
                  <p:embed/>
                </p:oleObj>
              </mc:Choice>
              <mc:Fallback>
                <p:oleObj name="公式" r:id="rId3" imgW="1549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989138"/>
                        <a:ext cx="3743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09" name="Rectangle 6"/>
          <p:cNvSpPr>
            <a:spLocks noChangeArrowheads="1"/>
          </p:cNvSpPr>
          <p:nvPr/>
        </p:nvSpPr>
        <p:spPr bwMode="auto">
          <a:xfrm>
            <a:off x="684213" y="2520950"/>
            <a:ext cx="2663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河流流速： </a:t>
            </a:r>
          </a:p>
        </p:txBody>
      </p:sp>
      <p:sp>
        <p:nvSpPr>
          <p:cNvPr id="72710" name="Rectangle 8"/>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11" name="Object 3"/>
          <p:cNvGraphicFramePr>
            <a:graphicFrameLocks noChangeAspect="1"/>
          </p:cNvGraphicFramePr>
          <p:nvPr/>
        </p:nvGraphicFramePr>
        <p:xfrm>
          <a:off x="1258888" y="3141663"/>
          <a:ext cx="4465637" cy="485775"/>
        </p:xfrm>
        <a:graphic>
          <a:graphicData uri="http://schemas.openxmlformats.org/presentationml/2006/ole">
            <mc:AlternateContent xmlns:mc="http://schemas.openxmlformats.org/markup-compatibility/2006">
              <mc:Choice xmlns:v="urn:schemas-microsoft-com:vml" Requires="v">
                <p:oleObj spid="_x0000_s21525" name="公式" r:id="rId5" imgW="1841500" imgH="203200" progId="Equation.3">
                  <p:embed/>
                </p:oleObj>
              </mc:Choice>
              <mc:Fallback>
                <p:oleObj name="公式" r:id="rId5" imgW="18415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141663"/>
                        <a:ext cx="44656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2" name="Rectangle 9"/>
          <p:cNvSpPr>
            <a:spLocks noChangeArrowheads="1"/>
          </p:cNvSpPr>
          <p:nvPr/>
        </p:nvSpPr>
        <p:spPr bwMode="auto">
          <a:xfrm>
            <a:off x="755650" y="3716338"/>
            <a:ext cx="3600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起始溶解氧浓度：</a:t>
            </a:r>
            <a:r>
              <a:rPr lang="zh-CN" altLang="en-US" sz="2400">
                <a:latin typeface="Tahoma" pitchFamily="34" charset="0"/>
              </a:rPr>
              <a:t> </a:t>
            </a:r>
          </a:p>
        </p:txBody>
      </p:sp>
      <p:sp>
        <p:nvSpPr>
          <p:cNvPr id="72713"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14" name="Object 4"/>
          <p:cNvGraphicFramePr>
            <a:graphicFrameLocks noChangeAspect="1"/>
          </p:cNvGraphicFramePr>
          <p:nvPr/>
        </p:nvGraphicFramePr>
        <p:xfrm>
          <a:off x="1350963" y="4437063"/>
          <a:ext cx="4064000" cy="822325"/>
        </p:xfrm>
        <a:graphic>
          <a:graphicData uri="http://schemas.openxmlformats.org/presentationml/2006/ole">
            <mc:AlternateContent xmlns:mc="http://schemas.openxmlformats.org/markup-compatibility/2006">
              <mc:Choice xmlns:v="urn:schemas-microsoft-com:vml" Requires="v">
                <p:oleObj spid="_x0000_s21526" name="公式" r:id="rId7" imgW="1930400" imgH="393700" progId="Equation.3">
                  <p:embed/>
                </p:oleObj>
              </mc:Choice>
              <mc:Fallback>
                <p:oleObj name="公式" r:id="rId7" imgW="19304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963" y="4437063"/>
                        <a:ext cx="406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7888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idx="1"/>
          </p:nvPr>
        </p:nvSpPr>
        <p:spPr>
          <a:xfrm>
            <a:off x="1182688" y="1341438"/>
            <a:ext cx="7772400" cy="4791075"/>
          </a:xfrm>
        </p:spPr>
        <p:txBody>
          <a:bodyPr/>
          <a:lstStyle/>
          <a:p>
            <a:pPr eaLnBrk="1" hangingPunct="1">
              <a:buFont typeface="Wingdings" pitchFamily="2" charset="2"/>
              <a:buNone/>
            </a:pPr>
            <a:r>
              <a:rPr lang="en-US" altLang="zh-CN" sz="2800"/>
              <a:t>20</a:t>
            </a:r>
            <a:r>
              <a:rPr lang="en-US" altLang="zh-CN" sz="2800" baseline="30000"/>
              <a:t>o</a:t>
            </a:r>
            <a:r>
              <a:rPr lang="en-US" altLang="zh-CN" sz="2800"/>
              <a:t>C</a:t>
            </a:r>
            <a:r>
              <a:rPr lang="zh-CN" altLang="en-US" sz="2800"/>
              <a:t>时的溶解氧浓度：</a:t>
            </a:r>
          </a:p>
        </p:txBody>
      </p:sp>
      <p:sp>
        <p:nvSpPr>
          <p:cNvPr id="73731" name="Rectangle 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2" name="Object 2"/>
          <p:cNvGraphicFramePr>
            <a:graphicFrameLocks noChangeAspect="1"/>
          </p:cNvGraphicFramePr>
          <p:nvPr/>
        </p:nvGraphicFramePr>
        <p:xfrm>
          <a:off x="1187450" y="1989138"/>
          <a:ext cx="5184775" cy="858837"/>
        </p:xfrm>
        <a:graphic>
          <a:graphicData uri="http://schemas.openxmlformats.org/presentationml/2006/ole">
            <mc:AlternateContent xmlns:mc="http://schemas.openxmlformats.org/markup-compatibility/2006">
              <mc:Choice xmlns:v="urn:schemas-microsoft-com:vml" Requires="v">
                <p:oleObj spid="_x0000_s22548" name="公式" r:id="rId3" imgW="2374900" imgH="393700" progId="Equation.3">
                  <p:embed/>
                </p:oleObj>
              </mc:Choice>
              <mc:Fallback>
                <p:oleObj name="公式" r:id="rId3" imgW="2374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89138"/>
                        <a:ext cx="51847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Rectangle 6"/>
          <p:cNvSpPr>
            <a:spLocks noChangeArrowheads="1"/>
          </p:cNvSpPr>
          <p:nvPr/>
        </p:nvSpPr>
        <p:spPr bwMode="auto">
          <a:xfrm>
            <a:off x="1042988" y="2992438"/>
            <a:ext cx="2386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起点氧亏值：</a:t>
            </a:r>
            <a:r>
              <a:rPr lang="zh-CN" altLang="en-US" sz="2400">
                <a:latin typeface="Tahoma" pitchFamily="34" charset="0"/>
              </a:rPr>
              <a:t> </a:t>
            </a:r>
          </a:p>
        </p:txBody>
      </p:sp>
      <p:sp>
        <p:nvSpPr>
          <p:cNvPr id="73734"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5" name="Object 3"/>
          <p:cNvGraphicFramePr>
            <a:graphicFrameLocks noChangeAspect="1"/>
          </p:cNvGraphicFramePr>
          <p:nvPr/>
        </p:nvGraphicFramePr>
        <p:xfrm>
          <a:off x="1187450" y="3573463"/>
          <a:ext cx="4464050" cy="574675"/>
        </p:xfrm>
        <a:graphic>
          <a:graphicData uri="http://schemas.openxmlformats.org/presentationml/2006/ole">
            <mc:AlternateContent xmlns:mc="http://schemas.openxmlformats.org/markup-compatibility/2006">
              <mc:Choice xmlns:v="urn:schemas-microsoft-com:vml" Requires="v">
                <p:oleObj spid="_x0000_s22549" name="公式" r:id="rId5" imgW="1778000" imgH="228600" progId="Equation.3">
                  <p:embed/>
                </p:oleObj>
              </mc:Choice>
              <mc:Fallback>
                <p:oleObj name="公式" r:id="rId5" imgW="1778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573463"/>
                        <a:ext cx="4464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6" name="Rectangle 9"/>
          <p:cNvSpPr>
            <a:spLocks noChangeArrowheads="1"/>
          </p:cNvSpPr>
          <p:nvPr/>
        </p:nvSpPr>
        <p:spPr bwMode="auto">
          <a:xfrm>
            <a:off x="971550" y="4221163"/>
            <a:ext cx="3097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最大允许氧亏值：</a:t>
            </a:r>
            <a:r>
              <a:rPr lang="zh-CN" altLang="en-US" sz="2400">
                <a:latin typeface="Tahoma" pitchFamily="34" charset="0"/>
              </a:rPr>
              <a:t> </a:t>
            </a:r>
          </a:p>
        </p:txBody>
      </p:sp>
      <p:sp>
        <p:nvSpPr>
          <p:cNvPr id="73737" name="Rectangle 1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8" name="Object 4"/>
          <p:cNvGraphicFramePr>
            <a:graphicFrameLocks noChangeAspect="1"/>
          </p:cNvGraphicFramePr>
          <p:nvPr/>
        </p:nvGraphicFramePr>
        <p:xfrm>
          <a:off x="1331913" y="4868863"/>
          <a:ext cx="4824412" cy="579437"/>
        </p:xfrm>
        <a:graphic>
          <a:graphicData uri="http://schemas.openxmlformats.org/presentationml/2006/ole">
            <mc:AlternateContent xmlns:mc="http://schemas.openxmlformats.org/markup-compatibility/2006">
              <mc:Choice xmlns:v="urn:schemas-microsoft-com:vml" Requires="v">
                <p:oleObj spid="_x0000_s22550" name="公式" r:id="rId7" imgW="1905000" imgH="228600" progId="Equation.3">
                  <p:embed/>
                </p:oleObj>
              </mc:Choice>
              <mc:Fallback>
                <p:oleObj name="公式" r:id="rId7" imgW="1905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868863"/>
                        <a:ext cx="48244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4633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zh-CN" altLang="en-US"/>
          </a:p>
        </p:txBody>
      </p:sp>
      <p:sp>
        <p:nvSpPr>
          <p:cNvPr id="29699" name="Content Placeholder 2"/>
          <p:cNvSpPr>
            <a:spLocks noGrp="1"/>
          </p:cNvSpPr>
          <p:nvPr>
            <p:ph idx="1"/>
          </p:nvPr>
        </p:nvSpPr>
        <p:spPr/>
        <p:txBody>
          <a:bodyPr/>
          <a:lstStyle/>
          <a:p>
            <a:endParaRPr lang="zh-CN" altLang="en-US"/>
          </a:p>
        </p:txBody>
      </p:sp>
      <p:pic>
        <p:nvPicPr>
          <p:cNvPr id="297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3" y="404813"/>
            <a:ext cx="7627937"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236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idx="1"/>
          </p:nvPr>
        </p:nvSpPr>
        <p:spPr>
          <a:xfrm>
            <a:off x="1182688" y="1125538"/>
            <a:ext cx="7772400" cy="5006975"/>
          </a:xfrm>
        </p:spPr>
        <p:txBody>
          <a:bodyPr/>
          <a:lstStyle/>
          <a:p>
            <a:pPr eaLnBrk="1" hangingPunct="1">
              <a:buFont typeface="Wingdings" pitchFamily="2" charset="2"/>
              <a:buNone/>
            </a:pPr>
            <a:r>
              <a:rPr lang="zh-CN" altLang="en-US" sz="2800"/>
              <a:t>工厂排放的废水最高允许</a:t>
            </a:r>
            <a:r>
              <a:rPr lang="en-US" altLang="zh-CN" sz="2800"/>
              <a:t>BOD5</a:t>
            </a:r>
            <a:r>
              <a:rPr lang="zh-CN" altLang="en-US" sz="2800"/>
              <a:t>浓度为</a:t>
            </a:r>
            <a:r>
              <a:rPr lang="zh-CN" altLang="en-US"/>
              <a:t>：</a:t>
            </a:r>
          </a:p>
        </p:txBody>
      </p:sp>
      <p:sp>
        <p:nvSpPr>
          <p:cNvPr id="74755" name="Rectangle 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4756" name="Object 2"/>
          <p:cNvGraphicFramePr>
            <a:graphicFrameLocks noChangeAspect="1"/>
          </p:cNvGraphicFramePr>
          <p:nvPr/>
        </p:nvGraphicFramePr>
        <p:xfrm>
          <a:off x="0" y="2133600"/>
          <a:ext cx="9144000" cy="808038"/>
        </p:xfrm>
        <a:graphic>
          <a:graphicData uri="http://schemas.openxmlformats.org/presentationml/2006/ole">
            <mc:AlternateContent xmlns:mc="http://schemas.openxmlformats.org/markup-compatibility/2006">
              <mc:Choice xmlns:v="urn:schemas-microsoft-com:vml" Requires="v">
                <p:oleObj spid="_x0000_s23566" name="公式" r:id="rId3" imgW="5715000" imgH="508000" progId="Equation.3">
                  <p:embed/>
                </p:oleObj>
              </mc:Choice>
              <mc:Fallback>
                <p:oleObj name="公式" r:id="rId3" imgW="57150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7"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4758" name="Object 3"/>
          <p:cNvGraphicFramePr>
            <a:graphicFrameLocks noChangeAspect="1"/>
          </p:cNvGraphicFramePr>
          <p:nvPr/>
        </p:nvGraphicFramePr>
        <p:xfrm>
          <a:off x="1116013" y="3141663"/>
          <a:ext cx="3960812" cy="896937"/>
        </p:xfrm>
        <a:graphic>
          <a:graphicData uri="http://schemas.openxmlformats.org/presentationml/2006/ole">
            <mc:AlternateContent xmlns:mc="http://schemas.openxmlformats.org/markup-compatibility/2006">
              <mc:Choice xmlns:v="urn:schemas-microsoft-com:vml" Requires="v">
                <p:oleObj spid="_x0000_s23567" name="公式" r:id="rId5" imgW="1981200" imgH="444500" progId="Equation.3">
                  <p:embed/>
                </p:oleObj>
              </mc:Choice>
              <mc:Fallback>
                <p:oleObj name="公式" r:id="rId5" imgW="19812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141663"/>
                        <a:ext cx="3960812"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9" name="Rectangle 8"/>
          <p:cNvSpPr>
            <a:spLocks noChangeArrowheads="1"/>
          </p:cNvSpPr>
          <p:nvPr/>
        </p:nvSpPr>
        <p:spPr bwMode="auto">
          <a:xfrm>
            <a:off x="468313" y="4292600"/>
            <a:ext cx="78851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采用试算法，假定不同起点</a:t>
            </a:r>
            <a:r>
              <a:rPr lang="en-US" altLang="zh-CN" sz="2800">
                <a:latin typeface="Tahoma" pitchFamily="34" charset="0"/>
              </a:rPr>
              <a:t>BOD</a:t>
            </a:r>
            <a:r>
              <a:rPr lang="en-US" altLang="zh-CN" sz="2800" baseline="-25000">
                <a:latin typeface="Tahoma" pitchFamily="34" charset="0"/>
              </a:rPr>
              <a:t>5</a:t>
            </a:r>
            <a:r>
              <a:rPr lang="zh-CN" altLang="en-US" sz="2800">
                <a:latin typeface="Tahoma" pitchFamily="34" charset="0"/>
              </a:rPr>
              <a:t>浓度，得到相应</a:t>
            </a:r>
          </a:p>
          <a:p>
            <a:pPr eaLnBrk="1" hangingPunct="1">
              <a:spcBef>
                <a:spcPct val="0"/>
              </a:spcBef>
              <a:buFontTx/>
              <a:buNone/>
            </a:pPr>
            <a:r>
              <a:rPr lang="zh-CN" altLang="en-US" sz="2800">
                <a:latin typeface="Tahoma" pitchFamily="34" charset="0"/>
              </a:rPr>
              <a:t>溶解氧浓度不低于</a:t>
            </a:r>
            <a:r>
              <a:rPr lang="en-US" altLang="zh-CN" sz="2800">
                <a:latin typeface="Tahoma" pitchFamily="34" charset="0"/>
              </a:rPr>
              <a:t>5.0mg/L</a:t>
            </a:r>
            <a:r>
              <a:rPr lang="zh-CN" altLang="en-US" sz="2800">
                <a:latin typeface="Tahoma" pitchFamily="34" charset="0"/>
              </a:rPr>
              <a:t>的临界氧亏值，由试算</a:t>
            </a:r>
          </a:p>
          <a:p>
            <a:pPr eaLnBrk="1" hangingPunct="1">
              <a:spcBef>
                <a:spcPct val="0"/>
              </a:spcBef>
              <a:buFontTx/>
              <a:buNone/>
            </a:pPr>
            <a:r>
              <a:rPr lang="zh-CN" altLang="en-US" sz="2800">
                <a:latin typeface="Tahoma" pitchFamily="34" charset="0"/>
              </a:rPr>
              <a:t>法可得：</a:t>
            </a:r>
            <a:r>
              <a:rPr lang="en-US" altLang="zh-CN" sz="2800">
                <a:latin typeface="Tahoma" pitchFamily="34" charset="0"/>
              </a:rPr>
              <a:t>L</a:t>
            </a:r>
            <a:r>
              <a:rPr lang="en-US" altLang="zh-CN" sz="2800" baseline="-25000">
                <a:latin typeface="Tahoma" pitchFamily="34" charset="0"/>
              </a:rPr>
              <a:t>0</a:t>
            </a:r>
            <a:r>
              <a:rPr lang="en-US" altLang="zh-CN" sz="2800">
                <a:latin typeface="Tahoma" pitchFamily="34" charset="0"/>
              </a:rPr>
              <a:t>=63.3mg/L  </a:t>
            </a:r>
          </a:p>
        </p:txBody>
      </p:sp>
    </p:spTree>
    <p:extLst>
      <p:ext uri="{BB962C8B-B14F-4D97-AF65-F5344CB8AC3E}">
        <p14:creationId xmlns:p14="http://schemas.microsoft.com/office/powerpoint/2010/main" val="117833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p:txBody>
          <a:bodyPr/>
          <a:lstStyle/>
          <a:p>
            <a:pPr eaLnBrk="1" hangingPunct="1">
              <a:buFont typeface="Wingdings" pitchFamily="2" charset="2"/>
              <a:buNone/>
            </a:pPr>
            <a:r>
              <a:rPr lang="zh-CN" altLang="en-US" sz="2800"/>
              <a:t>工厂处理后排放的</a:t>
            </a:r>
            <a:r>
              <a:rPr lang="en-US" altLang="zh-CN" sz="2800"/>
              <a:t>BOD</a:t>
            </a:r>
            <a:r>
              <a:rPr lang="en-US" altLang="zh-CN" sz="2800" baseline="-25000"/>
              <a:t>5</a:t>
            </a:r>
            <a:r>
              <a:rPr lang="zh-CN" altLang="en-US" sz="2800"/>
              <a:t>允许浓度：</a:t>
            </a:r>
          </a:p>
          <a:p>
            <a:pPr eaLnBrk="1" hangingPunct="1">
              <a:buFont typeface="Wingdings" pitchFamily="2" charset="2"/>
              <a:buNone/>
            </a:pPr>
            <a:r>
              <a:rPr lang="zh-CN" altLang="en-US"/>
              <a:t> </a:t>
            </a:r>
          </a:p>
        </p:txBody>
      </p:sp>
      <p:sp>
        <p:nvSpPr>
          <p:cNvPr id="7577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5780" name="Object 2"/>
          <p:cNvGraphicFramePr>
            <a:graphicFrameLocks noChangeAspect="1"/>
          </p:cNvGraphicFramePr>
          <p:nvPr/>
        </p:nvGraphicFramePr>
        <p:xfrm>
          <a:off x="900113" y="2636838"/>
          <a:ext cx="7200900" cy="606425"/>
        </p:xfrm>
        <a:graphic>
          <a:graphicData uri="http://schemas.openxmlformats.org/presentationml/2006/ole">
            <mc:AlternateContent xmlns:mc="http://schemas.openxmlformats.org/markup-compatibility/2006">
              <mc:Choice xmlns:v="urn:schemas-microsoft-com:vml" Requires="v">
                <p:oleObj spid="_x0000_s24590" name="公式" r:id="rId3" imgW="2374900" imgH="203200" progId="Equation.3">
                  <p:embed/>
                </p:oleObj>
              </mc:Choice>
              <mc:Fallback>
                <p:oleObj name="公式" r:id="rId3" imgW="23749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636838"/>
                        <a:ext cx="72009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1" name="Rectangle 6"/>
          <p:cNvSpPr>
            <a:spLocks noChangeArrowheads="1"/>
          </p:cNvSpPr>
          <p:nvPr/>
        </p:nvSpPr>
        <p:spPr bwMode="auto">
          <a:xfrm>
            <a:off x="900113" y="3284538"/>
            <a:ext cx="60213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实际废水</a:t>
            </a:r>
            <a:r>
              <a:rPr lang="en-US" altLang="zh-CN" sz="2800">
                <a:latin typeface="Tahoma" pitchFamily="34" charset="0"/>
              </a:rPr>
              <a:t>BOD5</a:t>
            </a:r>
            <a:r>
              <a:rPr lang="zh-CN" altLang="en-US" sz="2800">
                <a:latin typeface="Tahoma" pitchFamily="34" charset="0"/>
              </a:rPr>
              <a:t>浓度</a:t>
            </a:r>
            <a:r>
              <a:rPr lang="en-US" altLang="zh-CN" sz="2800">
                <a:latin typeface="Tahoma" pitchFamily="34" charset="0"/>
              </a:rPr>
              <a:t>800mg/L</a:t>
            </a:r>
            <a:r>
              <a:rPr lang="zh-CN" altLang="en-US" sz="2800">
                <a:latin typeface="Tahoma" pitchFamily="34" charset="0"/>
              </a:rPr>
              <a:t>，因此，</a:t>
            </a:r>
          </a:p>
        </p:txBody>
      </p:sp>
      <p:sp>
        <p:nvSpPr>
          <p:cNvPr id="75782"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5783" name="Object 3"/>
          <p:cNvGraphicFramePr>
            <a:graphicFrameLocks noChangeAspect="1"/>
          </p:cNvGraphicFramePr>
          <p:nvPr/>
        </p:nvGraphicFramePr>
        <p:xfrm>
          <a:off x="1619250" y="3933825"/>
          <a:ext cx="4535488" cy="968375"/>
        </p:xfrm>
        <a:graphic>
          <a:graphicData uri="http://schemas.openxmlformats.org/presentationml/2006/ole">
            <mc:AlternateContent xmlns:mc="http://schemas.openxmlformats.org/markup-compatibility/2006">
              <mc:Choice xmlns:v="urn:schemas-microsoft-com:vml" Requires="v">
                <p:oleObj spid="_x0000_s24591" name="公式" r:id="rId5" imgW="1828800" imgH="393700" progId="Equation.3">
                  <p:embed/>
                </p:oleObj>
              </mc:Choice>
              <mc:Fallback>
                <p:oleObj name="公式" r:id="rId5" imgW="1828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933825"/>
                        <a:ext cx="45354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4" name="Rectangle 9"/>
          <p:cNvSpPr>
            <a:spLocks noChangeArrowheads="1"/>
          </p:cNvSpPr>
          <p:nvPr/>
        </p:nvSpPr>
        <p:spPr bwMode="auto">
          <a:xfrm>
            <a:off x="1187450" y="5078413"/>
            <a:ext cx="619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必须采取措施削减</a:t>
            </a:r>
            <a:r>
              <a:rPr lang="en-US" altLang="zh-CN" sz="2800">
                <a:latin typeface="Tahoma" pitchFamily="34" charset="0"/>
              </a:rPr>
              <a:t>64.44%</a:t>
            </a:r>
            <a:r>
              <a:rPr lang="zh-CN" altLang="en-US" sz="2800">
                <a:latin typeface="Tahoma" pitchFamily="34" charset="0"/>
              </a:rPr>
              <a:t>才能排放</a:t>
            </a:r>
            <a:r>
              <a:rPr lang="zh-CN" altLang="en-US" sz="2400">
                <a:latin typeface="Tahoma" pitchFamily="34" charset="0"/>
              </a:rPr>
              <a:t> </a:t>
            </a:r>
          </a:p>
        </p:txBody>
      </p:sp>
    </p:spTree>
    <p:extLst>
      <p:ext uri="{BB962C8B-B14F-4D97-AF65-F5344CB8AC3E}">
        <p14:creationId xmlns:p14="http://schemas.microsoft.com/office/powerpoint/2010/main" val="2804028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endParaRPr lang="zh-CN" altLang="zh-CN"/>
          </a:p>
        </p:txBody>
      </p:sp>
      <p:sp>
        <p:nvSpPr>
          <p:cNvPr id="76803" name="Rectangle 3"/>
          <p:cNvSpPr>
            <a:spLocks noGrp="1" noChangeArrowheads="1"/>
          </p:cNvSpPr>
          <p:nvPr>
            <p:ph idx="1"/>
          </p:nvPr>
        </p:nvSpPr>
        <p:spPr/>
        <p:txBody>
          <a:bodyPr/>
          <a:lstStyle/>
          <a:p>
            <a:pPr eaLnBrk="1" hangingPunct="1"/>
            <a:r>
              <a:rPr lang="en-US" altLang="zh-CN" b="1"/>
              <a:t>S</a:t>
            </a:r>
            <a:r>
              <a:rPr lang="zh-CN" altLang="en-US" b="1"/>
              <a:t>－</a:t>
            </a:r>
            <a:r>
              <a:rPr lang="en-US" altLang="zh-CN" b="1"/>
              <a:t>P</a:t>
            </a:r>
            <a:r>
              <a:rPr lang="zh-CN" altLang="en-US" b="1"/>
              <a:t>模型的修正模型：  </a:t>
            </a:r>
            <a:r>
              <a:rPr lang="en-US" altLang="zh-CN" b="1"/>
              <a:t>S</a:t>
            </a:r>
            <a:r>
              <a:rPr lang="zh-CN" altLang="en-US" b="1"/>
              <a:t>－</a:t>
            </a:r>
            <a:r>
              <a:rPr lang="en-US" altLang="zh-CN" b="1"/>
              <a:t>P</a:t>
            </a:r>
            <a:r>
              <a:rPr lang="zh-CN" altLang="en-US" b="1"/>
              <a:t>模型的假设是不完全符合实际的。为了计算河流水质的某些特殊问题，人们在 </a:t>
            </a:r>
            <a:r>
              <a:rPr lang="en-US" altLang="zh-CN" b="1"/>
              <a:t>S</a:t>
            </a:r>
            <a:r>
              <a:rPr lang="zh-CN" altLang="en-US" b="1"/>
              <a:t>－</a:t>
            </a:r>
            <a:r>
              <a:rPr lang="en-US" altLang="zh-CN" b="1"/>
              <a:t>P </a:t>
            </a:r>
            <a:r>
              <a:rPr lang="zh-CN" altLang="en-US" b="1"/>
              <a:t>模型的基础上附加了一些新的假设，推导出了一些新的模型。</a:t>
            </a:r>
          </a:p>
        </p:txBody>
      </p:sp>
    </p:spTree>
    <p:extLst>
      <p:ext uri="{BB962C8B-B14F-4D97-AF65-F5344CB8AC3E}">
        <p14:creationId xmlns:p14="http://schemas.microsoft.com/office/powerpoint/2010/main" val="15290159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9388" y="765175"/>
            <a:ext cx="8610600"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b="1">
              <a:latin typeface="Times New Roman" pitchFamily="18" charset="0"/>
            </a:endParaRPr>
          </a:p>
          <a:p>
            <a:pPr eaLnBrk="1" hangingPunct="1">
              <a:spcBef>
                <a:spcPct val="0"/>
              </a:spcBef>
              <a:buFontTx/>
              <a:buNone/>
            </a:pPr>
            <a:r>
              <a:rPr lang="en-US" altLang="zh-CN" b="1">
                <a:latin typeface="Times New Roman" pitchFamily="18" charset="0"/>
              </a:rPr>
              <a:t>       </a:t>
            </a:r>
            <a:r>
              <a:rPr lang="zh-CN" altLang="en-US" b="1">
                <a:latin typeface="Times New Roman" pitchFamily="18" charset="0"/>
              </a:rPr>
              <a:t>（</a:t>
            </a:r>
            <a:r>
              <a:rPr lang="en-US" altLang="zh-CN" b="1">
                <a:latin typeface="Times New Roman" pitchFamily="18" charset="0"/>
              </a:rPr>
              <a:t>1</a:t>
            </a:r>
            <a:r>
              <a:rPr lang="zh-CN" altLang="en-US" b="1">
                <a:latin typeface="Times New Roman" pitchFamily="18" charset="0"/>
              </a:rPr>
              <a:t>）托马斯</a:t>
            </a:r>
            <a:r>
              <a:rPr lang="en-US" altLang="zh-CN" b="1">
                <a:latin typeface="Times New Roman" pitchFamily="18" charset="0"/>
              </a:rPr>
              <a:t>(Thomas)</a:t>
            </a:r>
            <a:r>
              <a:rPr lang="zh-CN" altLang="en-US" b="1">
                <a:latin typeface="Times New Roman" pitchFamily="18" charset="0"/>
              </a:rPr>
              <a:t>模型</a:t>
            </a:r>
          </a:p>
          <a:p>
            <a:pPr eaLnBrk="1" hangingPunct="1">
              <a:spcBef>
                <a:spcPct val="0"/>
              </a:spcBef>
              <a:buFontTx/>
              <a:buNone/>
            </a:pPr>
            <a:r>
              <a:rPr lang="zh-CN" altLang="en-US" b="1">
                <a:latin typeface="Times New Roman" pitchFamily="18" charset="0"/>
              </a:rPr>
              <a:t>        对一维静态河流，在</a:t>
            </a:r>
            <a:r>
              <a:rPr lang="en-US" altLang="zh-CN" b="1">
                <a:latin typeface="Times New Roman" pitchFamily="18" charset="0"/>
              </a:rPr>
              <a:t>S</a:t>
            </a:r>
            <a:r>
              <a:rPr lang="zh-CN" altLang="en-US" b="1">
                <a:latin typeface="Times New Roman" pitchFamily="18" charset="0"/>
              </a:rPr>
              <a:t>－</a:t>
            </a:r>
            <a:r>
              <a:rPr lang="en-US" altLang="zh-CN" b="1">
                <a:latin typeface="Times New Roman" pitchFamily="18" charset="0"/>
              </a:rPr>
              <a:t>P</a:t>
            </a:r>
            <a:r>
              <a:rPr lang="zh-CN" altLang="en-US" b="1">
                <a:latin typeface="Times New Roman" pitchFamily="18" charset="0"/>
              </a:rPr>
              <a:t>模型的基础上，为了考虑沉淀、絮凝、冲刷和再悬浮过程对</a:t>
            </a:r>
            <a:r>
              <a:rPr lang="en-US" altLang="zh-CN" b="1">
                <a:latin typeface="Times New Roman" pitchFamily="18" charset="0"/>
              </a:rPr>
              <a:t>BOD</a:t>
            </a:r>
            <a:r>
              <a:rPr lang="zh-CN" altLang="en-US" b="1">
                <a:latin typeface="Times New Roman" pitchFamily="18" charset="0"/>
              </a:rPr>
              <a:t>去除的影响，引入了</a:t>
            </a:r>
            <a:r>
              <a:rPr lang="en-US" altLang="zh-CN" b="1">
                <a:latin typeface="Times New Roman" pitchFamily="18" charset="0"/>
              </a:rPr>
              <a:t>BOD</a:t>
            </a:r>
            <a:r>
              <a:rPr lang="zh-CN" altLang="en-US" b="1">
                <a:latin typeface="Times New Roman" pitchFamily="18" charset="0"/>
              </a:rPr>
              <a:t>沉浮系数</a:t>
            </a:r>
            <a:r>
              <a:rPr lang="en-US" altLang="zh-CN" b="1">
                <a:latin typeface="Times New Roman" pitchFamily="18" charset="0"/>
              </a:rPr>
              <a:t>k</a:t>
            </a:r>
            <a:r>
              <a:rPr lang="en-US" altLang="zh-CN" b="1" baseline="-25000">
                <a:latin typeface="Times New Roman" pitchFamily="18" charset="0"/>
              </a:rPr>
              <a:t>3</a:t>
            </a:r>
            <a:r>
              <a:rPr lang="zh-CN" altLang="en-US" b="1">
                <a:latin typeface="Times New Roman" pitchFamily="18" charset="0"/>
              </a:rPr>
              <a:t>。由以下的基本方程组</a:t>
            </a:r>
            <a:r>
              <a:rPr lang="en-US" altLang="zh-CN" b="1">
                <a:latin typeface="Times New Roman" pitchFamily="18" charset="0"/>
              </a:rPr>
              <a:t>(</a:t>
            </a:r>
            <a:r>
              <a:rPr lang="zh-CN" altLang="en-US" b="1">
                <a:latin typeface="Times New Roman" pitchFamily="18" charset="0"/>
              </a:rPr>
              <a:t>忽略扩散项</a:t>
            </a:r>
            <a:r>
              <a:rPr lang="en-US" altLang="zh-CN" b="1">
                <a:latin typeface="Times New Roman" pitchFamily="18" charset="0"/>
              </a:rPr>
              <a:t>)</a:t>
            </a:r>
            <a:r>
              <a:rPr lang="zh-CN" altLang="en-US" b="1">
                <a:latin typeface="Times New Roman" pitchFamily="18" charset="0"/>
              </a:rPr>
              <a:t>：</a:t>
            </a: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en-US" altLang="zh-CN" b="1">
              <a:latin typeface="Times New Roman" pitchFamily="18" charset="0"/>
            </a:endParaRPr>
          </a:p>
        </p:txBody>
      </p:sp>
      <p:graphicFrame>
        <p:nvGraphicFramePr>
          <p:cNvPr id="77827" name="Object 2"/>
          <p:cNvGraphicFramePr>
            <a:graphicFrameLocks noChangeAspect="1"/>
          </p:cNvGraphicFramePr>
          <p:nvPr/>
        </p:nvGraphicFramePr>
        <p:xfrm>
          <a:off x="2771775" y="4221163"/>
          <a:ext cx="3886200" cy="2073275"/>
        </p:xfrm>
        <a:graphic>
          <a:graphicData uri="http://schemas.openxmlformats.org/presentationml/2006/ole">
            <mc:AlternateContent xmlns:mc="http://schemas.openxmlformats.org/markup-compatibility/2006">
              <mc:Choice xmlns:v="urn:schemas-microsoft-com:vml" Requires="v">
                <p:oleObj spid="_x0000_s25608" name="Equation" r:id="rId3" imgW="1428840" imgH="714375" progId="Equation.DSMT4">
                  <p:embed/>
                </p:oleObj>
              </mc:Choice>
              <mc:Fallback>
                <p:oleObj name="Equation" r:id="rId3" imgW="1428840" imgH="71437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221163"/>
                        <a:ext cx="3886200" cy="2073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98906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17525" y="2133600"/>
            <a:ext cx="862647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a:latin typeface="Times New Roman" pitchFamily="18" charset="0"/>
              </a:rPr>
              <a:t>解得：</a:t>
            </a: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en-US" altLang="zh-CN" b="1">
              <a:latin typeface="Times New Roman" pitchFamily="18" charset="0"/>
            </a:endParaRPr>
          </a:p>
        </p:txBody>
      </p:sp>
      <p:graphicFrame>
        <p:nvGraphicFramePr>
          <p:cNvPr id="78851" name="Object 2"/>
          <p:cNvGraphicFramePr>
            <a:graphicFrameLocks noChangeAspect="1"/>
          </p:cNvGraphicFramePr>
          <p:nvPr/>
        </p:nvGraphicFramePr>
        <p:xfrm>
          <a:off x="323850" y="3068638"/>
          <a:ext cx="8820150" cy="2557462"/>
        </p:xfrm>
        <a:graphic>
          <a:graphicData uri="http://schemas.openxmlformats.org/presentationml/2006/ole">
            <mc:AlternateContent xmlns:mc="http://schemas.openxmlformats.org/markup-compatibility/2006">
              <mc:Choice xmlns:v="urn:schemas-microsoft-com:vml" Requires="v">
                <p:oleObj spid="_x0000_s26632" name="Equation" r:id="rId3" imgW="2533680" imgH="676365" progId="Equation.DSMT4">
                  <p:embed/>
                </p:oleObj>
              </mc:Choice>
              <mc:Fallback>
                <p:oleObj name="Equation" r:id="rId3" imgW="2533680" imgH="6763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68638"/>
                        <a:ext cx="8820150" cy="2557462"/>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8117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68313" y="0"/>
            <a:ext cx="8229600" cy="1143000"/>
          </a:xfrm>
        </p:spPr>
        <p:txBody>
          <a:bodyPr/>
          <a:lstStyle/>
          <a:p>
            <a:pPr eaLnBrk="1" hangingPunct="1"/>
            <a:r>
              <a:rPr lang="zh-CN" altLang="en-US"/>
              <a:t>例题</a:t>
            </a:r>
          </a:p>
        </p:txBody>
      </p:sp>
      <p:sp>
        <p:nvSpPr>
          <p:cNvPr id="79875" name="Rectangle 3"/>
          <p:cNvSpPr>
            <a:spLocks noGrp="1" noChangeArrowheads="1"/>
          </p:cNvSpPr>
          <p:nvPr>
            <p:ph idx="1"/>
          </p:nvPr>
        </p:nvSpPr>
        <p:spPr>
          <a:xfrm>
            <a:off x="525463" y="1052513"/>
            <a:ext cx="8416925" cy="4114800"/>
          </a:xfrm>
        </p:spPr>
        <p:txBody>
          <a:bodyPr/>
          <a:lstStyle/>
          <a:p>
            <a:pPr eaLnBrk="1" hangingPunct="1"/>
            <a:r>
              <a:rPr lang="zh-CN" altLang="en-US" sz="2800"/>
              <a:t>河流</a:t>
            </a:r>
            <a:r>
              <a:rPr lang="en-US" altLang="zh-CN" sz="2800"/>
              <a:t>Q=216x10</a:t>
            </a:r>
            <a:r>
              <a:rPr lang="en-US" altLang="zh-CN" sz="2800" baseline="30000"/>
              <a:t>4</a:t>
            </a:r>
            <a:r>
              <a:rPr lang="en-US" altLang="zh-CN" sz="2800"/>
              <a:t>m</a:t>
            </a:r>
            <a:r>
              <a:rPr lang="en-US" altLang="zh-CN" sz="2800" baseline="30000"/>
              <a:t>3</a:t>
            </a:r>
            <a:r>
              <a:rPr lang="en-US" altLang="zh-CN" sz="2800"/>
              <a:t>/d</a:t>
            </a:r>
            <a:r>
              <a:rPr lang="zh-CN" altLang="en-US" sz="2800"/>
              <a:t>、流速</a:t>
            </a:r>
            <a:r>
              <a:rPr lang="en-US" altLang="zh-CN" sz="2800"/>
              <a:t>u=46km/d</a:t>
            </a:r>
            <a:r>
              <a:rPr lang="zh-CN" altLang="en-US" sz="2800"/>
              <a:t>，水温</a:t>
            </a:r>
            <a:r>
              <a:rPr lang="en-US" altLang="zh-CN" sz="2800"/>
              <a:t>T=13.6</a:t>
            </a:r>
            <a:r>
              <a:rPr lang="en-US" altLang="zh-CN" sz="2800" baseline="30000"/>
              <a:t>o</a:t>
            </a:r>
            <a:r>
              <a:rPr lang="en-US" altLang="zh-CN" sz="2800"/>
              <a:t>C</a:t>
            </a:r>
            <a:r>
              <a:rPr lang="zh-CN" altLang="en-US" sz="2800"/>
              <a:t>，</a:t>
            </a:r>
            <a:r>
              <a:rPr lang="en-US" altLang="zh-CN" sz="2800"/>
              <a:t>k1=0.94d</a:t>
            </a:r>
            <a:r>
              <a:rPr lang="en-US" altLang="zh-CN" sz="2800" baseline="30000"/>
              <a:t>-1</a:t>
            </a:r>
            <a:r>
              <a:rPr lang="en-US" altLang="zh-CN" sz="2800"/>
              <a:t>,k2=1.82d</a:t>
            </a:r>
            <a:r>
              <a:rPr lang="en-US" altLang="zh-CN" sz="2800" baseline="30000"/>
              <a:t>-1</a:t>
            </a:r>
            <a:r>
              <a:rPr lang="en-US" altLang="zh-CN" sz="2800"/>
              <a:t>,k3=-0.17d</a:t>
            </a:r>
            <a:r>
              <a:rPr lang="en-US" altLang="zh-CN" sz="2800" baseline="30000"/>
              <a:t>-1</a:t>
            </a:r>
            <a:r>
              <a:rPr lang="zh-CN" altLang="en-US" sz="2800"/>
              <a:t>。河流始端排放废水</a:t>
            </a:r>
            <a:r>
              <a:rPr lang="en-US" altLang="zh-CN" sz="2800"/>
              <a:t>Q</a:t>
            </a:r>
            <a:r>
              <a:rPr lang="en-US" altLang="zh-CN" sz="2800" baseline="-25000"/>
              <a:t>1</a:t>
            </a:r>
            <a:r>
              <a:rPr lang="en-US" altLang="zh-CN" sz="2800"/>
              <a:t>=10x10</a:t>
            </a:r>
            <a:r>
              <a:rPr lang="en-US" altLang="zh-CN" sz="2800" baseline="30000"/>
              <a:t>4</a:t>
            </a:r>
            <a:r>
              <a:rPr lang="en-US" altLang="zh-CN" sz="2800"/>
              <a:t>m</a:t>
            </a:r>
            <a:r>
              <a:rPr lang="en-US" altLang="zh-CN" sz="2800" baseline="30000"/>
              <a:t>3</a:t>
            </a:r>
            <a:r>
              <a:rPr lang="en-US" altLang="zh-CN" sz="2800"/>
              <a:t>/d</a:t>
            </a:r>
            <a:r>
              <a:rPr lang="zh-CN" altLang="en-US" sz="2800"/>
              <a:t>，</a:t>
            </a:r>
            <a:r>
              <a:rPr lang="en-US" altLang="zh-CN" sz="2800"/>
              <a:t>BOD</a:t>
            </a:r>
            <a:r>
              <a:rPr lang="en-US" altLang="zh-CN" sz="2800" baseline="-25000"/>
              <a:t>5</a:t>
            </a:r>
            <a:r>
              <a:rPr lang="zh-CN" altLang="en-US" sz="2800"/>
              <a:t>为</a:t>
            </a:r>
            <a:r>
              <a:rPr lang="en-US" altLang="zh-CN" sz="2800"/>
              <a:t>500mg/L</a:t>
            </a:r>
            <a:r>
              <a:rPr lang="zh-CN" altLang="en-US" sz="2800"/>
              <a:t>，溶解氧为</a:t>
            </a:r>
            <a:r>
              <a:rPr lang="en-US" altLang="zh-CN" sz="2800"/>
              <a:t>0</a:t>
            </a:r>
            <a:r>
              <a:rPr lang="zh-CN" altLang="en-US" sz="2800"/>
              <a:t>；上游河水</a:t>
            </a:r>
            <a:r>
              <a:rPr lang="en-US" altLang="zh-CN" sz="2800"/>
              <a:t>BOD</a:t>
            </a:r>
            <a:r>
              <a:rPr lang="en-US" altLang="zh-CN" sz="2800" baseline="-25000"/>
              <a:t>5</a:t>
            </a:r>
            <a:r>
              <a:rPr lang="zh-CN" altLang="en-US" sz="2800"/>
              <a:t>为</a:t>
            </a:r>
            <a:r>
              <a:rPr lang="en-US" altLang="zh-CN" sz="2800"/>
              <a:t>0</a:t>
            </a:r>
            <a:r>
              <a:rPr lang="zh-CN" altLang="en-US" sz="2800"/>
              <a:t>，溶解氧为</a:t>
            </a:r>
            <a:r>
              <a:rPr lang="en-US" altLang="zh-CN" sz="2800"/>
              <a:t>8.95mg/L</a:t>
            </a:r>
            <a:r>
              <a:rPr lang="zh-CN" altLang="en-US" sz="2800"/>
              <a:t>；求河流排入口下游</a:t>
            </a:r>
            <a:r>
              <a:rPr lang="en-US" altLang="zh-CN" sz="2800"/>
              <a:t>6km</a:t>
            </a:r>
            <a:r>
              <a:rPr lang="zh-CN" altLang="en-US" sz="2800"/>
              <a:t>处河水的</a:t>
            </a:r>
            <a:r>
              <a:rPr lang="en-US" altLang="zh-CN" sz="2800"/>
              <a:t>BOD5</a:t>
            </a:r>
            <a:r>
              <a:rPr lang="zh-CN" altLang="en-US" sz="2800"/>
              <a:t>和氧亏值？</a:t>
            </a:r>
          </a:p>
        </p:txBody>
      </p:sp>
      <p:graphicFrame>
        <p:nvGraphicFramePr>
          <p:cNvPr id="79876" name="Object 2"/>
          <p:cNvGraphicFramePr>
            <a:graphicFrameLocks noChangeAspect="1"/>
          </p:cNvGraphicFramePr>
          <p:nvPr/>
        </p:nvGraphicFramePr>
        <p:xfrm>
          <a:off x="250825" y="3573463"/>
          <a:ext cx="8820150" cy="2557462"/>
        </p:xfrm>
        <a:graphic>
          <a:graphicData uri="http://schemas.openxmlformats.org/presentationml/2006/ole">
            <mc:AlternateContent xmlns:mc="http://schemas.openxmlformats.org/markup-compatibility/2006">
              <mc:Choice xmlns:v="urn:schemas-microsoft-com:vml" Requires="v">
                <p:oleObj spid="_x0000_s27656" name="Equation" r:id="rId3" imgW="2533680" imgH="676365" progId="Equation.DSMT4">
                  <p:embed/>
                </p:oleObj>
              </mc:Choice>
              <mc:Fallback>
                <p:oleObj name="Equation" r:id="rId3" imgW="2533680" imgH="6763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573463"/>
                        <a:ext cx="8820150" cy="2557462"/>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8879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a:xfrm>
            <a:off x="1182688" y="1196975"/>
            <a:ext cx="7772400" cy="4935538"/>
          </a:xfrm>
        </p:spPr>
        <p:txBody>
          <a:bodyPr/>
          <a:lstStyle/>
          <a:p>
            <a:pPr eaLnBrk="1" hangingPunct="1">
              <a:buFont typeface="Wingdings" pitchFamily="2" charset="2"/>
              <a:buNone/>
            </a:pPr>
            <a:r>
              <a:rPr lang="zh-CN" altLang="en-US" sz="2800"/>
              <a:t>河段始端河水的</a:t>
            </a:r>
            <a:r>
              <a:rPr lang="en-US" altLang="zh-CN" sz="2800"/>
              <a:t>BOD</a:t>
            </a:r>
            <a:r>
              <a:rPr lang="en-US" altLang="zh-CN" sz="2800" baseline="-25000"/>
              <a:t>5</a:t>
            </a:r>
            <a:r>
              <a:rPr lang="zh-CN" altLang="en-US" sz="2800"/>
              <a:t>和</a:t>
            </a:r>
            <a:r>
              <a:rPr lang="en-US" altLang="zh-CN" sz="2800"/>
              <a:t>DO</a:t>
            </a:r>
            <a:r>
              <a:rPr lang="zh-CN" altLang="en-US" sz="2800"/>
              <a:t>为：</a:t>
            </a:r>
            <a:r>
              <a:rPr lang="zh-CN" altLang="en-US"/>
              <a:t> </a:t>
            </a:r>
          </a:p>
        </p:txBody>
      </p:sp>
      <p:sp>
        <p:nvSpPr>
          <p:cNvPr id="8089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0" name="Object 2"/>
          <p:cNvGraphicFramePr>
            <a:graphicFrameLocks noChangeAspect="1"/>
          </p:cNvGraphicFramePr>
          <p:nvPr/>
        </p:nvGraphicFramePr>
        <p:xfrm>
          <a:off x="1042988" y="1916113"/>
          <a:ext cx="6624637" cy="492125"/>
        </p:xfrm>
        <a:graphic>
          <a:graphicData uri="http://schemas.openxmlformats.org/presentationml/2006/ole">
            <mc:AlternateContent xmlns:mc="http://schemas.openxmlformats.org/markup-compatibility/2006">
              <mc:Choice xmlns:v="urn:schemas-microsoft-com:vml" Requires="v">
                <p:oleObj spid="_x0000_s28704" name="公式" r:id="rId3" imgW="3136900" imgH="228600" progId="Equation.3">
                  <p:embed/>
                </p:oleObj>
              </mc:Choice>
              <mc:Fallback>
                <p:oleObj name="公式" r:id="rId3" imgW="3136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916113"/>
                        <a:ext cx="66246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1"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2" name="Object 3"/>
          <p:cNvGraphicFramePr>
            <a:graphicFrameLocks noChangeAspect="1"/>
          </p:cNvGraphicFramePr>
          <p:nvPr/>
        </p:nvGraphicFramePr>
        <p:xfrm>
          <a:off x="935038" y="2524125"/>
          <a:ext cx="7486650" cy="504825"/>
        </p:xfrm>
        <a:graphic>
          <a:graphicData uri="http://schemas.openxmlformats.org/presentationml/2006/ole">
            <mc:AlternateContent xmlns:mc="http://schemas.openxmlformats.org/markup-compatibility/2006">
              <mc:Choice xmlns:v="urn:schemas-microsoft-com:vml" Requires="v">
                <p:oleObj spid="_x0000_s28705" name="公式" r:id="rId5" imgW="3009900" imgH="203200" progId="Equation.3">
                  <p:embed/>
                </p:oleObj>
              </mc:Choice>
              <mc:Fallback>
                <p:oleObj name="公式" r:id="rId5" imgW="30099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2524125"/>
                        <a:ext cx="7486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3" name="Rectangle 8"/>
          <p:cNvSpPr>
            <a:spLocks noChangeArrowheads="1"/>
          </p:cNvSpPr>
          <p:nvPr/>
        </p:nvSpPr>
        <p:spPr bwMode="auto">
          <a:xfrm>
            <a:off x="900113" y="3275013"/>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按公式：</a:t>
            </a:r>
            <a:r>
              <a:rPr lang="zh-CN" altLang="en-US" sz="2400">
                <a:latin typeface="Tahoma" pitchFamily="34" charset="0"/>
              </a:rPr>
              <a:t> </a:t>
            </a:r>
          </a:p>
        </p:txBody>
      </p:sp>
      <p:sp>
        <p:nvSpPr>
          <p:cNvPr id="80904" name="Rectangle 10"/>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5" name="Object 4"/>
          <p:cNvGraphicFramePr>
            <a:graphicFrameLocks noChangeAspect="1"/>
          </p:cNvGraphicFramePr>
          <p:nvPr/>
        </p:nvGraphicFramePr>
        <p:xfrm>
          <a:off x="2700338" y="3789363"/>
          <a:ext cx="1871662" cy="884237"/>
        </p:xfrm>
        <a:graphic>
          <a:graphicData uri="http://schemas.openxmlformats.org/presentationml/2006/ole">
            <mc:AlternateContent xmlns:mc="http://schemas.openxmlformats.org/markup-compatibility/2006">
              <mc:Choice xmlns:v="urn:schemas-microsoft-com:vml" Requires="v">
                <p:oleObj spid="_x0000_s28706" name="公式" r:id="rId7" imgW="837836" imgH="393529" progId="Equation.3">
                  <p:embed/>
                </p:oleObj>
              </mc:Choice>
              <mc:Fallback>
                <p:oleObj name="公式" r:id="rId7" imgW="837836"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789363"/>
                        <a:ext cx="1871662"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6" name="Rectangle 1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7" name="Object 5"/>
          <p:cNvGraphicFramePr>
            <a:graphicFrameLocks noChangeAspect="1"/>
          </p:cNvGraphicFramePr>
          <p:nvPr/>
        </p:nvGraphicFramePr>
        <p:xfrm>
          <a:off x="2411413" y="4797425"/>
          <a:ext cx="2592387" cy="522288"/>
        </p:xfrm>
        <a:graphic>
          <a:graphicData uri="http://schemas.openxmlformats.org/presentationml/2006/ole">
            <mc:AlternateContent xmlns:mc="http://schemas.openxmlformats.org/markup-compatibility/2006">
              <mc:Choice xmlns:v="urn:schemas-microsoft-com:vml" Requires="v">
                <p:oleObj spid="_x0000_s28707" name="公式" r:id="rId9" imgW="1130300" imgH="228600" progId="Equation.3">
                  <p:embed/>
                </p:oleObj>
              </mc:Choice>
              <mc:Fallback>
                <p:oleObj name="公式" r:id="rId9" imgW="1130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3" y="4797425"/>
                        <a:ext cx="25923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8"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9" name="Object 6"/>
          <p:cNvGraphicFramePr>
            <a:graphicFrameLocks noChangeAspect="1"/>
          </p:cNvGraphicFramePr>
          <p:nvPr/>
        </p:nvGraphicFramePr>
        <p:xfrm>
          <a:off x="2051050" y="5373688"/>
          <a:ext cx="4608513" cy="552450"/>
        </p:xfrm>
        <a:graphic>
          <a:graphicData uri="http://schemas.openxmlformats.org/presentationml/2006/ole">
            <mc:AlternateContent xmlns:mc="http://schemas.openxmlformats.org/markup-compatibility/2006">
              <mc:Choice xmlns:v="urn:schemas-microsoft-com:vml" Requires="v">
                <p:oleObj spid="_x0000_s28708" name="公式" r:id="rId11" imgW="1905000" imgH="228600" progId="Equation.3">
                  <p:embed/>
                </p:oleObj>
              </mc:Choice>
              <mc:Fallback>
                <p:oleObj name="公式" r:id="rId11" imgW="1905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373688"/>
                        <a:ext cx="46085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39613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lstStyle/>
          <a:p>
            <a:pPr marL="609600" indent="-609600" eaLnBrk="1" hangingPunct="1">
              <a:buFont typeface="Wingdings" pitchFamily="2" charset="2"/>
              <a:buNone/>
            </a:pPr>
            <a:r>
              <a:rPr lang="en-US" altLang="zh-CN" sz="2800"/>
              <a:t>1</a:t>
            </a:r>
            <a:r>
              <a:rPr lang="zh-CN" altLang="en-US" sz="2800"/>
              <a:t>）河水中的</a:t>
            </a:r>
            <a:r>
              <a:rPr lang="en-US" altLang="zh-CN" sz="2800"/>
              <a:t>BOD</a:t>
            </a:r>
            <a:r>
              <a:rPr lang="en-US" altLang="zh-CN" sz="2800" baseline="-25000"/>
              <a:t>5</a:t>
            </a:r>
            <a:r>
              <a:rPr lang="zh-CN" altLang="en-US" sz="2800"/>
              <a:t>为：</a:t>
            </a:r>
          </a:p>
        </p:txBody>
      </p:sp>
      <p:sp>
        <p:nvSpPr>
          <p:cNvPr id="81923" name="Rectangle 5"/>
          <p:cNvSpPr>
            <a:spLocks noChangeArrowheads="1"/>
          </p:cNvSpPr>
          <p:nvPr/>
        </p:nvSpPr>
        <p:spPr bwMode="auto">
          <a:xfrm>
            <a:off x="0"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1924" name="Object 2"/>
          <p:cNvGraphicFramePr>
            <a:graphicFrameLocks noChangeAspect="1"/>
          </p:cNvGraphicFramePr>
          <p:nvPr/>
        </p:nvGraphicFramePr>
        <p:xfrm>
          <a:off x="179388" y="2636838"/>
          <a:ext cx="8785225" cy="838200"/>
        </p:xfrm>
        <a:graphic>
          <a:graphicData uri="http://schemas.openxmlformats.org/presentationml/2006/ole">
            <mc:AlternateContent xmlns:mc="http://schemas.openxmlformats.org/markup-compatibility/2006">
              <mc:Choice xmlns:v="urn:schemas-microsoft-com:vml" Requires="v">
                <p:oleObj spid="_x0000_s29710" name="公式" r:id="rId3" imgW="4584700" imgH="431800" progId="Equation.3">
                  <p:embed/>
                </p:oleObj>
              </mc:Choice>
              <mc:Fallback>
                <p:oleObj name="公式" r:id="rId3" imgW="4584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636838"/>
                        <a:ext cx="87852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5" name="Rectangle 6"/>
          <p:cNvSpPr>
            <a:spLocks noChangeArrowheads="1"/>
          </p:cNvSpPr>
          <p:nvPr/>
        </p:nvSpPr>
        <p:spPr bwMode="auto">
          <a:xfrm>
            <a:off x="1116013" y="3644900"/>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2</a:t>
            </a:r>
            <a:r>
              <a:rPr lang="zh-CN" altLang="en-US" sz="2800">
                <a:latin typeface="Tahoma" pitchFamily="34" charset="0"/>
              </a:rPr>
              <a:t>）河水的氧亏值为：</a:t>
            </a:r>
          </a:p>
        </p:txBody>
      </p:sp>
      <p:sp>
        <p:nvSpPr>
          <p:cNvPr id="81926" name="Rectangle 8"/>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1927" name="Object 3"/>
          <p:cNvGraphicFramePr>
            <a:graphicFrameLocks noChangeAspect="1"/>
          </p:cNvGraphicFramePr>
          <p:nvPr/>
        </p:nvGraphicFramePr>
        <p:xfrm>
          <a:off x="0" y="4365625"/>
          <a:ext cx="9144000" cy="1109663"/>
        </p:xfrm>
        <a:graphic>
          <a:graphicData uri="http://schemas.openxmlformats.org/presentationml/2006/ole">
            <mc:AlternateContent xmlns:mc="http://schemas.openxmlformats.org/markup-compatibility/2006">
              <mc:Choice xmlns:v="urn:schemas-microsoft-com:vml" Requires="v">
                <p:oleObj spid="_x0000_s29711" name="公式" r:id="rId5" imgW="6184900" imgH="685800" progId="Equation.3">
                  <p:embed/>
                </p:oleObj>
              </mc:Choice>
              <mc:Fallback>
                <p:oleObj name="公式" r:id="rId5" imgW="61849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365625"/>
                        <a:ext cx="91440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2947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endParaRPr lang="zh-CN" altLang="zh-CN"/>
          </a:p>
        </p:txBody>
      </p:sp>
      <p:sp>
        <p:nvSpPr>
          <p:cNvPr id="82947" name="Rectangle 3"/>
          <p:cNvSpPr>
            <a:spLocks noGrp="1" noChangeArrowheads="1"/>
          </p:cNvSpPr>
          <p:nvPr>
            <p:ph idx="1"/>
          </p:nvPr>
        </p:nvSpPr>
        <p:spPr>
          <a:xfrm>
            <a:off x="971550" y="1989138"/>
            <a:ext cx="7772400" cy="4114800"/>
          </a:xfrm>
        </p:spPr>
        <p:txBody>
          <a:bodyPr/>
          <a:lstStyle/>
          <a:p>
            <a:pPr eaLnBrk="1" hangingPunct="1">
              <a:buFont typeface="Wingdings" pitchFamily="2" charset="2"/>
              <a:buNone/>
            </a:pPr>
            <a:r>
              <a:rPr lang="zh-CN" altLang="en-US" sz="2800" b="1"/>
              <a:t>（</a:t>
            </a:r>
            <a:r>
              <a:rPr lang="en-US" altLang="zh-CN" sz="2800" b="1"/>
              <a:t>2</a:t>
            </a:r>
            <a:r>
              <a:rPr lang="zh-CN" altLang="en-US" sz="2800" b="1"/>
              <a:t>）多宾斯</a:t>
            </a:r>
            <a:r>
              <a:rPr lang="en-US" altLang="zh-CN" sz="2800" b="1">
                <a:latin typeface="Arial" charset="0"/>
              </a:rPr>
              <a:t>—</a:t>
            </a:r>
            <a:r>
              <a:rPr lang="zh-CN" altLang="en-US" sz="2800" b="1"/>
              <a:t>坎普</a:t>
            </a:r>
            <a:r>
              <a:rPr lang="en-US" altLang="zh-CN" sz="2800" b="1"/>
              <a:t>(Dobbins</a:t>
            </a:r>
            <a:r>
              <a:rPr lang="en-US" altLang="zh-CN" sz="2800" b="1">
                <a:latin typeface="Arial" charset="0"/>
              </a:rPr>
              <a:t>—</a:t>
            </a:r>
            <a:r>
              <a:rPr lang="en-US" altLang="zh-CN" sz="2800" b="1"/>
              <a:t>Camp)</a:t>
            </a:r>
            <a:r>
              <a:rPr lang="zh-CN" altLang="en-US" sz="2800" b="1"/>
              <a:t>模型</a:t>
            </a:r>
          </a:p>
          <a:p>
            <a:pPr eaLnBrk="1" hangingPunct="1">
              <a:buFont typeface="Wingdings" pitchFamily="2" charset="2"/>
              <a:buNone/>
            </a:pPr>
            <a:r>
              <a:rPr lang="zh-CN" altLang="en-US" sz="2800" b="1"/>
              <a:t>        对一维静态河流，在托马斯模型的基础上，多宾斯</a:t>
            </a:r>
            <a:r>
              <a:rPr lang="en-US" altLang="zh-CN" sz="2800" b="1">
                <a:latin typeface="Arial" charset="0"/>
              </a:rPr>
              <a:t>—</a:t>
            </a:r>
            <a:r>
              <a:rPr lang="zh-CN" altLang="en-US" sz="2800" b="1"/>
              <a:t>坎普提出了两条新的假设：</a:t>
            </a:r>
          </a:p>
          <a:p>
            <a:pPr eaLnBrk="1" hangingPunct="1"/>
            <a:r>
              <a:rPr lang="zh-CN" altLang="en-US" sz="2800" b="1"/>
              <a:t>    ①考虑地面径流和底泥释放</a:t>
            </a:r>
            <a:r>
              <a:rPr lang="en-US" altLang="zh-CN" sz="2800" b="1"/>
              <a:t>BOD</a:t>
            </a:r>
            <a:r>
              <a:rPr lang="zh-CN" altLang="en-US" sz="2800" b="1"/>
              <a:t>所引起的</a:t>
            </a:r>
            <a:r>
              <a:rPr lang="en-US" altLang="zh-CN" sz="2800" b="1"/>
              <a:t>BOD</a:t>
            </a:r>
            <a:r>
              <a:rPr lang="zh-CN" altLang="en-US" sz="2800" b="1"/>
              <a:t>变化速率，该速率以</a:t>
            </a:r>
            <a:r>
              <a:rPr lang="en-US" altLang="zh-CN" sz="2800" b="1"/>
              <a:t>R</a:t>
            </a:r>
            <a:r>
              <a:rPr lang="zh-CN" altLang="en-US" sz="2800" b="1"/>
              <a:t>表示。</a:t>
            </a:r>
          </a:p>
          <a:p>
            <a:pPr eaLnBrk="1" hangingPunct="1"/>
            <a:r>
              <a:rPr lang="zh-CN" altLang="en-US" sz="2800" b="1"/>
              <a:t>    ②考虑藻类光合作用和呼吸作用以及地面径流所引起的溶解氧变化速率，该速率以</a:t>
            </a:r>
            <a:r>
              <a:rPr lang="en-US" altLang="zh-CN" sz="2800" b="1"/>
              <a:t>P</a:t>
            </a:r>
            <a:r>
              <a:rPr lang="zh-CN" altLang="en-US" sz="2800" b="1"/>
              <a:t>表示。</a:t>
            </a:r>
          </a:p>
        </p:txBody>
      </p:sp>
    </p:spTree>
    <p:extLst>
      <p:ext uri="{BB962C8B-B14F-4D97-AF65-F5344CB8AC3E}">
        <p14:creationId xmlns:p14="http://schemas.microsoft.com/office/powerpoint/2010/main" val="31045791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rtlCol="0">
            <a:normAutofit fontScale="90000"/>
          </a:bodyPr>
          <a:lstStyle/>
          <a:p>
            <a:pPr>
              <a:defRPr/>
            </a:pPr>
            <a:r>
              <a:rPr lang="zh-CN" altLang="en-US" sz="3600" b="1" dirty="0">
                <a:latin typeface="华文新魏" pitchFamily="2" charset="-122"/>
                <a:ea typeface="华文新魏" pitchFamily="2" charset="-122"/>
              </a:rPr>
              <a:t>（三）、污染物在河口中的混合和衰减模型</a:t>
            </a:r>
            <a:br>
              <a:rPr lang="zh-CN" altLang="en-US" b="1" dirty="0">
                <a:latin typeface="华文新魏" pitchFamily="2" charset="-122"/>
                <a:ea typeface="华文新魏" pitchFamily="2" charset="-122"/>
              </a:rPr>
            </a:br>
            <a:endParaRPr lang="zh-CN" altLang="en-US" b="1" dirty="0">
              <a:latin typeface="华文新魏" pitchFamily="2" charset="-122"/>
              <a:ea typeface="华文新魏" pitchFamily="2" charset="-122"/>
            </a:endParaRPr>
          </a:p>
        </p:txBody>
      </p:sp>
      <p:sp>
        <p:nvSpPr>
          <p:cNvPr id="78853" name="Rectangle 3"/>
          <p:cNvSpPr>
            <a:spLocks noGrp="1" noChangeArrowheads="1"/>
          </p:cNvSpPr>
          <p:nvPr>
            <p:ph idx="1"/>
          </p:nvPr>
        </p:nvSpPr>
        <p:spPr>
          <a:xfrm>
            <a:off x="1000125" y="1857375"/>
            <a:ext cx="8143875" cy="4114800"/>
          </a:xfrm>
        </p:spPr>
        <p:txBody>
          <a:bodyPr rtlCol="0">
            <a:normAutofit fontScale="92500"/>
          </a:bodyPr>
          <a:lstStyle/>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入海河口受海洋潮汐和上游河流来水双重作用。海潮上溯与上游下泄的水流相汇形成强烈的混合作用。 。</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一般污染比较严重的河口都是工业集中的城市或水陆交通枢纽。</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当只需要了解污染物在一个潮汐周期内的平均浓度时，可以采用河流相应情况的模型。</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如果要求污染物与河口水混合过程中浓度随时间变化情况，则应采用二维动态模型</a:t>
            </a:r>
          </a:p>
        </p:txBody>
      </p:sp>
      <p:sp>
        <p:nvSpPr>
          <p:cNvPr id="7885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397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2C96336-4671-4362-B7A9-94379EAAFBC4}" type="slidenum">
              <a:rPr lang="en-US" altLang="zh-CN" sz="1200">
                <a:solidFill>
                  <a:srgbClr val="898989"/>
                </a:solidFill>
                <a:latin typeface="Tahoma" pitchFamily="34" charset="0"/>
              </a:rPr>
              <a:pPr>
                <a:spcBef>
                  <a:spcPct val="0"/>
                </a:spcBef>
                <a:buFontTx/>
                <a:buNone/>
              </a:pPr>
              <a:t>119</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88472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zh-CN" altLang="en-US"/>
              <a:t>污染源评价</a:t>
            </a:r>
          </a:p>
        </p:txBody>
      </p:sp>
      <p:sp>
        <p:nvSpPr>
          <p:cNvPr id="162819" name="内容占位符 2"/>
          <p:cNvSpPr>
            <a:spLocks noGrp="1"/>
          </p:cNvSpPr>
          <p:nvPr>
            <p:ph idx="1"/>
          </p:nvPr>
        </p:nvSpPr>
        <p:spPr/>
        <p:txBody>
          <a:bodyPr/>
          <a:lstStyle/>
          <a:p>
            <a:pPr>
              <a:buFont typeface="Arial" charset="0"/>
              <a:buNone/>
            </a:pPr>
            <a:r>
              <a:rPr lang="zh-CN" altLang="en-US" sz="2800"/>
              <a:t>         在对污染源进行调查后，要对污染源进行评价，确定主要污染物和主要污染源。</a:t>
            </a:r>
            <a:endParaRPr lang="en-US" altLang="zh-CN" sz="2800"/>
          </a:p>
          <a:p>
            <a:pPr>
              <a:buFont typeface="Arial" charset="0"/>
              <a:buNone/>
            </a:pPr>
            <a:r>
              <a:rPr lang="zh-CN" altLang="en-US" sz="2800"/>
              <a:t>常采用等标污染负荷以及在此基础上所构造的其他指数进行评价。</a:t>
            </a:r>
          </a:p>
        </p:txBody>
      </p:sp>
    </p:spTree>
    <p:extLst>
      <p:ext uri="{BB962C8B-B14F-4D97-AF65-F5344CB8AC3E}">
        <p14:creationId xmlns:p14="http://schemas.microsoft.com/office/powerpoint/2010/main" val="33150453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idx="1"/>
          </p:nvPr>
        </p:nvSpPr>
        <p:spPr>
          <a:xfrm>
            <a:off x="685800" y="444500"/>
            <a:ext cx="7772400" cy="1676400"/>
          </a:xfrm>
        </p:spPr>
        <p:txBody>
          <a:bodyPr/>
          <a:lstStyle/>
          <a:p>
            <a:pPr eaLnBrk="1" hangingPunct="1">
              <a:buClr>
                <a:schemeClr val="accent2"/>
              </a:buClr>
              <a:buFont typeface="Webdings" pitchFamily="18" charset="2"/>
              <a:buNone/>
            </a:pPr>
            <a:r>
              <a:rPr lang="zh-CN" altLang="en-US" sz="2800" b="1">
                <a:latin typeface="华文新魏" pitchFamily="2" charset="-122"/>
                <a:ea typeface="华文新魏" pitchFamily="2" charset="-122"/>
              </a:rPr>
              <a:t>（</a:t>
            </a:r>
            <a:r>
              <a:rPr lang="en-US" altLang="zh-CN" sz="2800" b="1">
                <a:latin typeface="华文新魏" pitchFamily="2" charset="-122"/>
                <a:ea typeface="华文新魏" pitchFamily="2" charset="-122"/>
              </a:rPr>
              <a:t>1</a:t>
            </a:r>
            <a:r>
              <a:rPr lang="zh-CN" altLang="en-US" sz="2800" b="1">
                <a:latin typeface="华文新魏" pitchFamily="2" charset="-122"/>
                <a:ea typeface="华文新魏" pitchFamily="2" charset="-122"/>
              </a:rPr>
              <a:t>）河口一维混合衰减模型</a:t>
            </a:r>
          </a:p>
          <a:p>
            <a:pPr eaLnBrk="1" hangingPunct="1">
              <a:buClr>
                <a:schemeClr val="accent2"/>
              </a:buClr>
              <a:buFont typeface="Webdings" pitchFamily="18" charset="2"/>
              <a:buNone/>
            </a:pPr>
            <a:r>
              <a:rPr lang="zh-CN" altLang="en-US" sz="2800" b="1">
                <a:latin typeface="华文新魏" pitchFamily="2" charset="-122"/>
                <a:ea typeface="华文新魏" pitchFamily="2" charset="-122"/>
              </a:rPr>
              <a:t>             河口流动为均匀、恒定水流上溯或下泄，污染物稳态排入水体时，模型的方程为：</a:t>
            </a:r>
            <a:endParaRPr lang="zh-CN" altLang="en-US" sz="3600">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49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8481473-5DC1-40A8-A0D0-610578FC1531}" type="slidenum">
              <a:rPr lang="en-US" altLang="zh-CN" sz="1200">
                <a:solidFill>
                  <a:srgbClr val="898989"/>
                </a:solidFill>
                <a:latin typeface="Tahoma" pitchFamily="34" charset="0"/>
              </a:rPr>
              <a:pPr>
                <a:spcBef>
                  <a:spcPct val="0"/>
                </a:spcBef>
                <a:buFontTx/>
                <a:buNone/>
              </a:pPr>
              <a:t>120</a:t>
            </a:fld>
            <a:endParaRPr lang="en-US" altLang="zh-CN" sz="1200">
              <a:solidFill>
                <a:srgbClr val="898989"/>
              </a:solidFill>
              <a:latin typeface="Tahoma" pitchFamily="34" charset="0"/>
            </a:endParaRPr>
          </a:p>
        </p:txBody>
      </p:sp>
      <p:graphicFrame>
        <p:nvGraphicFramePr>
          <p:cNvPr id="84997" name="Object 3"/>
          <p:cNvGraphicFramePr>
            <a:graphicFrameLocks noChangeAspect="1"/>
          </p:cNvGraphicFramePr>
          <p:nvPr/>
        </p:nvGraphicFramePr>
        <p:xfrm>
          <a:off x="3078163" y="2089150"/>
          <a:ext cx="3009900" cy="711200"/>
        </p:xfrm>
        <a:graphic>
          <a:graphicData uri="http://schemas.openxmlformats.org/presentationml/2006/ole">
            <mc:AlternateContent xmlns:mc="http://schemas.openxmlformats.org/markup-compatibility/2006">
              <mc:Choice xmlns:v="urn:schemas-microsoft-com:vml" Requires="v">
                <p:oleObj spid="_x0000_s30752" name="公式" r:id="rId3" imgW="1663700" imgH="419100" progId="Equation.3">
                  <p:embed/>
                </p:oleObj>
              </mc:Choice>
              <mc:Fallback>
                <p:oleObj name="公式" r:id="rId3" imgW="16637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163" y="2089150"/>
                        <a:ext cx="3009900" cy="711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8" name="Text Box 4"/>
          <p:cNvSpPr txBox="1">
            <a:spLocks noChangeArrowheads="1"/>
          </p:cNvSpPr>
          <p:nvPr/>
        </p:nvSpPr>
        <p:spPr bwMode="auto">
          <a:xfrm>
            <a:off x="323850" y="2814638"/>
            <a:ext cx="479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模型的解为（叠加了背景浓度）：</a:t>
            </a:r>
            <a:endParaRPr lang="zh-CN" altLang="en-US" sz="2400">
              <a:latin typeface="Tahoma" pitchFamily="34" charset="0"/>
            </a:endParaRPr>
          </a:p>
        </p:txBody>
      </p:sp>
      <p:sp>
        <p:nvSpPr>
          <p:cNvPr id="84999" name="Text Box 5"/>
          <p:cNvSpPr txBox="1">
            <a:spLocks noChangeArrowheads="1"/>
          </p:cNvSpPr>
          <p:nvPr/>
        </p:nvSpPr>
        <p:spPr bwMode="auto">
          <a:xfrm>
            <a:off x="1258888" y="3403600"/>
            <a:ext cx="541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上溯阶段（</a:t>
            </a:r>
            <a:r>
              <a:rPr lang="en-US" altLang="zh-CN" sz="2400" b="1">
                <a:latin typeface="Tahoma" pitchFamily="34" charset="0"/>
              </a:rPr>
              <a:t>x&lt;0</a:t>
            </a:r>
            <a:r>
              <a:rPr lang="zh-CN" altLang="en-US" sz="2400" b="1">
                <a:latin typeface="Tahoma" pitchFamily="34" charset="0"/>
              </a:rPr>
              <a:t>，污染物自</a:t>
            </a:r>
            <a:r>
              <a:rPr lang="en-US" altLang="zh-CN" sz="2400" b="1">
                <a:latin typeface="Tahoma" pitchFamily="34" charset="0"/>
              </a:rPr>
              <a:t>x=0</a:t>
            </a:r>
            <a:r>
              <a:rPr lang="zh-CN" altLang="en-US" sz="2400" b="1">
                <a:latin typeface="Tahoma" pitchFamily="34" charset="0"/>
              </a:rPr>
              <a:t>排入）：</a:t>
            </a:r>
            <a:endParaRPr lang="zh-CN" altLang="en-US" sz="2400">
              <a:latin typeface="Tahoma" pitchFamily="34" charset="0"/>
            </a:endParaRPr>
          </a:p>
        </p:txBody>
      </p:sp>
      <p:graphicFrame>
        <p:nvGraphicFramePr>
          <p:cNvPr id="85000" name="Object 6"/>
          <p:cNvGraphicFramePr>
            <a:graphicFrameLocks noChangeAspect="1"/>
          </p:cNvGraphicFramePr>
          <p:nvPr/>
        </p:nvGraphicFramePr>
        <p:xfrm>
          <a:off x="2444750" y="3898900"/>
          <a:ext cx="2705100" cy="596900"/>
        </p:xfrm>
        <a:graphic>
          <a:graphicData uri="http://schemas.openxmlformats.org/presentationml/2006/ole">
            <mc:AlternateContent xmlns:mc="http://schemas.openxmlformats.org/markup-compatibility/2006">
              <mc:Choice xmlns:v="urn:schemas-microsoft-com:vml" Requires="v">
                <p:oleObj spid="_x0000_s30753" name="Equation" r:id="rId5" imgW="2247900" imgH="482600" progId="Equation.3">
                  <p:embed/>
                </p:oleObj>
              </mc:Choice>
              <mc:Fallback>
                <p:oleObj name="Equation" r:id="rId5" imgW="2247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750" y="3898900"/>
                        <a:ext cx="2705100" cy="596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1" name="Object 7"/>
          <p:cNvGraphicFramePr>
            <a:graphicFrameLocks noChangeAspect="1"/>
          </p:cNvGraphicFramePr>
          <p:nvPr/>
        </p:nvGraphicFramePr>
        <p:xfrm>
          <a:off x="5892800" y="3752850"/>
          <a:ext cx="2022475" cy="969963"/>
        </p:xfrm>
        <a:graphic>
          <a:graphicData uri="http://schemas.openxmlformats.org/presentationml/2006/ole">
            <mc:AlternateContent xmlns:mc="http://schemas.openxmlformats.org/markup-compatibility/2006">
              <mc:Choice xmlns:v="urn:schemas-microsoft-com:vml" Requires="v">
                <p:oleObj spid="_x0000_s30754" name="Equation" r:id="rId7" imgW="1117600" imgH="571500" progId="Equation.3">
                  <p:embed/>
                </p:oleObj>
              </mc:Choice>
              <mc:Fallback>
                <p:oleObj name="Equation" r:id="rId7" imgW="1117600" imgH="571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2800" y="3752850"/>
                        <a:ext cx="2022475" cy="969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2" name="Text Box 8"/>
          <p:cNvSpPr txBox="1">
            <a:spLocks noChangeArrowheads="1"/>
          </p:cNvSpPr>
          <p:nvPr/>
        </p:nvSpPr>
        <p:spPr bwMode="auto">
          <a:xfrm>
            <a:off x="1508125" y="4638675"/>
            <a:ext cx="541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下泄阶段（</a:t>
            </a:r>
            <a:r>
              <a:rPr lang="en-US" altLang="zh-CN" sz="2400" b="1">
                <a:latin typeface="Tahoma" pitchFamily="34" charset="0"/>
              </a:rPr>
              <a:t>x&gt;0</a:t>
            </a:r>
            <a:r>
              <a:rPr lang="zh-CN" altLang="en-US" sz="2400" b="1">
                <a:latin typeface="Tahoma" pitchFamily="34" charset="0"/>
              </a:rPr>
              <a:t>，污染物自</a:t>
            </a:r>
            <a:r>
              <a:rPr lang="en-US" altLang="zh-CN" sz="2400" b="1">
                <a:latin typeface="Tahoma" pitchFamily="34" charset="0"/>
              </a:rPr>
              <a:t>x=0</a:t>
            </a:r>
            <a:r>
              <a:rPr lang="zh-CN" altLang="en-US" sz="2400" b="1">
                <a:latin typeface="Tahoma" pitchFamily="34" charset="0"/>
              </a:rPr>
              <a:t>排入）：</a:t>
            </a:r>
            <a:endParaRPr lang="zh-CN" altLang="en-US" sz="2400">
              <a:latin typeface="Tahoma" pitchFamily="34" charset="0"/>
            </a:endParaRPr>
          </a:p>
        </p:txBody>
      </p:sp>
      <p:graphicFrame>
        <p:nvGraphicFramePr>
          <p:cNvPr id="85003" name="Object 9"/>
          <p:cNvGraphicFramePr>
            <a:graphicFrameLocks noChangeAspect="1"/>
          </p:cNvGraphicFramePr>
          <p:nvPr/>
        </p:nvGraphicFramePr>
        <p:xfrm>
          <a:off x="2622550" y="5130800"/>
          <a:ext cx="4067175" cy="819150"/>
        </p:xfrm>
        <a:graphic>
          <a:graphicData uri="http://schemas.openxmlformats.org/presentationml/2006/ole">
            <mc:AlternateContent xmlns:mc="http://schemas.openxmlformats.org/markup-compatibility/2006">
              <mc:Choice xmlns:v="urn:schemas-microsoft-com:vml" Requires="v">
                <p:oleObj spid="_x0000_s30755" name="Equation" r:id="rId9" imgW="2247900" imgH="482600" progId="Equation.3">
                  <p:embed/>
                </p:oleObj>
              </mc:Choice>
              <mc:Fallback>
                <p:oleObj name="Equation" r:id="rId9" imgW="22479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2550" y="5130800"/>
                        <a:ext cx="4067175" cy="819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10"/>
          <p:cNvGraphicFramePr>
            <a:graphicFrameLocks noChangeAspect="1"/>
          </p:cNvGraphicFramePr>
          <p:nvPr/>
        </p:nvGraphicFramePr>
        <p:xfrm>
          <a:off x="5076825" y="2654300"/>
          <a:ext cx="4067175" cy="819150"/>
        </p:xfrm>
        <a:graphic>
          <a:graphicData uri="http://schemas.openxmlformats.org/presentationml/2006/ole">
            <mc:AlternateContent xmlns:mc="http://schemas.openxmlformats.org/markup-compatibility/2006">
              <mc:Choice xmlns:v="urn:schemas-microsoft-com:vml" Requires="v">
                <p:oleObj spid="_x0000_s30756" name="Equation" r:id="rId11" imgW="2247900" imgH="482600" progId="Equation.3">
                  <p:embed/>
                </p:oleObj>
              </mc:Choice>
              <mc:Fallback>
                <p:oleObj name="Equation" r:id="rId11" imgW="2247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654300"/>
                        <a:ext cx="4067175" cy="819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5" name="Text Box 11"/>
          <p:cNvSpPr txBox="1">
            <a:spLocks noChangeArrowheads="1"/>
          </p:cNvSpPr>
          <p:nvPr/>
        </p:nvSpPr>
        <p:spPr bwMode="auto">
          <a:xfrm>
            <a:off x="292100" y="6048375"/>
            <a:ext cx="881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i="1">
                <a:solidFill>
                  <a:schemeClr val="accent2"/>
                </a:solidFill>
                <a:latin typeface="Tahoma" pitchFamily="34" charset="0"/>
              </a:rPr>
              <a:t>模型的适用对象：</a:t>
            </a:r>
            <a:r>
              <a:rPr lang="zh-CN" altLang="en-US" sz="2400" b="1">
                <a:latin typeface="Tahoma" pitchFamily="34" charset="0"/>
              </a:rPr>
              <a:t>预测小河和中河潮周、高潮和低潮的平均水质 </a:t>
            </a:r>
          </a:p>
        </p:txBody>
      </p:sp>
    </p:spTree>
    <p:extLst>
      <p:ext uri="{BB962C8B-B14F-4D97-AF65-F5344CB8AC3E}">
        <p14:creationId xmlns:p14="http://schemas.microsoft.com/office/powerpoint/2010/main" val="381743918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2"/>
          <p:cNvSpPr>
            <a:spLocks noGrp="1" noChangeArrowheads="1"/>
          </p:cNvSpPr>
          <p:nvPr>
            <p:ph idx="1"/>
          </p:nvPr>
        </p:nvSpPr>
        <p:spPr>
          <a:xfrm>
            <a:off x="622300" y="444500"/>
            <a:ext cx="7772400" cy="546100"/>
          </a:xfrm>
        </p:spPr>
        <p:txBody>
          <a:bodyPr rtlCol="0">
            <a:normAutofit fontScale="92500" lnSpcReduction="20000"/>
          </a:bodyPr>
          <a:lstStyle/>
          <a:p>
            <a:pPr eaLnBrk="1" fontAlgn="auto" hangingPunct="1">
              <a:spcAft>
                <a:spcPts val="0"/>
              </a:spcAft>
              <a:buClr>
                <a:schemeClr val="accent2"/>
              </a:buClr>
              <a:buFont typeface="Webdings" pitchFamily="18" charset="2"/>
              <a:buNone/>
              <a:defRPr/>
            </a:pPr>
            <a:r>
              <a:rPr lang="zh-CN" altLang="en-US" sz="3600" b="1">
                <a:latin typeface="华文新魏" pitchFamily="2" charset="-122"/>
                <a:ea typeface="华文新魏" pitchFamily="2" charset="-122"/>
              </a:rPr>
              <a:t>（</a:t>
            </a:r>
            <a:r>
              <a:rPr lang="en-US" altLang="zh-CN" sz="3600" b="1">
                <a:latin typeface="华文新魏" pitchFamily="2" charset="-122"/>
                <a:ea typeface="华文新魏" pitchFamily="2" charset="-122"/>
              </a:rPr>
              <a:t>2</a:t>
            </a:r>
            <a:r>
              <a:rPr lang="zh-CN" altLang="en-US" sz="3600" b="1">
                <a:latin typeface="华文新魏" pitchFamily="2" charset="-122"/>
                <a:ea typeface="华文新魏" pitchFamily="2" charset="-122"/>
              </a:rPr>
              <a:t>）二维动态混合衰减数值模式</a:t>
            </a:r>
            <a:endParaRPr lang="zh-CN" altLang="en-US" sz="3600">
              <a:latin typeface="华文新魏" pitchFamily="2" charset="-122"/>
              <a:ea typeface="华文新魏" pitchFamily="2" charset="-122"/>
            </a:endParaRPr>
          </a:p>
        </p:txBody>
      </p:sp>
      <p:sp>
        <p:nvSpPr>
          <p:cNvPr id="33797"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60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C3FF200-8297-4132-8131-B5905C3DEB45}" type="slidenum">
              <a:rPr lang="en-US" altLang="zh-CN" sz="1200">
                <a:solidFill>
                  <a:srgbClr val="898989"/>
                </a:solidFill>
                <a:latin typeface="Tahoma" pitchFamily="34" charset="0"/>
              </a:rPr>
              <a:pPr>
                <a:spcBef>
                  <a:spcPct val="0"/>
                </a:spcBef>
                <a:buFontTx/>
                <a:buNone/>
              </a:pPr>
              <a:t>121</a:t>
            </a:fld>
            <a:endParaRPr lang="en-US" altLang="zh-CN" sz="1200">
              <a:solidFill>
                <a:srgbClr val="898989"/>
              </a:solidFill>
              <a:latin typeface="Tahoma" pitchFamily="34" charset="0"/>
            </a:endParaRPr>
          </a:p>
        </p:txBody>
      </p:sp>
      <p:graphicFrame>
        <p:nvGraphicFramePr>
          <p:cNvPr id="86021" name="Object 3"/>
          <p:cNvGraphicFramePr>
            <a:graphicFrameLocks noChangeAspect="1"/>
          </p:cNvGraphicFramePr>
          <p:nvPr/>
        </p:nvGraphicFramePr>
        <p:xfrm>
          <a:off x="2755900" y="1962150"/>
          <a:ext cx="4156075" cy="850900"/>
        </p:xfrm>
        <a:graphic>
          <a:graphicData uri="http://schemas.openxmlformats.org/presentationml/2006/ole">
            <mc:AlternateContent xmlns:mc="http://schemas.openxmlformats.org/markup-compatibility/2006">
              <mc:Choice xmlns:v="urn:schemas-microsoft-com:vml" Requires="v">
                <p:oleObj spid="_x0000_s31764" name="公式" r:id="rId3" imgW="2260600" imgH="444500" progId="Equation.3">
                  <p:embed/>
                </p:oleObj>
              </mc:Choice>
              <mc:Fallback>
                <p:oleObj name="公式" r:id="rId3" imgW="2260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1962150"/>
                        <a:ext cx="4156075" cy="850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2" name="Rectangle 4"/>
          <p:cNvSpPr>
            <a:spLocks noChangeArrowheads="1"/>
          </p:cNvSpPr>
          <p:nvPr/>
        </p:nvSpPr>
        <p:spPr bwMode="auto">
          <a:xfrm>
            <a:off x="508000" y="2908300"/>
            <a:ext cx="8102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Webdings" pitchFamily="18" charset="2"/>
              <a:buNone/>
            </a:pPr>
            <a:r>
              <a:rPr kumimoji="0" lang="en-US" altLang="zh-CN" sz="2400" b="1">
                <a:latin typeface="Arial" charset="0"/>
              </a:rPr>
              <a:t>             </a:t>
            </a:r>
            <a:r>
              <a:rPr kumimoji="0" lang="zh-CN" altLang="en-US" sz="2400" b="1">
                <a:latin typeface="Arial" charset="0"/>
              </a:rPr>
              <a:t>上微分方程可用显式差分法和梯形隐式差分法求解。（具体可参见“环境影响评价技术导则－地面水环境”）</a:t>
            </a:r>
          </a:p>
        </p:txBody>
      </p:sp>
      <p:graphicFrame>
        <p:nvGraphicFramePr>
          <p:cNvPr id="86023" name="Object 5"/>
          <p:cNvGraphicFramePr>
            <a:graphicFrameLocks noChangeAspect="1"/>
          </p:cNvGraphicFramePr>
          <p:nvPr/>
        </p:nvGraphicFramePr>
        <p:xfrm>
          <a:off x="5948363" y="4765675"/>
          <a:ext cx="2849562" cy="1554163"/>
        </p:xfrm>
        <a:graphic>
          <a:graphicData uri="http://schemas.openxmlformats.org/presentationml/2006/ole">
            <mc:AlternateContent xmlns:mc="http://schemas.openxmlformats.org/markup-compatibility/2006">
              <mc:Choice xmlns:v="urn:schemas-microsoft-com:vml" Requires="v">
                <p:oleObj spid="_x0000_s31765" name="剪辑" r:id="rId5" imgW="6240463" imgH="3268663" progId="MS_ClipArt_Gallery.2">
                  <p:embed/>
                </p:oleObj>
              </mc:Choice>
              <mc:Fallback>
                <p:oleObj name="剪辑" r:id="rId5" imgW="6240463" imgH="326866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363" y="4765675"/>
                        <a:ext cx="2849562" cy="155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4" name="Object 6"/>
          <p:cNvGraphicFramePr>
            <a:graphicFrameLocks noChangeAspect="1"/>
          </p:cNvGraphicFramePr>
          <p:nvPr/>
        </p:nvGraphicFramePr>
        <p:xfrm>
          <a:off x="2390775" y="1022350"/>
          <a:ext cx="4887913" cy="850900"/>
        </p:xfrm>
        <a:graphic>
          <a:graphicData uri="http://schemas.openxmlformats.org/presentationml/2006/ole">
            <mc:AlternateContent xmlns:mc="http://schemas.openxmlformats.org/markup-compatibility/2006">
              <mc:Choice xmlns:v="urn:schemas-microsoft-com:vml" Requires="v">
                <p:oleObj spid="_x0000_s31766" name="公式" r:id="rId7" imgW="2781300" imgH="444500" progId="Equation.3">
                  <p:embed/>
                </p:oleObj>
              </mc:Choice>
              <mc:Fallback>
                <p:oleObj name="公式" r:id="rId7" imgW="27813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0775" y="1022350"/>
                        <a:ext cx="4887913" cy="850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5" name="Text Box 7"/>
          <p:cNvSpPr txBox="1">
            <a:spLocks noChangeArrowheads="1"/>
          </p:cNvSpPr>
          <p:nvPr/>
        </p:nvSpPr>
        <p:spPr bwMode="auto">
          <a:xfrm>
            <a:off x="1041400" y="2120900"/>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i="1">
                <a:latin typeface="Tahoma" pitchFamily="34" charset="0"/>
              </a:rPr>
              <a:t>u</a:t>
            </a:r>
            <a:r>
              <a:rPr lang="en-US" altLang="zh-CN" sz="2400" b="1" i="1" baseline="-25000">
                <a:latin typeface="Tahoma" pitchFamily="34" charset="0"/>
              </a:rPr>
              <a:t>y</a:t>
            </a:r>
            <a:r>
              <a:rPr lang="en-US" altLang="zh-CN" sz="2400" b="1">
                <a:latin typeface="Tahoma" pitchFamily="34" charset="0"/>
              </a:rPr>
              <a:t>=0</a:t>
            </a:r>
            <a:r>
              <a:rPr lang="zh-CN" altLang="en-US" sz="2400" b="1">
                <a:latin typeface="Tahoma" pitchFamily="34" charset="0"/>
              </a:rPr>
              <a:t>时</a:t>
            </a:r>
            <a:r>
              <a:rPr lang="zh-CN" altLang="en-US" sz="2400">
                <a:latin typeface="Tahoma" pitchFamily="34" charset="0"/>
              </a:rPr>
              <a:t>：</a:t>
            </a:r>
          </a:p>
        </p:txBody>
      </p:sp>
    </p:spTree>
    <p:extLst>
      <p:ext uri="{BB962C8B-B14F-4D97-AF65-F5344CB8AC3E}">
        <p14:creationId xmlns:p14="http://schemas.microsoft.com/office/powerpoint/2010/main" val="256936644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idx="1"/>
          </p:nvPr>
        </p:nvSpPr>
        <p:spPr>
          <a:xfrm>
            <a:off x="601663" y="260350"/>
            <a:ext cx="7962900" cy="5435600"/>
          </a:xfrm>
        </p:spPr>
        <p:txBody>
          <a:bodyPr/>
          <a:lstStyle/>
          <a:p>
            <a:pPr>
              <a:buClr>
                <a:schemeClr val="accent2"/>
              </a:buClr>
              <a:buNone/>
            </a:pPr>
            <a:r>
              <a:rPr lang="zh-CN" altLang="en-US" sz="3600" b="1" dirty="0">
                <a:ea typeface="华文新魏" pitchFamily="2" charset="-122"/>
              </a:rPr>
              <a:t>（四）、河网水质预测模型</a:t>
            </a:r>
          </a:p>
          <a:p>
            <a:pPr eaLnBrk="1" hangingPunct="1">
              <a:buClr>
                <a:schemeClr val="accent2"/>
              </a:buClr>
              <a:buFont typeface="Wingdings" pitchFamily="2" charset="2"/>
              <a:buNone/>
            </a:pPr>
            <a:r>
              <a:rPr lang="zh-CN" altLang="en-GB" sz="2400" b="1" dirty="0">
                <a:ea typeface="华文新魏" pitchFamily="2" charset="-122"/>
              </a:rPr>
              <a:t>           </a:t>
            </a:r>
            <a:endParaRPr lang="zh-CN" altLang="en-GB" sz="2800" b="1" dirty="0">
              <a:ea typeface="华文新魏" pitchFamily="2" charset="-122"/>
            </a:endParaRPr>
          </a:p>
        </p:txBody>
      </p:sp>
      <p:sp>
        <p:nvSpPr>
          <p:cNvPr id="7987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70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4BC2167-DB6F-4DEC-8DBA-B08E1A9A65A4}" type="slidenum">
              <a:rPr lang="en-US" altLang="zh-CN" sz="1200">
                <a:solidFill>
                  <a:srgbClr val="898989"/>
                </a:solidFill>
                <a:latin typeface="Tahoma" pitchFamily="34" charset="0"/>
              </a:rPr>
              <a:pPr>
                <a:spcBef>
                  <a:spcPct val="0"/>
                </a:spcBef>
                <a:buFontTx/>
                <a:buNone/>
              </a:pPr>
              <a:t>122</a:t>
            </a:fld>
            <a:endParaRPr lang="en-US" altLang="zh-CN" sz="1200">
              <a:solidFill>
                <a:srgbClr val="898989"/>
              </a:solidFill>
              <a:latin typeface="Tahom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047750"/>
            <a:ext cx="3038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3150" y="1435100"/>
            <a:ext cx="53530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692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idx="1"/>
          </p:nvPr>
        </p:nvSpPr>
        <p:spPr>
          <a:xfrm>
            <a:off x="714375" y="1214438"/>
            <a:ext cx="7962900" cy="5435600"/>
          </a:xfrm>
        </p:spPr>
        <p:txBody>
          <a:bodyPr/>
          <a:lstStyle/>
          <a:p>
            <a:pPr eaLnBrk="1" hangingPunct="1">
              <a:buClr>
                <a:schemeClr val="accent2"/>
              </a:buClr>
              <a:buFont typeface="Webdings" pitchFamily="18" charset="2"/>
              <a:buNone/>
            </a:pPr>
            <a:r>
              <a:rPr lang="zh-CN" altLang="en-US" sz="2800" b="1">
                <a:ea typeface="华文新魏" pitchFamily="2" charset="-122"/>
              </a:rPr>
              <a:t>河网模型计算原则</a:t>
            </a:r>
            <a:r>
              <a:rPr lang="zh-CN" altLang="en-GB" sz="2800" b="1">
                <a:ea typeface="华文新魏" pitchFamily="2" charset="-122"/>
              </a:rPr>
              <a:t>：</a:t>
            </a:r>
            <a:r>
              <a:rPr lang="zh-CN" altLang="en-GB"/>
              <a:t> </a:t>
            </a:r>
            <a:endParaRPr lang="zh-CN" altLang="en-US" sz="3600" b="1">
              <a:ea typeface="华文新魏" pitchFamily="2" charset="-122"/>
            </a:endParaRPr>
          </a:p>
          <a:p>
            <a:pPr algn="just" eaLnBrk="1" hangingPunct="1">
              <a:buClr>
                <a:schemeClr val="accent2"/>
              </a:buClr>
              <a:buFont typeface="Webdings" pitchFamily="18" charset="2"/>
              <a:buNone/>
            </a:pPr>
            <a:r>
              <a:rPr lang="zh-CN" altLang="en-US" b="1">
                <a:ea typeface="华文新魏" pitchFamily="2" charset="-122"/>
              </a:rPr>
              <a:t>（</a:t>
            </a:r>
            <a:r>
              <a:rPr lang="en-US" altLang="zh-CN" b="1">
                <a:ea typeface="华文新魏" pitchFamily="2" charset="-122"/>
              </a:rPr>
              <a:t>1</a:t>
            </a:r>
            <a:r>
              <a:rPr lang="zh-CN" altLang="en-US" b="1">
                <a:ea typeface="华文新魏" pitchFamily="2" charset="-122"/>
              </a:rPr>
              <a:t>）忽略环状河网中过水量很小的河流，把环状河网简化为树枝状河网，然后采用水力学模型和水质模型耦合的计算模型进行动态模拟。</a:t>
            </a:r>
          </a:p>
          <a:p>
            <a:pPr algn="just" eaLnBrk="1" hangingPunct="1">
              <a:buClr>
                <a:schemeClr val="accent2"/>
              </a:buClr>
              <a:buFont typeface="Webdings" pitchFamily="18" charset="2"/>
              <a:buNone/>
            </a:pPr>
            <a:r>
              <a:rPr lang="zh-CN" altLang="en-US" b="1">
                <a:ea typeface="华文新魏" pitchFamily="2" charset="-122"/>
              </a:rPr>
              <a:t>（</a:t>
            </a:r>
            <a:r>
              <a:rPr lang="en-US" altLang="zh-CN" b="1">
                <a:ea typeface="华文新魏" pitchFamily="2" charset="-122"/>
              </a:rPr>
              <a:t>2</a:t>
            </a:r>
            <a:r>
              <a:rPr lang="zh-CN" altLang="en-US" b="1">
                <a:ea typeface="华文新魏" pitchFamily="2" charset="-122"/>
              </a:rPr>
              <a:t>）在掌握详细的河网水文和水质同步监测数据时，可将河网分段，然后采用完全混合模型计算。</a:t>
            </a:r>
          </a:p>
        </p:txBody>
      </p:sp>
      <p:sp>
        <p:nvSpPr>
          <p:cNvPr id="8089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90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AA6A6A4-70DB-43FF-BA68-5532B53463A2}" type="slidenum">
              <a:rPr lang="en-US" altLang="zh-CN" sz="1200">
                <a:solidFill>
                  <a:srgbClr val="898989"/>
                </a:solidFill>
                <a:latin typeface="Tahoma" pitchFamily="34" charset="0"/>
              </a:rPr>
              <a:pPr>
                <a:spcBef>
                  <a:spcPct val="0"/>
                </a:spcBef>
                <a:buFontTx/>
                <a:buNone/>
              </a:pPr>
              <a:t>123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60362292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endParaRPr lang="zh-CN" altLang="en-US"/>
          </a:p>
        </p:txBody>
      </p:sp>
      <p:sp>
        <p:nvSpPr>
          <p:cNvPr id="90115" name="Content Placeholder 2"/>
          <p:cNvSpPr>
            <a:spLocks noGrp="1"/>
          </p:cNvSpPr>
          <p:nvPr>
            <p:ph idx="1"/>
          </p:nvPr>
        </p:nvSpPr>
        <p:spPr/>
        <p:txBody>
          <a:bodyPr/>
          <a:lstStyle/>
          <a:p>
            <a:endParaRPr lang="zh-CN" altLang="en-US"/>
          </a:p>
        </p:txBody>
      </p:sp>
      <p:pic>
        <p:nvPicPr>
          <p:cNvPr id="901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1313" y="3314700"/>
            <a:ext cx="4914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5" y="-206375"/>
            <a:ext cx="535305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492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35000" y="622300"/>
            <a:ext cx="8089900" cy="1143000"/>
          </a:xfrm>
        </p:spPr>
        <p:txBody>
          <a:bodyPr>
            <a:normAutofit/>
          </a:bodyPr>
          <a:lstStyle/>
          <a:p>
            <a:pPr eaLnBrk="1" hangingPunct="1"/>
            <a:r>
              <a:rPr lang="zh-CN" altLang="en-US" sz="4200" b="1" dirty="0">
                <a:solidFill>
                  <a:srgbClr val="FF0000"/>
                </a:solidFill>
                <a:latin typeface="华文新魏" pitchFamily="2" charset="-122"/>
                <a:ea typeface="华文新魏" pitchFamily="2" charset="-122"/>
              </a:rPr>
              <a:t>五、湖泊（水库）水质预测模型</a:t>
            </a:r>
          </a:p>
        </p:txBody>
      </p:sp>
      <p:sp>
        <p:nvSpPr>
          <p:cNvPr id="91139" name="Rectangle 3"/>
          <p:cNvSpPr>
            <a:spLocks noGrp="1" noChangeArrowheads="1"/>
          </p:cNvSpPr>
          <p:nvPr>
            <p:ph idx="1"/>
          </p:nvPr>
        </p:nvSpPr>
        <p:spPr>
          <a:xfrm>
            <a:off x="533400" y="1739900"/>
            <a:ext cx="7847013" cy="1760538"/>
          </a:xfrm>
        </p:spPr>
        <p:txBody>
          <a:bodyPr/>
          <a:lstStyle/>
          <a:p>
            <a:pPr eaLnBrk="1" hangingPunct="1">
              <a:lnSpc>
                <a:spcPct val="80000"/>
              </a:lnSpc>
              <a:buClr>
                <a:schemeClr val="accent2"/>
              </a:buClr>
              <a:buFont typeface="Webdings" pitchFamily="18" charset="2"/>
              <a:buNone/>
            </a:pPr>
            <a:r>
              <a:rPr lang="zh-CN" altLang="en-GB" sz="2800">
                <a:ea typeface="华文新魏" pitchFamily="2" charset="-122"/>
              </a:rPr>
              <a:t>          </a:t>
            </a:r>
            <a:r>
              <a:rPr lang="zh-CN" altLang="en-GB" sz="2400">
                <a:ea typeface="华文新魏" pitchFamily="2" charset="-122"/>
              </a:rPr>
              <a:t>湖泊是天然形成的，水库是由于发电、蓄洪、航运、灌溉等目的</a:t>
            </a:r>
            <a:r>
              <a:rPr lang="zh-CN" altLang="en-GB" sz="2400">
                <a:latin typeface="华文新魏" pitchFamily="2" charset="-122"/>
                <a:ea typeface="华文新魏" pitchFamily="2" charset="-122"/>
              </a:rPr>
              <a:t>拦河筑坝人工形成的，他们的水流状况类似。</a:t>
            </a:r>
          </a:p>
        </p:txBody>
      </p:sp>
      <p:sp>
        <p:nvSpPr>
          <p:cNvPr id="8192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911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63965B38-C5AE-4B08-AF74-77C8C3676EF1}" type="slidenum">
              <a:rPr lang="en-US" altLang="zh-CN" sz="1200">
                <a:solidFill>
                  <a:srgbClr val="898989"/>
                </a:solidFill>
                <a:latin typeface="Tahoma" pitchFamily="34" charset="0"/>
              </a:rPr>
              <a:pPr>
                <a:spcBef>
                  <a:spcPct val="0"/>
                </a:spcBef>
                <a:buFontTx/>
                <a:buNone/>
              </a:pPr>
              <a:t>125</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04186492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365125" y="836613"/>
            <a:ext cx="852805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a:latin typeface="Times New Roman" pitchFamily="18" charset="0"/>
              </a:rPr>
              <a:t>        </a:t>
            </a:r>
            <a:r>
              <a:rPr lang="zh-CN" altLang="en-US" b="1">
                <a:solidFill>
                  <a:srgbClr val="800080"/>
                </a:solidFill>
                <a:latin typeface="Times New Roman" pitchFamily="18" charset="0"/>
              </a:rPr>
              <a:t>湖泊</a:t>
            </a:r>
            <a:r>
              <a:rPr lang="en-US" altLang="zh-CN" b="1">
                <a:solidFill>
                  <a:srgbClr val="800080"/>
                </a:solidFill>
                <a:latin typeface="Times New Roman" pitchFamily="18" charset="0"/>
              </a:rPr>
              <a:t>(</a:t>
            </a:r>
            <a:r>
              <a:rPr lang="zh-CN" altLang="en-US" b="1">
                <a:solidFill>
                  <a:srgbClr val="800080"/>
                </a:solidFill>
                <a:latin typeface="Times New Roman" pitchFamily="18" charset="0"/>
              </a:rPr>
              <a:t>水库</a:t>
            </a:r>
            <a:r>
              <a:rPr lang="en-US" altLang="zh-CN" b="1">
                <a:solidFill>
                  <a:srgbClr val="800080"/>
                </a:solidFill>
                <a:latin typeface="Times New Roman" pitchFamily="18" charset="0"/>
              </a:rPr>
              <a:t>)</a:t>
            </a:r>
            <a:r>
              <a:rPr lang="zh-CN" altLang="en-US" b="1">
                <a:solidFill>
                  <a:srgbClr val="800080"/>
                </a:solidFill>
                <a:latin typeface="Times New Roman" pitchFamily="18" charset="0"/>
              </a:rPr>
              <a:t>的水质特征</a:t>
            </a:r>
            <a:r>
              <a:rPr lang="zh-CN" altLang="en-US" b="1">
                <a:latin typeface="Times New Roman" pitchFamily="18" charset="0"/>
              </a:rPr>
              <a:t>：</a:t>
            </a:r>
          </a:p>
          <a:p>
            <a:pPr eaLnBrk="1" hangingPunct="1">
              <a:spcBef>
                <a:spcPct val="0"/>
              </a:spcBef>
              <a:buFontTx/>
              <a:buNone/>
            </a:pPr>
            <a:r>
              <a:rPr lang="zh-CN" altLang="en-US" b="1">
                <a:latin typeface="Times New Roman" pitchFamily="18" charset="0"/>
              </a:rPr>
              <a:t>         </a:t>
            </a:r>
            <a:r>
              <a:rPr lang="zh-CN" altLang="en-US" sz="2800" b="1">
                <a:latin typeface="Times New Roman" pitchFamily="18" charset="0"/>
              </a:rPr>
              <a:t>①水的停留时间较长（可达数月至数年），属于缓流水域，其中的化学和生物学过程保持一个比较稳定的状态。</a:t>
            </a:r>
          </a:p>
          <a:p>
            <a:pPr eaLnBrk="1" hangingPunct="1">
              <a:spcBef>
                <a:spcPct val="0"/>
              </a:spcBef>
              <a:buFontTx/>
              <a:buNone/>
            </a:pPr>
            <a:r>
              <a:rPr lang="zh-CN" altLang="en-US" sz="2800" b="1">
                <a:latin typeface="Times New Roman" pitchFamily="18" charset="0"/>
              </a:rPr>
              <a:t>        ②进入湖泊和水库中的营养物质在其中容易不断积累，致使水质发生富营养化。</a:t>
            </a:r>
          </a:p>
          <a:p>
            <a:pPr eaLnBrk="1" hangingPunct="1">
              <a:spcBef>
                <a:spcPct val="0"/>
              </a:spcBef>
              <a:buFontTx/>
              <a:buNone/>
            </a:pPr>
            <a:r>
              <a:rPr lang="zh-CN" altLang="en-US" sz="2800" b="1">
                <a:latin typeface="Times New Roman" pitchFamily="18" charset="0"/>
              </a:rPr>
              <a:t>        ③在水深较大的湖、库中，水温和水质是竖向分层的。</a:t>
            </a:r>
            <a:r>
              <a:rPr lang="zh-CN" altLang="en-US" b="1">
                <a:latin typeface="Times New Roman" pitchFamily="18" charset="0"/>
              </a:rPr>
              <a:t>        </a:t>
            </a:r>
          </a:p>
        </p:txBody>
      </p:sp>
      <p:pic>
        <p:nvPicPr>
          <p:cNvPr id="92163" name="Picture 3" descr="湖泊模型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975" y="4076700"/>
            <a:ext cx="4895850" cy="24193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070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noChangeArrowheads="1"/>
          </p:cNvPicPr>
          <p:nvPr/>
        </p:nvPicPr>
        <p:blipFill>
          <a:blip r:embed="rId2">
            <a:extLst>
              <a:ext uri="{28A0092B-C50C-407E-A947-70E740481C1C}">
                <a14:useLocalDpi xmlns:a14="http://schemas.microsoft.com/office/drawing/2010/main" val="0"/>
              </a:ext>
            </a:extLst>
          </a:blip>
          <a:srcRect l="13139" t="20062" r="28465"/>
          <a:stretch>
            <a:fillRect/>
          </a:stretch>
        </p:blipFill>
        <p:spPr bwMode="auto">
          <a:xfrm>
            <a:off x="900113" y="333375"/>
            <a:ext cx="57594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31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4724400"/>
            <a:ext cx="8640763"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3188" name="Rectangle 3"/>
          <p:cNvSpPr>
            <a:spLocks noChangeArrowheads="1"/>
          </p:cNvSpPr>
          <p:nvPr/>
        </p:nvSpPr>
        <p:spPr bwMode="auto">
          <a:xfrm>
            <a:off x="1763713" y="4221163"/>
            <a:ext cx="647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r>
              <a:rPr lang="zh-CN" altLang="en-US" sz="2000"/>
              <a:t>表</a:t>
            </a:r>
            <a:r>
              <a:rPr lang="en-US" altLang="zh-CN" sz="2000"/>
              <a:t>5-1  </a:t>
            </a:r>
            <a:r>
              <a:rPr lang="zh-CN" altLang="en-US" sz="2000"/>
              <a:t>狮子滩水库</a:t>
            </a:r>
            <a:r>
              <a:rPr lang="en-US" altLang="zh-CN" sz="2000"/>
              <a:t>1978</a:t>
            </a:r>
            <a:r>
              <a:rPr lang="zh-CN" altLang="en-US" sz="2000"/>
              <a:t>年</a:t>
            </a:r>
            <a:r>
              <a:rPr lang="en-US" altLang="zh-CN" sz="2000"/>
              <a:t>6~10</a:t>
            </a:r>
            <a:r>
              <a:rPr lang="zh-CN" altLang="en-US" sz="2000"/>
              <a:t>月分层水样分析结果</a:t>
            </a:r>
          </a:p>
        </p:txBody>
      </p:sp>
    </p:spTree>
    <p:extLst>
      <p:ext uri="{BB962C8B-B14F-4D97-AF65-F5344CB8AC3E}">
        <p14:creationId xmlns:p14="http://schemas.microsoft.com/office/powerpoint/2010/main" val="4108659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endParaRPr lang="zh-CN" altLang="zh-CN"/>
          </a:p>
        </p:txBody>
      </p:sp>
      <p:sp>
        <p:nvSpPr>
          <p:cNvPr id="94211" name="Rectangle 1"/>
          <p:cNvSpPr>
            <a:spLocks noChangeArrowheads="1"/>
          </p:cNvSpPr>
          <p:nvPr/>
        </p:nvSpPr>
        <p:spPr bwMode="auto">
          <a:xfrm>
            <a:off x="611188" y="1628775"/>
            <a:ext cx="7777162"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一）完全混合模型</a:t>
            </a:r>
          </a:p>
          <a:p>
            <a:pPr algn="just"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    </a:t>
            </a:r>
            <a:r>
              <a:rPr lang="zh-CN" altLang="en-US" sz="2800" i="1" dirty="0">
                <a:solidFill>
                  <a:srgbClr val="FF0000"/>
                </a:solidFill>
                <a:latin typeface="华文楷体" pitchFamily="2" charset="-122"/>
                <a:ea typeface="华文楷体" pitchFamily="2" charset="-122"/>
              </a:rPr>
              <a:t>基本假定：</a:t>
            </a:r>
            <a:r>
              <a:rPr lang="zh-CN" altLang="en-US" sz="2800" dirty="0">
                <a:latin typeface="华文楷体" pitchFamily="2" charset="-122"/>
                <a:ea typeface="华文楷体" pitchFamily="2" charset="-122"/>
              </a:rPr>
              <a:t>湖泊（水库）为一个均匀混合的水体，即湖泊（水库）中某种营养物的浓度随时间的变化率是输入、输出和沉积的该营养物的量的函数。</a:t>
            </a:r>
          </a:p>
          <a:p>
            <a:pPr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    </a:t>
            </a:r>
            <a:r>
              <a:rPr lang="zh-CN" altLang="en-US" sz="2800" i="1" dirty="0">
                <a:solidFill>
                  <a:srgbClr val="FF0000"/>
                </a:solidFill>
                <a:latin typeface="华文楷体" pitchFamily="2" charset="-122"/>
                <a:ea typeface="华文楷体" pitchFamily="2" charset="-122"/>
              </a:rPr>
              <a:t>适用条件：</a:t>
            </a:r>
            <a:r>
              <a:rPr lang="zh-CN" altLang="en-US" sz="2800" dirty="0">
                <a:latin typeface="华文楷体" pitchFamily="2" charset="-122"/>
                <a:ea typeface="华文楷体" pitchFamily="2" charset="-122"/>
              </a:rPr>
              <a:t>停留时间很长、水质基本处于稳定状态的中小型湖泊和水库。</a:t>
            </a:r>
          </a:p>
        </p:txBody>
      </p:sp>
    </p:spTree>
    <p:extLst>
      <p:ext uri="{BB962C8B-B14F-4D97-AF65-F5344CB8AC3E}">
        <p14:creationId xmlns:p14="http://schemas.microsoft.com/office/powerpoint/2010/main" val="3052904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602663"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p:cNvSpPr txBox="1">
            <a:spLocks noChangeArrowheads="1"/>
          </p:cNvSpPr>
          <p:nvPr/>
        </p:nvSpPr>
        <p:spPr bwMode="auto">
          <a:xfrm>
            <a:off x="215900" y="260350"/>
            <a:ext cx="3238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400">
                <a:latin typeface="Tahoma" pitchFamily="34" charset="0"/>
              </a:rPr>
              <a:t>1</a:t>
            </a:r>
            <a:endParaRPr lang="zh-CN" altLang="en-US" sz="2400">
              <a:latin typeface="Tahoma" pitchFamily="34" charset="0"/>
            </a:endParaRPr>
          </a:p>
        </p:txBody>
      </p:sp>
    </p:spTree>
    <p:extLst>
      <p:ext uri="{BB962C8B-B14F-4D97-AF65-F5344CB8AC3E}">
        <p14:creationId xmlns:p14="http://schemas.microsoft.com/office/powerpoint/2010/main" val="343518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body" idx="1"/>
          </p:nvPr>
        </p:nvSpPr>
        <p:spPr>
          <a:xfrm>
            <a:off x="468313" y="260350"/>
            <a:ext cx="3743325" cy="6191250"/>
          </a:xfrm>
        </p:spPr>
        <p:txBody>
          <a:bodyPr/>
          <a:lstStyle/>
          <a:p>
            <a:pPr marL="0" indent="0">
              <a:lnSpc>
                <a:spcPct val="135000"/>
              </a:lnSpc>
              <a:spcBef>
                <a:spcPct val="40000"/>
              </a:spcBef>
              <a:buFontTx/>
              <a:buNone/>
            </a:pPr>
            <a:r>
              <a:rPr lang="en-US" altLang="zh-CN" b="1"/>
              <a:t>(1)</a:t>
            </a:r>
            <a:r>
              <a:rPr lang="zh-CN" altLang="en-US" b="1"/>
              <a:t>、等标污染负荷</a:t>
            </a:r>
          </a:p>
          <a:p>
            <a:pPr marL="0" indent="0">
              <a:lnSpc>
                <a:spcPct val="135000"/>
              </a:lnSpc>
              <a:spcBef>
                <a:spcPct val="40000"/>
              </a:spcBef>
              <a:buFontTx/>
              <a:buNone/>
            </a:pPr>
            <a:r>
              <a:rPr lang="zh-CN" altLang="en-US" b="1"/>
              <a:t>污染源的某种污染物的等标污染负荷 </a:t>
            </a:r>
            <a:r>
              <a:rPr lang="en-US" altLang="zh-CN" b="1"/>
              <a:t>P</a:t>
            </a:r>
            <a:r>
              <a:rPr lang="en-US" altLang="zh-CN" b="1" baseline="-25000"/>
              <a:t>ij</a:t>
            </a:r>
            <a:r>
              <a:rPr lang="en-US" altLang="zh-CN" b="1"/>
              <a:t> </a:t>
            </a:r>
            <a:r>
              <a:rPr lang="zh-CN" altLang="en-US" b="1"/>
              <a:t>定义为</a:t>
            </a:r>
            <a:r>
              <a:rPr lang="en-US" altLang="zh-CN" b="1"/>
              <a:t>:</a:t>
            </a:r>
          </a:p>
          <a:p>
            <a:pPr marL="0" indent="0">
              <a:lnSpc>
                <a:spcPct val="135000"/>
              </a:lnSpc>
              <a:spcBef>
                <a:spcPct val="40000"/>
              </a:spcBef>
              <a:buFontTx/>
              <a:buNone/>
            </a:pPr>
            <a:r>
              <a:rPr lang="zh-CN" altLang="en-US"/>
              <a:t>　</a:t>
            </a:r>
          </a:p>
          <a:p>
            <a:pPr marL="0" indent="0">
              <a:lnSpc>
                <a:spcPct val="135000"/>
              </a:lnSpc>
              <a:spcBef>
                <a:spcPct val="40000"/>
              </a:spcBef>
              <a:buFontTx/>
              <a:buNone/>
            </a:pPr>
            <a:endParaRPr lang="zh-CN" altLang="en-US"/>
          </a:p>
          <a:p>
            <a:pPr marL="0" indent="0">
              <a:lnSpc>
                <a:spcPct val="135000"/>
              </a:lnSpc>
              <a:spcBef>
                <a:spcPct val="40000"/>
              </a:spcBef>
              <a:buFontTx/>
              <a:buNone/>
            </a:pPr>
            <a:endParaRPr lang="en-US" altLang="zh-CN"/>
          </a:p>
        </p:txBody>
      </p:sp>
      <p:pic>
        <p:nvPicPr>
          <p:cNvPr id="1638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3429000"/>
            <a:ext cx="2447925" cy="14382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44" name="Rectangle 5"/>
          <p:cNvSpPr>
            <a:spLocks noChangeArrowheads="1"/>
          </p:cNvSpPr>
          <p:nvPr/>
        </p:nvSpPr>
        <p:spPr bwMode="auto">
          <a:xfrm>
            <a:off x="4427538" y="188913"/>
            <a:ext cx="4464050" cy="5864225"/>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35000"/>
              </a:lnSpc>
              <a:buClr>
                <a:schemeClr val="hlink"/>
              </a:buClr>
              <a:buFontTx/>
              <a:buNone/>
            </a:pPr>
            <a:r>
              <a:rPr lang="zh-CN" altLang="en-US" sz="3100" b="1">
                <a:latin typeface="Tahoma" pitchFamily="34" charset="0"/>
              </a:rPr>
              <a:t>式中</a:t>
            </a:r>
            <a:r>
              <a:rPr lang="en-US" altLang="zh-CN" sz="3100" b="1">
                <a:latin typeface="Tahoma" pitchFamily="34" charset="0"/>
              </a:rPr>
              <a:t>, </a:t>
            </a:r>
            <a:r>
              <a:rPr lang="en-US" altLang="zh-CN" sz="3100" b="1" i="1">
                <a:latin typeface="Tahoma" pitchFamily="34" charset="0"/>
              </a:rPr>
              <a:t>Q</a:t>
            </a:r>
            <a:r>
              <a:rPr lang="en-US" altLang="zh-CN" sz="3100" b="1" i="1" baseline="-25000">
                <a:latin typeface="Tahoma" pitchFamily="34" charset="0"/>
              </a:rPr>
              <a:t>ij</a:t>
            </a:r>
            <a:r>
              <a:rPr lang="en-US" altLang="zh-CN" sz="3100" b="1">
                <a:latin typeface="Tahoma" pitchFamily="34" charset="0"/>
              </a:rPr>
              <a:t> </a:t>
            </a:r>
            <a:r>
              <a:rPr lang="zh-CN" altLang="en-US" sz="3100" b="1">
                <a:latin typeface="Tahoma" pitchFamily="34" charset="0"/>
              </a:rPr>
              <a:t>是第 </a:t>
            </a:r>
            <a:r>
              <a:rPr lang="en-US" altLang="zh-CN" sz="3100" b="1" i="1">
                <a:latin typeface="Tahoma" pitchFamily="34" charset="0"/>
              </a:rPr>
              <a:t>j</a:t>
            </a:r>
            <a:r>
              <a:rPr lang="en-US" altLang="zh-CN" sz="3100" b="1">
                <a:latin typeface="Tahoma" pitchFamily="34" charset="0"/>
              </a:rPr>
              <a:t> </a:t>
            </a:r>
            <a:r>
              <a:rPr lang="zh-CN" altLang="en-US" sz="3100" b="1">
                <a:latin typeface="Tahoma" pitchFamily="34" charset="0"/>
              </a:rPr>
              <a:t>个污染源的介质排放量</a:t>
            </a:r>
            <a:r>
              <a:rPr lang="en-US" altLang="en-US" sz="2400" b="1">
                <a:latin typeface="Tahoma" pitchFamily="34" charset="0"/>
              </a:rPr>
              <a:t>，</a:t>
            </a:r>
            <a:r>
              <a:rPr lang="en-US" altLang="zh-CN" sz="3100" b="1" i="1">
                <a:latin typeface="Tahoma" pitchFamily="34" charset="0"/>
              </a:rPr>
              <a:t>C</a:t>
            </a:r>
            <a:r>
              <a:rPr lang="en-US" altLang="zh-CN" sz="3100" b="1" i="1" baseline="-25000">
                <a:latin typeface="Tahoma" pitchFamily="34" charset="0"/>
              </a:rPr>
              <a:t>ij</a:t>
            </a:r>
            <a:r>
              <a:rPr lang="zh-CN" altLang="en-US" sz="3100" b="1">
                <a:latin typeface="Tahoma" pitchFamily="34" charset="0"/>
              </a:rPr>
              <a:t>是该污染源中第 </a:t>
            </a:r>
            <a:r>
              <a:rPr lang="en-US" altLang="zh-CN" sz="3100" b="1" i="1">
                <a:latin typeface="Tahoma" pitchFamily="34" charset="0"/>
              </a:rPr>
              <a:t>i</a:t>
            </a:r>
            <a:r>
              <a:rPr lang="en-US" altLang="zh-CN" sz="3100" b="1">
                <a:latin typeface="Tahoma" pitchFamily="34" charset="0"/>
              </a:rPr>
              <a:t> </a:t>
            </a:r>
            <a:r>
              <a:rPr lang="zh-CN" altLang="en-US" sz="3100" b="1">
                <a:latin typeface="Tahoma" pitchFamily="34" charset="0"/>
              </a:rPr>
              <a:t>种污染物的排放浓度，</a:t>
            </a:r>
            <a:r>
              <a:rPr lang="en-US" altLang="zh-CN" sz="3100" b="1" i="1">
                <a:latin typeface="Tahoma" pitchFamily="34" charset="0"/>
              </a:rPr>
              <a:t>C</a:t>
            </a:r>
            <a:r>
              <a:rPr lang="en-US" altLang="zh-CN" sz="3100" b="1" i="1" baseline="-25000">
                <a:latin typeface="Tahoma" pitchFamily="34" charset="0"/>
              </a:rPr>
              <a:t>0i</a:t>
            </a:r>
            <a:r>
              <a:rPr lang="zh-CN" altLang="en-US" sz="3100" b="1">
                <a:latin typeface="Tahoma" pitchFamily="34" charset="0"/>
              </a:rPr>
              <a:t>为第 </a:t>
            </a:r>
            <a:r>
              <a:rPr lang="en-US" altLang="zh-CN" sz="3100" b="1" i="1">
                <a:latin typeface="Tahoma" pitchFamily="34" charset="0"/>
              </a:rPr>
              <a:t>i </a:t>
            </a:r>
            <a:r>
              <a:rPr lang="zh-CN" altLang="en-US" sz="3100" b="1">
                <a:latin typeface="Tahoma" pitchFamily="34" charset="0"/>
              </a:rPr>
              <a:t>种污染物的排放标准。由于</a:t>
            </a:r>
            <a:r>
              <a:rPr lang="en-US" altLang="zh-CN" sz="3100" b="1" i="1">
                <a:latin typeface="Tahoma" pitchFamily="34" charset="0"/>
              </a:rPr>
              <a:t>C</a:t>
            </a:r>
            <a:r>
              <a:rPr lang="en-US" altLang="zh-CN" sz="3100" b="1" i="1" baseline="-25000">
                <a:latin typeface="Tahoma" pitchFamily="34" charset="0"/>
              </a:rPr>
              <a:t>ij</a:t>
            </a:r>
            <a:r>
              <a:rPr lang="zh-CN" altLang="en-US" sz="3100" b="1">
                <a:latin typeface="Tahoma" pitchFamily="34" charset="0"/>
              </a:rPr>
              <a:t>与</a:t>
            </a:r>
            <a:r>
              <a:rPr lang="en-US" altLang="zh-CN" sz="3100" b="1" i="1">
                <a:latin typeface="Tahoma" pitchFamily="34" charset="0"/>
              </a:rPr>
              <a:t>C</a:t>
            </a:r>
            <a:r>
              <a:rPr lang="en-US" altLang="zh-CN" sz="3100" b="1" i="1" baseline="-25000">
                <a:latin typeface="Tahoma" pitchFamily="34" charset="0"/>
              </a:rPr>
              <a:t>0i </a:t>
            </a:r>
            <a:r>
              <a:rPr lang="zh-CN" altLang="en-US" sz="3100" b="1">
                <a:latin typeface="Tahoma" pitchFamily="34" charset="0"/>
              </a:rPr>
              <a:t>的比值是一个无因次量，等标污染负荷具有与排放量相同的因次。</a:t>
            </a:r>
          </a:p>
        </p:txBody>
      </p:sp>
    </p:spTree>
    <p:extLst>
      <p:ext uri="{BB962C8B-B14F-4D97-AF65-F5344CB8AC3E}">
        <p14:creationId xmlns:p14="http://schemas.microsoft.com/office/powerpoint/2010/main" val="6207989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08050"/>
            <a:ext cx="8205788"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43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849788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767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8"/>
          <p:cNvSpPr>
            <a:spLocks noGrp="1"/>
          </p:cNvSpPr>
          <p:nvPr>
            <p:ph idx="1"/>
          </p:nvPr>
        </p:nvSpPr>
        <p:spPr/>
        <p:txBody>
          <a:bodyPr/>
          <a:lstStyle/>
          <a:p>
            <a:pPr eaLnBrk="1" hangingPunct="1"/>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993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2977F46-7835-4707-9493-053C0198EFA1}" type="slidenum">
              <a:rPr lang="en-US" altLang="zh-CN" sz="1200">
                <a:solidFill>
                  <a:srgbClr val="898989"/>
                </a:solidFill>
                <a:latin typeface="Tahoma" pitchFamily="34" charset="0"/>
              </a:rPr>
              <a:pPr>
                <a:spcBef>
                  <a:spcPct val="0"/>
                </a:spcBef>
                <a:buFontTx/>
                <a:buNone/>
              </a:pPr>
              <a:t>132</a:t>
            </a:fld>
            <a:endParaRPr lang="en-US" altLang="zh-CN" sz="1200">
              <a:solidFill>
                <a:srgbClr val="898989"/>
              </a:solidFill>
              <a:latin typeface="Tahoma" pitchFamily="34" charset="0"/>
            </a:endParaRPr>
          </a:p>
        </p:txBody>
      </p:sp>
      <p:sp>
        <p:nvSpPr>
          <p:cNvPr id="99333" name="Text Box 6"/>
          <p:cNvSpPr txBox="1">
            <a:spLocks noChangeArrowheads="1"/>
          </p:cNvSpPr>
          <p:nvPr/>
        </p:nvSpPr>
        <p:spPr bwMode="auto">
          <a:xfrm>
            <a:off x="457200" y="300038"/>
            <a:ext cx="84931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b="1" dirty="0">
                <a:latin typeface="Tahoma" pitchFamily="34" charset="0"/>
                <a:ea typeface="华文新魏" pitchFamily="2" charset="-122"/>
              </a:rPr>
              <a:t>二）</a:t>
            </a:r>
            <a:r>
              <a:rPr lang="zh-CN" altLang="en-GB" b="1" dirty="0">
                <a:latin typeface="Arial" charset="0"/>
                <a:ea typeface="华文新魏" pitchFamily="2" charset="-122"/>
              </a:rPr>
              <a:t>卡拉乌舍夫扩散模型</a:t>
            </a:r>
            <a:r>
              <a:rPr lang="zh-CN" altLang="en-US" b="1" dirty="0">
                <a:latin typeface="Arial" charset="0"/>
                <a:ea typeface="华文新魏" pitchFamily="2" charset="-122"/>
              </a:rPr>
              <a:t>（非完全混合型水质模型）</a:t>
            </a:r>
            <a:endParaRPr lang="zh-CN" altLang="en-US" sz="1800" dirty="0">
              <a:latin typeface="Arial" charset="0"/>
            </a:endParaRPr>
          </a:p>
        </p:txBody>
      </p:sp>
      <p:pic>
        <p:nvPicPr>
          <p:cNvPr id="9933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24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02186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8"/>
          <p:cNvSpPr>
            <a:spLocks noGrp="1"/>
          </p:cNvSpPr>
          <p:nvPr>
            <p:ph idx="1"/>
          </p:nvPr>
        </p:nvSpPr>
        <p:spPr/>
        <p:txBody>
          <a:bodyPr/>
          <a:lstStyle/>
          <a:p>
            <a:pPr eaLnBrk="1" hangingPunct="1"/>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003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DE20DCB-745A-4A55-A723-44D35C892A32}" type="slidenum">
              <a:rPr lang="en-US" altLang="zh-CN" sz="1200">
                <a:solidFill>
                  <a:srgbClr val="898989"/>
                </a:solidFill>
                <a:latin typeface="Tahoma" pitchFamily="34" charset="0"/>
              </a:rPr>
              <a:pPr>
                <a:spcBef>
                  <a:spcPct val="0"/>
                </a:spcBef>
                <a:buFontTx/>
                <a:buNone/>
              </a:pPr>
              <a:t>133</a:t>
            </a:fld>
            <a:endParaRPr lang="en-US" altLang="zh-CN" sz="1200">
              <a:solidFill>
                <a:srgbClr val="898989"/>
              </a:solidFill>
              <a:latin typeface="Tahoma" pitchFamily="34" charset="0"/>
            </a:endParaRPr>
          </a:p>
        </p:txBody>
      </p:sp>
      <p:sp>
        <p:nvSpPr>
          <p:cNvPr id="100357" name="Text Box 6"/>
          <p:cNvSpPr txBox="1">
            <a:spLocks noChangeArrowheads="1"/>
          </p:cNvSpPr>
          <p:nvPr/>
        </p:nvSpPr>
        <p:spPr bwMode="auto">
          <a:xfrm>
            <a:off x="457200" y="300038"/>
            <a:ext cx="84931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b="1" dirty="0">
                <a:latin typeface="Tahoma" pitchFamily="34" charset="0"/>
                <a:ea typeface="华文新魏" pitchFamily="2" charset="-122"/>
              </a:rPr>
              <a:t>二）</a:t>
            </a:r>
            <a:r>
              <a:rPr lang="zh-CN" altLang="en-GB" b="1" dirty="0">
                <a:latin typeface="Arial" charset="0"/>
                <a:ea typeface="华文新魏" pitchFamily="2" charset="-122"/>
              </a:rPr>
              <a:t>卡拉乌舍夫扩散模型</a:t>
            </a:r>
            <a:r>
              <a:rPr lang="zh-CN" altLang="en-US" b="1" dirty="0">
                <a:latin typeface="Arial" charset="0"/>
                <a:ea typeface="华文新魏" pitchFamily="2" charset="-122"/>
              </a:rPr>
              <a:t>（非完全混合型水质模型）</a:t>
            </a:r>
            <a:endParaRPr lang="zh-CN" altLang="en-US" sz="1800" dirty="0">
              <a:latin typeface="Arial" charset="0"/>
            </a:endParaRPr>
          </a:p>
        </p:txBody>
      </p:sp>
      <p:pic>
        <p:nvPicPr>
          <p:cNvPr id="10035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24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4313"/>
            <a:ext cx="81613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72424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333375"/>
            <a:ext cx="8229600" cy="719138"/>
          </a:xfrm>
        </p:spPr>
        <p:txBody>
          <a:bodyPr/>
          <a:lstStyle/>
          <a:p>
            <a:pPr marL="0" indent="0">
              <a:buFont typeface="Arial" panose="020B0604020202020204" pitchFamily="34" charset="0"/>
              <a:buNone/>
              <a:defRPr/>
            </a:pPr>
            <a:r>
              <a:rPr lang="zh-CN" altLang="en-US" dirty="0"/>
              <a:t>三）湖泊、水库平面二维水流水质模型</a:t>
            </a:r>
          </a:p>
          <a:p>
            <a:pPr>
              <a:buFont typeface="Arial" panose="020B0604020202020204" pitchFamily="34" charset="0"/>
              <a:buChar char="•"/>
              <a:defRPr/>
            </a:pPr>
            <a:endParaRPr lang="zh-CN" altLang="en-US" dirty="0"/>
          </a:p>
        </p:txBody>
      </p:sp>
      <p:pic>
        <p:nvPicPr>
          <p:cNvPr id="101379" name="Picture 6"/>
          <p:cNvPicPr>
            <a:picLocks noChangeAspect="1"/>
          </p:cNvPicPr>
          <p:nvPr/>
        </p:nvPicPr>
        <p:blipFill>
          <a:blip r:embed="rId2">
            <a:extLst>
              <a:ext uri="{28A0092B-C50C-407E-A947-70E740481C1C}">
                <a14:useLocalDpi xmlns:a14="http://schemas.microsoft.com/office/drawing/2010/main" val="0"/>
              </a:ext>
            </a:extLst>
          </a:blip>
          <a:srcRect t="47316" r="27577"/>
          <a:stretch>
            <a:fillRect/>
          </a:stretch>
        </p:blipFill>
        <p:spPr bwMode="auto">
          <a:xfrm>
            <a:off x="215900" y="5300663"/>
            <a:ext cx="8604250" cy="1414462"/>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10138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41438"/>
            <a:ext cx="6734175" cy="355123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1381" name="TextBox 8"/>
          <p:cNvSpPr txBox="1">
            <a:spLocks noChangeArrowheads="1"/>
          </p:cNvSpPr>
          <p:nvPr/>
        </p:nvSpPr>
        <p:spPr bwMode="auto">
          <a:xfrm>
            <a:off x="468313" y="2276475"/>
            <a:ext cx="1439862" cy="1200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400">
                <a:latin typeface="Tahoma" pitchFamily="34" charset="0"/>
              </a:rPr>
              <a:t>微元体积的水量水质平衡</a:t>
            </a:r>
          </a:p>
        </p:txBody>
      </p:sp>
      <p:sp>
        <p:nvSpPr>
          <p:cNvPr id="10" name="Down Arrow 9"/>
          <p:cNvSpPr/>
          <p:nvPr/>
        </p:nvSpPr>
        <p:spPr>
          <a:xfrm>
            <a:off x="4140200" y="4892675"/>
            <a:ext cx="1008063" cy="33655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5412373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274638"/>
            <a:ext cx="3035300" cy="1143000"/>
          </a:xfrm>
        </p:spPr>
        <p:txBody>
          <a:bodyPr/>
          <a:lstStyle/>
          <a:p>
            <a:r>
              <a:rPr lang="zh-CN" altLang="en-US"/>
              <a:t>相关模型</a:t>
            </a:r>
          </a:p>
        </p:txBody>
      </p:sp>
      <p:pic>
        <p:nvPicPr>
          <p:cNvPr id="1024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349500"/>
            <a:ext cx="7408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Content Placeholder 5"/>
          <p:cNvSpPr>
            <a:spLocks noGrp="1"/>
          </p:cNvSpPr>
          <p:nvPr>
            <p:ph idx="1"/>
          </p:nvPr>
        </p:nvSpPr>
        <p:spPr>
          <a:xfrm>
            <a:off x="457200" y="1600200"/>
            <a:ext cx="8229600" cy="749300"/>
          </a:xfrm>
        </p:spPr>
        <p:txBody>
          <a:bodyPr/>
          <a:lstStyle/>
          <a:p>
            <a:r>
              <a:rPr lang="en-US" altLang="zh-CN"/>
              <a:t>EFDC, WASP, QUAL, SWAT and MIKE</a:t>
            </a:r>
            <a:r>
              <a:rPr lang="zh-CN" altLang="en-US"/>
              <a:t>系列</a:t>
            </a:r>
          </a:p>
        </p:txBody>
      </p:sp>
    </p:spTree>
    <p:extLst>
      <p:ext uri="{BB962C8B-B14F-4D97-AF65-F5344CB8AC3E}">
        <p14:creationId xmlns:p14="http://schemas.microsoft.com/office/powerpoint/2010/main" val="11985020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333375"/>
            <a:ext cx="8229600" cy="4525963"/>
          </a:xfrm>
        </p:spPr>
        <p:txBody>
          <a:bodyPr/>
          <a:lstStyle/>
          <a:p>
            <a:pPr marL="0" indent="0">
              <a:buFont typeface="Arial" panose="020B0604020202020204" pitchFamily="34" charset="0"/>
              <a:buNone/>
              <a:defRPr/>
            </a:pPr>
            <a:r>
              <a:rPr lang="zh-CN" altLang="en-US" dirty="0"/>
              <a:t>四）湖泊、水库平面二维水流水质模型</a:t>
            </a:r>
          </a:p>
          <a:p>
            <a:pPr>
              <a:buFont typeface="Arial" panose="020B0604020202020204" pitchFamily="34" charset="0"/>
              <a:buChar char="•"/>
              <a:defRPr/>
            </a:pPr>
            <a:endParaRPr lang="zh-CN" altLang="en-US" dirty="0"/>
          </a:p>
        </p:txBody>
      </p:sp>
      <p:pic>
        <p:nvPicPr>
          <p:cNvPr id="10342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663700"/>
            <a:ext cx="72850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6237288"/>
            <a:ext cx="4149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Box 1"/>
          <p:cNvSpPr txBox="1">
            <a:spLocks noChangeArrowheads="1"/>
          </p:cNvSpPr>
          <p:nvPr/>
        </p:nvSpPr>
        <p:spPr bwMode="auto">
          <a:xfrm>
            <a:off x="179388" y="1125538"/>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400">
                <a:latin typeface="Tahoma" pitchFamily="34" charset="0"/>
              </a:rPr>
              <a:t>案例：</a:t>
            </a:r>
          </a:p>
        </p:txBody>
      </p:sp>
    </p:spTree>
    <p:extLst>
      <p:ext uri="{BB962C8B-B14F-4D97-AF65-F5344CB8AC3E}">
        <p14:creationId xmlns:p14="http://schemas.microsoft.com/office/powerpoint/2010/main" val="3079814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3940" name="donghu_routing2_2(40m3).avi">
            <a:hlinkClick r:id="" action="ppaction://media"/>
          </p:cNvPr>
          <p:cNvPicPr>
            <a:picLocks noGrp="1" noRot="1" noChangeAspect="1" noChangeArrowheads="1"/>
          </p:cNvPicPr>
          <p:nvPr>
            <p:ph/>
            <a:videoFile r:link="rId1"/>
          </p:nvPr>
        </p:nvPicPr>
        <p:blipFill>
          <a:blip r:embed="rId3">
            <a:extLst>
              <a:ext uri="{28A0092B-C50C-407E-A947-70E740481C1C}">
                <a14:useLocalDpi xmlns:a14="http://schemas.microsoft.com/office/drawing/2010/main" val="0"/>
              </a:ext>
            </a:extLst>
          </a:blip>
          <a:srcRect/>
          <a:stretch>
            <a:fillRect/>
          </a:stretch>
        </p:blipFill>
        <p:spPr>
          <a:xfrm>
            <a:off x="0" y="98425"/>
            <a:ext cx="9144000" cy="6643688"/>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1447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2600" fill="hold"/>
                                        <p:tgtEl>
                                          <p:spTgt spid="10639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63940"/>
                </p:tgtEl>
              </p:cMediaNode>
            </p:video>
            <p:seq concurrent="1" nextAc="seek">
              <p:cTn id="8" restart="whenNotActive" fill="hold" evtFilter="cancelBubble" nodeType="interactiveSeq">
                <p:stCondLst>
                  <p:cond evt="onClick" delay="0">
                    <p:tgtEl>
                      <p:spTgt spid="106394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63940"/>
                                        </p:tgtEl>
                                      </p:cBhvr>
                                    </p:cmd>
                                  </p:childTnLst>
                                </p:cTn>
                              </p:par>
                            </p:childTnLst>
                          </p:cTn>
                        </p:par>
                      </p:childTnLst>
                    </p:cTn>
                  </p:par>
                </p:childTnLst>
              </p:cTn>
              <p:nextCondLst>
                <p:cond evt="onClick" delay="0">
                  <p:tgtEl>
                    <p:spTgt spid="1063940"/>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988" name="武汉大学_线路1.2.avi">
            <a:hlinkClick r:id="" action="ppaction://media"/>
          </p:cNvPr>
          <p:cNvPicPr>
            <a:picLocks noGrp="1" noRot="1" noChangeAspect="1" noChangeArrowheads="1"/>
          </p:cNvPicPr>
          <p:nvPr>
            <p:ph/>
            <a:videoFile r:link="rId1"/>
          </p:nvPr>
        </p:nvPicPr>
        <p:blipFill>
          <a:blip r:embed="rId3">
            <a:extLst>
              <a:ext uri="{28A0092B-C50C-407E-A947-70E740481C1C}">
                <a14:useLocalDpi xmlns:a14="http://schemas.microsoft.com/office/drawing/2010/main" val="0"/>
              </a:ext>
            </a:extLst>
          </a:blip>
          <a:srcRect/>
          <a:stretch>
            <a:fillRect/>
          </a:stretch>
        </p:blipFill>
        <p:spPr>
          <a:xfrm>
            <a:off x="457200" y="509588"/>
            <a:ext cx="8229600" cy="5381625"/>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668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7600" fill="hold"/>
                                        <p:tgtEl>
                                          <p:spTgt spid="10659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65988"/>
                </p:tgtEl>
              </p:cMediaNode>
            </p:video>
            <p:seq concurrent="1" nextAc="seek">
              <p:cTn id="8" restart="whenNotActive" fill="hold" evtFilter="cancelBubble" nodeType="interactiveSeq">
                <p:stCondLst>
                  <p:cond evt="onClick" delay="0">
                    <p:tgtEl>
                      <p:spTgt spid="106598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65988"/>
                                        </p:tgtEl>
                                      </p:cBhvr>
                                    </p:cmd>
                                  </p:childTnLst>
                                </p:cTn>
                              </p:par>
                            </p:childTnLst>
                          </p:cTn>
                        </p:par>
                      </p:childTnLst>
                    </p:cTn>
                  </p:par>
                </p:childTnLst>
              </p:cTn>
              <p:nextCondLst>
                <p:cond evt="onClick" delay="0">
                  <p:tgtEl>
                    <p:spTgt spid="1065988"/>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50825" y="404813"/>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六、水质模型的应用和参数估值</a:t>
            </a:r>
          </a:p>
        </p:txBody>
      </p:sp>
      <p:sp>
        <p:nvSpPr>
          <p:cNvPr id="106499" name="Rectangle 5"/>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06500" name="Rectangle 6"/>
          <p:cNvSpPr>
            <a:spLocks noChangeArrowheads="1"/>
          </p:cNvSpPr>
          <p:nvPr/>
        </p:nvSpPr>
        <p:spPr bwMode="auto">
          <a:xfrm>
            <a:off x="539750" y="2781300"/>
            <a:ext cx="7848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400" b="1">
                <a:solidFill>
                  <a:srgbClr val="0066CC"/>
                </a:solidFill>
                <a:latin typeface="Tahoma" pitchFamily="34" charset="0"/>
              </a:rPr>
              <a:t>          </a:t>
            </a:r>
            <a:r>
              <a:rPr lang="zh-CN" altLang="en-US" sz="2400" b="1">
                <a:solidFill>
                  <a:srgbClr val="0066CC"/>
                </a:solidFill>
                <a:latin typeface="Tahoma" pitchFamily="34" charset="0"/>
              </a:rPr>
              <a:t>选择原则：应从理论上和实用性、经济性考虑</a:t>
            </a:r>
            <a:endParaRPr lang="zh-CN" altLang="en-US" sz="2400" b="1">
              <a:latin typeface="Tahoma" pitchFamily="34" charset="0"/>
            </a:endParaRPr>
          </a:p>
        </p:txBody>
      </p:sp>
      <p:sp>
        <p:nvSpPr>
          <p:cNvPr id="106501" name="Rectangle 7"/>
          <p:cNvSpPr>
            <a:spLocks noChangeArrowheads="1"/>
          </p:cNvSpPr>
          <p:nvPr/>
        </p:nvSpPr>
        <p:spPr bwMode="auto">
          <a:xfrm>
            <a:off x="1692275" y="3357563"/>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水质模型的空间维数；</a:t>
            </a:r>
          </a:p>
          <a:p>
            <a:pPr eaLnBrk="1" hangingPunct="1">
              <a:buClr>
                <a:schemeClr val="folHlink"/>
              </a:buClr>
              <a:buSzPct val="60000"/>
              <a:buFont typeface="Wingdings" pitchFamily="2" charset="2"/>
              <a:buChar char="n"/>
            </a:pPr>
            <a:r>
              <a:rPr lang="zh-CN" altLang="en-US" sz="2400" b="1">
                <a:latin typeface="Tahoma" pitchFamily="34" charset="0"/>
              </a:rPr>
              <a:t>水质模型所保描述的时间尺度；</a:t>
            </a:r>
          </a:p>
          <a:p>
            <a:pPr eaLnBrk="1" hangingPunct="1">
              <a:buClr>
                <a:schemeClr val="folHlink"/>
              </a:buClr>
              <a:buSzPct val="60000"/>
              <a:buFont typeface="Wingdings" pitchFamily="2" charset="2"/>
              <a:buChar char="n"/>
            </a:pPr>
            <a:r>
              <a:rPr lang="zh-CN" altLang="en-US" sz="2400" b="1">
                <a:latin typeface="Tahoma" pitchFamily="34" charset="0"/>
              </a:rPr>
              <a:t>模拟预测的河段范围；</a:t>
            </a:r>
          </a:p>
          <a:p>
            <a:pPr eaLnBrk="1" hangingPunct="1">
              <a:buClr>
                <a:schemeClr val="folHlink"/>
              </a:buClr>
              <a:buSzPct val="60000"/>
              <a:buFont typeface="Wingdings" pitchFamily="2" charset="2"/>
              <a:buChar char="n"/>
            </a:pPr>
            <a:r>
              <a:rPr lang="zh-CN" altLang="en-US" sz="2400" b="1">
                <a:latin typeface="Tahoma" pitchFamily="34" charset="0"/>
              </a:rPr>
              <a:t>流动及混合输移；</a:t>
            </a:r>
          </a:p>
          <a:p>
            <a:pPr eaLnBrk="1" hangingPunct="1">
              <a:buClr>
                <a:schemeClr val="folHlink"/>
              </a:buClr>
              <a:buSzPct val="60000"/>
              <a:buFont typeface="Wingdings" pitchFamily="2" charset="2"/>
              <a:buChar char="n"/>
            </a:pPr>
            <a:r>
              <a:rPr lang="zh-CN" altLang="en-US" sz="2400" b="1">
                <a:latin typeface="Tahoma" pitchFamily="34" charset="0"/>
              </a:rPr>
              <a:t>水质模型中的变量和动力学结构。</a:t>
            </a:r>
          </a:p>
          <a:p>
            <a:pPr eaLnBrk="1" hangingPunct="1">
              <a:buClr>
                <a:schemeClr val="folHlink"/>
              </a:buClr>
              <a:buSzPct val="60000"/>
              <a:buFont typeface="Wingdings" pitchFamily="2" charset="2"/>
              <a:buNone/>
            </a:pPr>
            <a:endParaRPr lang="en-US" altLang="zh-CN" sz="2400" b="1">
              <a:latin typeface="Tahoma" pitchFamily="34" charset="0"/>
            </a:endParaRPr>
          </a:p>
        </p:txBody>
      </p:sp>
    </p:spTree>
    <p:extLst>
      <p:ext uri="{BB962C8B-B14F-4D97-AF65-F5344CB8AC3E}">
        <p14:creationId xmlns:p14="http://schemas.microsoft.com/office/powerpoint/2010/main" val="103214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1"/>
          <p:cNvSpPr>
            <a:spLocks noGrp="1" noChangeArrowheads="1"/>
          </p:cNvSpPr>
          <p:nvPr>
            <p:ph type="body" idx="1"/>
          </p:nvPr>
        </p:nvSpPr>
        <p:spPr>
          <a:xfrm>
            <a:off x="571500" y="2000250"/>
            <a:ext cx="8229600" cy="4495800"/>
          </a:xfrm>
        </p:spPr>
        <p:txBody>
          <a:bodyPr/>
          <a:lstStyle/>
          <a:p>
            <a:pPr>
              <a:lnSpc>
                <a:spcPct val="135000"/>
              </a:lnSpc>
              <a:buFont typeface="Arial" charset="0"/>
              <a:buNone/>
            </a:pPr>
            <a:r>
              <a:rPr lang="zh-CN" altLang="en-US" sz="2800" b="1">
                <a:latin typeface="Times New Roman" pitchFamily="18" charset="0"/>
                <a:ea typeface="黑体" pitchFamily="49" charset="-122"/>
              </a:rPr>
              <a:t>等标污染负荷的公式还可以表示成：某种污染物的绝对排放量与排放标准的比值。即</a:t>
            </a:r>
            <a:r>
              <a:rPr lang="en-US" altLang="zh-CN" sz="2800" b="1">
                <a:latin typeface="Times New Roman" pitchFamily="18" charset="0"/>
                <a:ea typeface="黑体" pitchFamily="49" charset="-122"/>
              </a:rPr>
              <a:t>P</a:t>
            </a:r>
            <a:r>
              <a:rPr lang="en-US" altLang="zh-CN" sz="2800" b="1" baseline="-25000">
                <a:latin typeface="Times New Roman" pitchFamily="18" charset="0"/>
                <a:ea typeface="黑体" pitchFamily="49" charset="-122"/>
              </a:rPr>
              <a:t>i</a:t>
            </a:r>
            <a:r>
              <a:rPr lang="en-US" altLang="zh-CN" sz="2800" b="1">
                <a:latin typeface="Times New Roman" pitchFamily="18" charset="0"/>
                <a:ea typeface="黑体" pitchFamily="49" charset="-122"/>
              </a:rPr>
              <a:t>=G</a:t>
            </a:r>
            <a:r>
              <a:rPr lang="en-US" altLang="zh-CN" sz="2800" b="1" baseline="-25000">
                <a:latin typeface="Times New Roman" pitchFamily="18" charset="0"/>
                <a:ea typeface="黑体" pitchFamily="49" charset="-122"/>
              </a:rPr>
              <a:t>i</a:t>
            </a:r>
            <a:r>
              <a:rPr lang="en-US" altLang="zh-CN" sz="2800" b="1">
                <a:latin typeface="Times New Roman" pitchFamily="18" charset="0"/>
                <a:ea typeface="黑体" pitchFamily="49" charset="-122"/>
              </a:rPr>
              <a:t>/S</a:t>
            </a:r>
            <a:r>
              <a:rPr lang="en-US" altLang="zh-CN" sz="2800" b="1" baseline="-25000">
                <a:latin typeface="Times New Roman" pitchFamily="18" charset="0"/>
                <a:ea typeface="黑体" pitchFamily="49" charset="-122"/>
              </a:rPr>
              <a:t>i</a:t>
            </a:r>
          </a:p>
          <a:p>
            <a:pPr>
              <a:lnSpc>
                <a:spcPct val="135000"/>
              </a:lnSpc>
            </a:pPr>
            <a:r>
              <a:rPr lang="en-US" altLang="zh-CN" sz="2800" b="1">
                <a:latin typeface="Times New Roman" pitchFamily="18" charset="0"/>
                <a:ea typeface="黑体" pitchFamily="49" charset="-122"/>
              </a:rPr>
              <a:t>P</a:t>
            </a:r>
            <a:r>
              <a:rPr lang="en-US" altLang="zh-CN" sz="2800" b="1" baseline="-25000">
                <a:latin typeface="Times New Roman" pitchFamily="18" charset="0"/>
                <a:ea typeface="黑体" pitchFamily="49" charset="-122"/>
              </a:rPr>
              <a:t>i</a:t>
            </a:r>
            <a:r>
              <a:rPr lang="en-US" altLang="zh-CN" sz="2800" b="1">
                <a:latin typeface="Times New Roman" pitchFamily="18" charset="0"/>
                <a:ea typeface="黑体" pitchFamily="49" charset="-122"/>
              </a:rPr>
              <a:t>—</a:t>
            </a:r>
            <a:r>
              <a:rPr lang="zh-CN" altLang="en-US" sz="2800" b="1">
                <a:latin typeface="Times New Roman" pitchFamily="18" charset="0"/>
                <a:ea typeface="黑体" pitchFamily="49" charset="-122"/>
              </a:rPr>
              <a:t>某污染物</a:t>
            </a:r>
            <a:r>
              <a:rPr lang="en-US" altLang="zh-CN" sz="2800" b="1">
                <a:latin typeface="Times New Roman" pitchFamily="18" charset="0"/>
                <a:ea typeface="黑体" pitchFamily="49" charset="-122"/>
              </a:rPr>
              <a:t>i</a:t>
            </a:r>
            <a:r>
              <a:rPr lang="zh-CN" altLang="en-US" sz="2800" b="1">
                <a:latin typeface="Times New Roman" pitchFamily="18" charset="0"/>
                <a:ea typeface="黑体" pitchFamily="49" charset="-122"/>
              </a:rPr>
              <a:t>的等标污染负荷；</a:t>
            </a:r>
          </a:p>
          <a:p>
            <a:pPr>
              <a:lnSpc>
                <a:spcPct val="135000"/>
              </a:lnSpc>
            </a:pPr>
            <a:r>
              <a:rPr lang="en-US" altLang="zh-CN" sz="2800" b="1">
                <a:latin typeface="Times New Roman" pitchFamily="18" charset="0"/>
                <a:ea typeface="黑体" pitchFamily="49" charset="-122"/>
              </a:rPr>
              <a:t>G</a:t>
            </a:r>
            <a:r>
              <a:rPr lang="en-US" altLang="zh-CN" sz="2800" b="1" baseline="-25000">
                <a:latin typeface="Times New Roman" pitchFamily="18" charset="0"/>
                <a:ea typeface="黑体" pitchFamily="49" charset="-122"/>
              </a:rPr>
              <a:t>i</a:t>
            </a:r>
            <a:r>
              <a:rPr lang="en-US" altLang="zh-CN" sz="2800" b="1">
                <a:latin typeface="Times New Roman" pitchFamily="18" charset="0"/>
                <a:ea typeface="黑体" pitchFamily="49" charset="-122"/>
              </a:rPr>
              <a:t>—</a:t>
            </a:r>
            <a:r>
              <a:rPr lang="zh-CN" altLang="en-US" sz="2800" b="1">
                <a:latin typeface="Times New Roman" pitchFamily="18" charset="0"/>
                <a:ea typeface="黑体" pitchFamily="49" charset="-122"/>
              </a:rPr>
              <a:t>某污染物</a:t>
            </a:r>
            <a:r>
              <a:rPr lang="en-US" altLang="zh-CN" sz="2800" b="1">
                <a:latin typeface="Times New Roman" pitchFamily="18" charset="0"/>
                <a:ea typeface="黑体" pitchFamily="49" charset="-122"/>
              </a:rPr>
              <a:t>i</a:t>
            </a:r>
            <a:r>
              <a:rPr lang="zh-CN" altLang="en-US" sz="2800" b="1">
                <a:latin typeface="Times New Roman" pitchFamily="18" charset="0"/>
                <a:ea typeface="黑体" pitchFamily="49" charset="-122"/>
              </a:rPr>
              <a:t>的排放量，</a:t>
            </a:r>
            <a:r>
              <a:rPr lang="en-US" altLang="zh-CN" sz="2800" b="1">
                <a:solidFill>
                  <a:srgbClr val="FF0000"/>
                </a:solidFill>
                <a:latin typeface="Times New Roman" pitchFamily="18" charset="0"/>
                <a:ea typeface="黑体" pitchFamily="49" charset="-122"/>
              </a:rPr>
              <a:t>t/a</a:t>
            </a:r>
            <a:r>
              <a:rPr lang="zh-CN" altLang="en-US" sz="2800" b="1">
                <a:latin typeface="Times New Roman" pitchFamily="18" charset="0"/>
                <a:ea typeface="黑体" pitchFamily="49" charset="-122"/>
              </a:rPr>
              <a:t>；</a:t>
            </a:r>
          </a:p>
          <a:p>
            <a:pPr>
              <a:lnSpc>
                <a:spcPct val="135000"/>
              </a:lnSpc>
            </a:pPr>
            <a:r>
              <a:rPr lang="en-US" altLang="zh-CN" sz="2800" b="1">
                <a:latin typeface="Times New Roman" pitchFamily="18" charset="0"/>
                <a:ea typeface="黑体" pitchFamily="49" charset="-122"/>
              </a:rPr>
              <a:t>S</a:t>
            </a:r>
            <a:r>
              <a:rPr lang="en-US" altLang="zh-CN" sz="2800" b="1" baseline="-25000">
                <a:latin typeface="Times New Roman" pitchFamily="18" charset="0"/>
                <a:ea typeface="黑体" pitchFamily="49" charset="-122"/>
              </a:rPr>
              <a:t>i</a:t>
            </a:r>
            <a:r>
              <a:rPr lang="en-US" altLang="zh-CN" sz="2800" b="1">
                <a:latin typeface="Times New Roman" pitchFamily="18" charset="0"/>
                <a:ea typeface="黑体" pitchFamily="49" charset="-122"/>
              </a:rPr>
              <a:t>—</a:t>
            </a:r>
            <a:r>
              <a:rPr lang="zh-CN" altLang="en-US" sz="2800" b="1">
                <a:latin typeface="Times New Roman" pitchFamily="18" charset="0"/>
                <a:ea typeface="黑体" pitchFamily="49" charset="-122"/>
              </a:rPr>
              <a:t>某污染物</a:t>
            </a:r>
            <a:r>
              <a:rPr lang="en-US" altLang="zh-CN" sz="2800" b="1">
                <a:latin typeface="Times New Roman" pitchFamily="18" charset="0"/>
                <a:ea typeface="黑体" pitchFamily="49" charset="-122"/>
              </a:rPr>
              <a:t>i</a:t>
            </a:r>
            <a:r>
              <a:rPr lang="zh-CN" altLang="en-US" sz="2800" b="1">
                <a:latin typeface="Times New Roman" pitchFamily="18" charset="0"/>
                <a:ea typeface="黑体" pitchFamily="49" charset="-122"/>
              </a:rPr>
              <a:t>的排放标准（对气</a:t>
            </a:r>
            <a:r>
              <a:rPr lang="en-US" altLang="zh-CN" sz="2800" b="1">
                <a:latin typeface="Times New Roman" pitchFamily="18" charset="0"/>
                <a:ea typeface="黑体" pitchFamily="49" charset="-122"/>
              </a:rPr>
              <a:t>mg/m</a:t>
            </a:r>
            <a:r>
              <a:rPr lang="en-US" altLang="zh-CN" sz="2800" b="1" baseline="30000">
                <a:latin typeface="Times New Roman" pitchFamily="18" charset="0"/>
                <a:ea typeface="黑体" pitchFamily="49" charset="-122"/>
              </a:rPr>
              <a:t>3</a:t>
            </a:r>
            <a:r>
              <a:rPr lang="zh-CN" altLang="en-US" sz="2800" b="1">
                <a:latin typeface="Times New Roman" pitchFamily="18" charset="0"/>
                <a:ea typeface="黑体" pitchFamily="49" charset="-122"/>
              </a:rPr>
              <a:t>，对水</a:t>
            </a:r>
            <a:r>
              <a:rPr lang="en-US" altLang="zh-CN" sz="2800" b="1">
                <a:latin typeface="Times New Roman" pitchFamily="18" charset="0"/>
                <a:ea typeface="黑体" pitchFamily="49" charset="-122"/>
              </a:rPr>
              <a:t>mg/L</a:t>
            </a:r>
            <a:r>
              <a:rPr lang="zh-CN" altLang="en-US" sz="2800" b="1">
                <a:latin typeface="Times New Roman" pitchFamily="18" charset="0"/>
                <a:ea typeface="黑体" pitchFamily="49" charset="-122"/>
              </a:rPr>
              <a:t>）。</a:t>
            </a:r>
          </a:p>
        </p:txBody>
      </p:sp>
    </p:spTree>
    <p:extLst>
      <p:ext uri="{BB962C8B-B14F-4D97-AF65-F5344CB8AC3E}">
        <p14:creationId xmlns:p14="http://schemas.microsoft.com/office/powerpoint/2010/main" val="2826844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ChangeArrowheads="1"/>
          </p:cNvSpPr>
          <p:nvPr/>
        </p:nvSpPr>
        <p:spPr bwMode="auto">
          <a:xfrm>
            <a:off x="323528" y="692696"/>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dirty="0">
                <a:solidFill>
                  <a:srgbClr val="0066CC"/>
                </a:solidFill>
                <a:latin typeface="Tahoma" pitchFamily="34" charset="0"/>
              </a:rPr>
              <a:t>河流水质模型的选择：</a:t>
            </a:r>
            <a:endParaRPr lang="zh-CN" altLang="en-US" b="1" dirty="0">
              <a:latin typeface="Tahoma" pitchFamily="34" charset="0"/>
            </a:endParaRPr>
          </a:p>
        </p:txBody>
      </p:sp>
      <p:sp>
        <p:nvSpPr>
          <p:cNvPr id="107524" name="Rectangle 5"/>
          <p:cNvSpPr>
            <a:spLocks noChangeArrowheads="1"/>
          </p:cNvSpPr>
          <p:nvPr/>
        </p:nvSpPr>
        <p:spPr bwMode="auto">
          <a:xfrm>
            <a:off x="971600" y="1527992"/>
            <a:ext cx="727280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dirty="0">
                <a:latin typeface="Tahoma" pitchFamily="34" charset="0"/>
              </a:rPr>
              <a:t>水质模型的空间维数；</a:t>
            </a:r>
          </a:p>
          <a:p>
            <a:pPr eaLnBrk="1" hangingPunct="1">
              <a:buClr>
                <a:schemeClr val="folHlink"/>
              </a:buClr>
              <a:buSzPct val="60000"/>
              <a:buFont typeface="Wingdings" pitchFamily="2" charset="2"/>
              <a:buChar char="n"/>
            </a:pPr>
            <a:r>
              <a:rPr lang="zh-CN" altLang="en-US" sz="2400" b="1" u="sng" dirty="0">
                <a:solidFill>
                  <a:srgbClr val="00B050"/>
                </a:solidFill>
                <a:latin typeface="Tahoma" pitchFamily="34" charset="0"/>
                <a:ea typeface="华文新魏" pitchFamily="2" charset="-122"/>
              </a:rPr>
              <a:t>大多数河流水质</a:t>
            </a:r>
            <a:r>
              <a:rPr lang="zh-CN" altLang="en-US" sz="2400" b="1" u="sng" dirty="0">
                <a:latin typeface="Tahoma" pitchFamily="34" charset="0"/>
                <a:ea typeface="华文新魏" pitchFamily="2" charset="-122"/>
              </a:rPr>
              <a:t>预测</a:t>
            </a:r>
            <a:r>
              <a:rPr lang="zh-CN" altLang="en-US" sz="2400" b="1" dirty="0">
                <a:latin typeface="Tahoma" pitchFamily="34" charset="0"/>
                <a:ea typeface="华文新魏" pitchFamily="2" charset="-122"/>
              </a:rPr>
              <a:t>评价采用</a:t>
            </a:r>
            <a:r>
              <a:rPr lang="zh-CN" altLang="en-US" sz="2400" b="1" dirty="0">
                <a:solidFill>
                  <a:srgbClr val="FF0000"/>
                </a:solidFill>
                <a:latin typeface="Tahoma" pitchFamily="34" charset="0"/>
                <a:ea typeface="华文新魏" pitchFamily="2" charset="-122"/>
              </a:rPr>
              <a:t>一维稳态模型</a:t>
            </a:r>
            <a:r>
              <a:rPr lang="zh-CN" altLang="en-US" sz="2400" b="1" dirty="0">
                <a:latin typeface="Tahoma" pitchFamily="34" charset="0"/>
                <a:ea typeface="华文新魏" pitchFamily="2" charset="-122"/>
              </a:rPr>
              <a:t>，对于</a:t>
            </a:r>
            <a:r>
              <a:rPr lang="zh-CN" altLang="en-US" sz="2400" b="1" dirty="0">
                <a:solidFill>
                  <a:srgbClr val="00B050"/>
                </a:solidFill>
                <a:latin typeface="Tahoma" pitchFamily="34" charset="0"/>
                <a:ea typeface="华文新魏" pitchFamily="2" charset="-122"/>
              </a:rPr>
              <a:t>大中型河流</a:t>
            </a:r>
            <a:r>
              <a:rPr lang="zh-CN" altLang="en-US" sz="2400" b="1" dirty="0">
                <a:latin typeface="Tahoma" pitchFamily="34" charset="0"/>
                <a:ea typeface="华文新魏" pitchFamily="2" charset="-122"/>
              </a:rPr>
              <a:t>，横向浓度梯度变化较为明显时，采用</a:t>
            </a:r>
            <a:r>
              <a:rPr lang="zh-CN" altLang="en-US" sz="2400" b="1" dirty="0">
                <a:solidFill>
                  <a:srgbClr val="FF0000"/>
                </a:solidFill>
                <a:latin typeface="Tahoma" pitchFamily="34" charset="0"/>
                <a:ea typeface="华文新魏" pitchFamily="2" charset="-122"/>
              </a:rPr>
              <a:t>二维模型</a:t>
            </a:r>
            <a:r>
              <a:rPr lang="zh-CN" altLang="en-US" sz="2400" b="1" dirty="0">
                <a:latin typeface="Tahoma" pitchFamily="34" charset="0"/>
                <a:ea typeface="华文新魏" pitchFamily="2" charset="-122"/>
              </a:rPr>
              <a:t>进行预测评价。</a:t>
            </a:r>
          </a:p>
          <a:p>
            <a:pPr eaLnBrk="1" hangingPunct="1">
              <a:buClr>
                <a:schemeClr val="folHlink"/>
              </a:buClr>
              <a:buSzPct val="60000"/>
              <a:buFont typeface="Wingdings" pitchFamily="2" charset="2"/>
              <a:buChar char="n"/>
            </a:pPr>
            <a:r>
              <a:rPr lang="zh-CN" altLang="en-US" sz="2400" b="1" dirty="0">
                <a:solidFill>
                  <a:srgbClr val="00B050"/>
                </a:solidFill>
                <a:latin typeface="Tahoma" pitchFamily="34" charset="0"/>
                <a:ea typeface="华文新魏" pitchFamily="2" charset="-122"/>
              </a:rPr>
              <a:t>不考虑混合距离的重金属污染物</a:t>
            </a:r>
            <a:r>
              <a:rPr lang="zh-CN" altLang="en-US" sz="2400" b="1" dirty="0">
                <a:latin typeface="Tahoma" pitchFamily="34" charset="0"/>
                <a:ea typeface="华文新魏" pitchFamily="2" charset="-122"/>
              </a:rPr>
              <a:t>、部分有毒物质和其他保守物质的下游浓度预测，可采用</a:t>
            </a:r>
            <a:r>
              <a:rPr lang="zh-CN" altLang="en-US" sz="2400" b="1" dirty="0">
                <a:solidFill>
                  <a:srgbClr val="FF0000"/>
                </a:solidFill>
                <a:latin typeface="Tahoma" pitchFamily="34" charset="0"/>
                <a:ea typeface="华文新魏" pitchFamily="2" charset="-122"/>
              </a:rPr>
              <a:t>零维模型</a:t>
            </a:r>
            <a:r>
              <a:rPr lang="zh-CN" altLang="en-US" sz="2400" b="1" dirty="0">
                <a:latin typeface="Tahoma" pitchFamily="34" charset="0"/>
                <a:ea typeface="华文新魏" pitchFamily="2" charset="-122"/>
              </a:rPr>
              <a:t>。</a:t>
            </a:r>
          </a:p>
          <a:p>
            <a:pPr eaLnBrk="1" hangingPunct="1">
              <a:buClr>
                <a:schemeClr val="folHlink"/>
              </a:buClr>
              <a:buSzPct val="60000"/>
              <a:buFont typeface="Wingdings" pitchFamily="2" charset="2"/>
              <a:buNone/>
            </a:pPr>
            <a:endParaRPr lang="en-US" altLang="zh-CN" sz="2400" b="1" dirty="0">
              <a:latin typeface="Tahoma" pitchFamily="34" charset="0"/>
              <a:ea typeface="华文新魏" pitchFamily="2"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l="5606" t="60365" r="11754" b="5609"/>
          <a:stretch>
            <a:fillRect/>
          </a:stretch>
        </p:blipFill>
        <p:spPr bwMode="auto">
          <a:xfrm>
            <a:off x="721990" y="4509120"/>
            <a:ext cx="43529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7"/>
          <p:cNvGraphicFramePr>
            <a:graphicFrameLocks noChangeAspect="1"/>
          </p:cNvGraphicFramePr>
          <p:nvPr>
            <p:extLst>
              <p:ext uri="{D42A27DB-BD31-4B8C-83A1-F6EECF244321}">
                <p14:modId xmlns:p14="http://schemas.microsoft.com/office/powerpoint/2010/main" val="1468964540"/>
              </p:ext>
            </p:extLst>
          </p:nvPr>
        </p:nvGraphicFramePr>
        <p:xfrm>
          <a:off x="5546402" y="4182095"/>
          <a:ext cx="3240088" cy="2244725"/>
        </p:xfrm>
        <a:graphic>
          <a:graphicData uri="http://schemas.openxmlformats.org/presentationml/2006/ole">
            <mc:AlternateContent xmlns:mc="http://schemas.openxmlformats.org/markup-compatibility/2006">
              <mc:Choice xmlns:v="urn:schemas-microsoft-com:vml" Requires="v">
                <p:oleObj spid="_x0000_s41992" r:id="rId4" imgW="3619805" imgH="2507894" progId="Origin50.Graph">
                  <p:embed/>
                </p:oleObj>
              </mc:Choice>
              <mc:Fallback>
                <p:oleObj r:id="rId4" imgW="3619805" imgH="2507894" progId="Origin50.Grap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402" y="4182095"/>
                        <a:ext cx="3240088" cy="2244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84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3156"/>
          <a:stretch>
            <a:fillRect/>
          </a:stretch>
        </p:blipFill>
        <p:spPr bwMode="auto">
          <a:xfrm>
            <a:off x="188913" y="3278188"/>
            <a:ext cx="3038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913" y="244475"/>
            <a:ext cx="4799013"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0100" y="3159125"/>
            <a:ext cx="45339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0"/>
            <a:ext cx="45370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594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25538"/>
            <a:ext cx="7416800" cy="5297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33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1619"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1620" name="Rectangle 5"/>
          <p:cNvSpPr>
            <a:spLocks noChangeArrowheads="1"/>
          </p:cNvSpPr>
          <p:nvPr/>
        </p:nvSpPr>
        <p:spPr bwMode="auto">
          <a:xfrm>
            <a:off x="1476375" y="3068638"/>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水质模型所保描述的时间尺度；</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稳态</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准稳态</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动态</a:t>
            </a:r>
          </a:p>
        </p:txBody>
      </p:sp>
    </p:spTree>
    <p:extLst>
      <p:ext uri="{BB962C8B-B14F-4D97-AF65-F5344CB8AC3E}">
        <p14:creationId xmlns:p14="http://schemas.microsoft.com/office/powerpoint/2010/main" val="7640623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20713"/>
            <a:ext cx="73691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505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638" y="476250"/>
            <a:ext cx="73120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1863" y="4868863"/>
            <a:ext cx="6794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le 3"/>
          <p:cNvSpPr/>
          <p:nvPr/>
        </p:nvSpPr>
        <p:spPr>
          <a:xfrm>
            <a:off x="1187450" y="1125538"/>
            <a:ext cx="6913563" cy="331152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ounded Rectangle 4"/>
          <p:cNvSpPr/>
          <p:nvPr/>
        </p:nvSpPr>
        <p:spPr>
          <a:xfrm>
            <a:off x="1258888" y="4724400"/>
            <a:ext cx="6788150" cy="1328738"/>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837014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4691"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4692" name="Rectangle 5"/>
          <p:cNvSpPr>
            <a:spLocks noChangeArrowheads="1"/>
          </p:cNvSpPr>
          <p:nvPr/>
        </p:nvSpPr>
        <p:spPr bwMode="auto">
          <a:xfrm>
            <a:off x="1403350" y="2852738"/>
            <a:ext cx="66246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模拟预测的河段范围；</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对预计可能受到明显影响的重要水域应划入预测范围；在预测溶解氧时，预测范围应包括溶解氧区域。</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在预测的河段范围内，水文特征突然变化和水质突然变化处的上游、下游、重要水工建筑物附近、水文站附近，例行水质监测断面均为模拟预测的关心点。</a:t>
            </a:r>
          </a:p>
        </p:txBody>
      </p:sp>
    </p:spTree>
    <p:extLst>
      <p:ext uri="{BB962C8B-B14F-4D97-AF65-F5344CB8AC3E}">
        <p14:creationId xmlns:p14="http://schemas.microsoft.com/office/powerpoint/2010/main" val="3503012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5715"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5716" name="Rectangle 5"/>
          <p:cNvSpPr>
            <a:spLocks noChangeArrowheads="1"/>
          </p:cNvSpPr>
          <p:nvPr/>
        </p:nvSpPr>
        <p:spPr bwMode="auto">
          <a:xfrm>
            <a:off x="1547813" y="2852738"/>
            <a:ext cx="67691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流动及混合输移；</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对于单向河流而言，在利用稳态模型时，纵向离散作用与对流输移作用相比很小，不予考虑</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在利用准稳态模型进行瞬时源或有限时段源的影响预测时，需要考虑。</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利用二维稳态模型进行预测时，需要收集河道地形、水力学特征沿河流横断面方向变化的数据，同时需要考虑横向混合系数。</a:t>
            </a:r>
          </a:p>
        </p:txBody>
      </p:sp>
    </p:spTree>
    <p:extLst>
      <p:ext uri="{BB962C8B-B14F-4D97-AF65-F5344CB8AC3E}">
        <p14:creationId xmlns:p14="http://schemas.microsoft.com/office/powerpoint/2010/main" val="22173628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6739"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6740" name="Rectangle 5"/>
          <p:cNvSpPr>
            <a:spLocks noChangeArrowheads="1"/>
          </p:cNvSpPr>
          <p:nvPr/>
        </p:nvSpPr>
        <p:spPr bwMode="auto">
          <a:xfrm>
            <a:off x="1258888" y="2781300"/>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水质模型中的变量和动力学结构。</a:t>
            </a:r>
          </a:p>
          <a:p>
            <a:pPr eaLnBrk="1" hangingPunct="1">
              <a:buClr>
                <a:schemeClr val="folHlink"/>
              </a:buClr>
              <a:buSzPct val="60000"/>
              <a:buFont typeface="Wingdings" pitchFamily="2" charset="2"/>
              <a:buNone/>
            </a:pPr>
            <a:r>
              <a:rPr lang="zh-CN" altLang="en-US" sz="2400" b="1">
                <a:latin typeface="Tahoma" pitchFamily="34" charset="0"/>
              </a:rPr>
              <a:t>根据不同种类污染物的特性进行选择。</a:t>
            </a:r>
          </a:p>
        </p:txBody>
      </p:sp>
    </p:spTree>
    <p:extLst>
      <p:ext uri="{BB962C8B-B14F-4D97-AF65-F5344CB8AC3E}">
        <p14:creationId xmlns:p14="http://schemas.microsoft.com/office/powerpoint/2010/main" val="27959604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 </a:t>
            </a:r>
          </a:p>
        </p:txBody>
      </p:sp>
      <p:sp>
        <p:nvSpPr>
          <p:cNvPr id="117763" name="Rectangle 3"/>
          <p:cNvSpPr>
            <a:spLocks noChangeArrowheads="1"/>
          </p:cNvSpPr>
          <p:nvPr/>
        </p:nvSpPr>
        <p:spPr bwMode="auto">
          <a:xfrm>
            <a:off x="1042988" y="1700213"/>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pic>
        <p:nvPicPr>
          <p:cNvPr id="117764" name="Picture 6" descr="Untitled_Pag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9144000"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01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280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852738"/>
            <a:ext cx="51847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6193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50825" y="404813"/>
            <a:ext cx="8686800" cy="74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r>
              <a:rPr lang="zh-CN" altLang="en-US" b="1" dirty="0">
                <a:latin typeface="Times New Roman" pitchFamily="18" charset="0"/>
              </a:rPr>
              <a:t>       </a:t>
            </a:r>
          </a:p>
        </p:txBody>
      </p:sp>
      <p:sp>
        <p:nvSpPr>
          <p:cNvPr id="118787" name="Rectangle 3"/>
          <p:cNvSpPr>
            <a:spLocks noChangeArrowheads="1"/>
          </p:cNvSpPr>
          <p:nvPr/>
        </p:nvSpPr>
        <p:spPr bwMode="auto">
          <a:xfrm>
            <a:off x="1042988" y="1700213"/>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pic>
        <p:nvPicPr>
          <p:cNvPr id="118788" name="Picture 5" descr="Untitled_Pag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0" y="2492375"/>
            <a:ext cx="90360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40499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20"/>
          <p:cNvSpPr>
            <a:spLocks noGrp="1"/>
          </p:cNvSpPr>
          <p:nvPr>
            <p:ph type="title"/>
          </p:nvPr>
        </p:nvSpPr>
        <p:spPr/>
        <p:txBody>
          <a:bodyPr/>
          <a:lstStyle/>
          <a:p>
            <a:pPr eaLnBrk="1" hangingPunct="1"/>
            <a:r>
              <a:rPr lang="zh-CN" altLang="en-US" dirty="0"/>
              <a:t>参数估计</a:t>
            </a:r>
          </a:p>
        </p:txBody>
      </p:sp>
      <p:sp>
        <p:nvSpPr>
          <p:cNvPr id="41994" name="Rectangle 3"/>
          <p:cNvSpPr>
            <a:spLocks noGrp="1" noChangeArrowheads="1"/>
          </p:cNvSpPr>
          <p:nvPr>
            <p:ph idx="1"/>
          </p:nvPr>
        </p:nvSpPr>
        <p:spPr>
          <a:xfrm>
            <a:off x="584200" y="1651000"/>
            <a:ext cx="7772400" cy="1231900"/>
          </a:xfrm>
        </p:spPr>
        <p:txBody>
          <a:bodyPr rtlCol="0">
            <a:normAutofit lnSpcReduction="10000"/>
          </a:bodyPr>
          <a:lstStyle/>
          <a:p>
            <a:pPr eaLnBrk="1" fontAlgn="auto" hangingPunct="1">
              <a:lnSpc>
                <a:spcPct val="90000"/>
              </a:lnSpc>
              <a:spcAft>
                <a:spcPts val="0"/>
              </a:spcAft>
              <a:buClr>
                <a:schemeClr val="accent2"/>
              </a:buClr>
              <a:buFont typeface="Webdings" pitchFamily="18" charset="2"/>
              <a:buNone/>
              <a:defRPr/>
            </a:pPr>
            <a:r>
              <a:rPr lang="zh-CN" altLang="en-US" sz="2800" b="1">
                <a:latin typeface="华文新魏" pitchFamily="2" charset="-122"/>
                <a:ea typeface="华文新魏" pitchFamily="2" charset="-122"/>
              </a:rPr>
              <a:t>      </a:t>
            </a:r>
            <a:r>
              <a:rPr lang="en-US" altLang="zh-CN" sz="2800" b="1">
                <a:latin typeface="华文新魏" pitchFamily="2" charset="-122"/>
                <a:ea typeface="华文新魏" pitchFamily="2" charset="-122"/>
              </a:rPr>
              <a:t>1</a:t>
            </a:r>
            <a:r>
              <a:rPr lang="zh-CN" altLang="en-US" sz="2800" b="1">
                <a:latin typeface="华文新魏" pitchFamily="2" charset="-122"/>
                <a:ea typeface="华文新魏" pitchFamily="2" charset="-122"/>
              </a:rPr>
              <a:t>、混合系数估值</a:t>
            </a:r>
          </a:p>
          <a:p>
            <a:pPr eaLnBrk="1" fontAlgn="auto" hangingPunct="1">
              <a:lnSpc>
                <a:spcPct val="90000"/>
              </a:lnSpc>
              <a:spcAft>
                <a:spcPts val="0"/>
              </a:spcAft>
              <a:buClr>
                <a:schemeClr val="accent2"/>
              </a:buClr>
              <a:buFont typeface="Webdings" pitchFamily="18" charset="2"/>
              <a:buNone/>
              <a:defRPr/>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1</a:t>
            </a:r>
            <a:r>
              <a:rPr lang="zh-CN" altLang="en-US" sz="2400" b="1">
                <a:latin typeface="华文新魏" pitchFamily="2" charset="-122"/>
                <a:ea typeface="华文新魏" pitchFamily="2" charset="-122"/>
              </a:rPr>
              <a:t>）经验公式</a:t>
            </a:r>
          </a:p>
          <a:p>
            <a:pPr eaLnBrk="1" fontAlgn="auto" hangingPunct="1">
              <a:lnSpc>
                <a:spcPct val="90000"/>
              </a:lnSpc>
              <a:spcAft>
                <a:spcPts val="0"/>
              </a:spcAft>
              <a:buClr>
                <a:schemeClr val="accent2"/>
              </a:buClr>
              <a:buFont typeface="Symbol" pitchFamily="18" charset="2"/>
              <a:buChar char="·"/>
              <a:defRPr/>
            </a:pPr>
            <a:r>
              <a:rPr lang="zh-CN" altLang="en-US" sz="2400" b="1">
                <a:latin typeface="华文新魏" pitchFamily="2" charset="-122"/>
                <a:ea typeface="华文新魏" pitchFamily="2" charset="-122"/>
              </a:rPr>
              <a:t>流量恒定、河宽大、水较浅、无河湾的顺直河流：</a:t>
            </a:r>
            <a:endParaRPr lang="zh-CN" altLang="en-US">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1981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4C185DA-54AA-4A60-B211-9694F83D667E}" type="slidenum">
              <a:rPr lang="en-US" altLang="zh-CN" sz="1200">
                <a:solidFill>
                  <a:srgbClr val="898989"/>
                </a:solidFill>
                <a:latin typeface="Tahoma" pitchFamily="34" charset="0"/>
              </a:rPr>
              <a:pPr>
                <a:spcBef>
                  <a:spcPct val="0"/>
                </a:spcBef>
                <a:buFontTx/>
                <a:buNone/>
              </a:pPr>
              <a:t>151</a:t>
            </a:fld>
            <a:endParaRPr lang="en-US" altLang="zh-CN" sz="1200">
              <a:solidFill>
                <a:srgbClr val="898989"/>
              </a:solidFill>
              <a:latin typeface="Tahoma" pitchFamily="34" charset="0"/>
            </a:endParaRPr>
          </a:p>
        </p:txBody>
      </p:sp>
      <p:sp>
        <p:nvSpPr>
          <p:cNvPr id="119814" name="Text Box 4"/>
          <p:cNvSpPr txBox="1">
            <a:spLocks noChangeArrowheads="1"/>
          </p:cNvSpPr>
          <p:nvPr/>
        </p:nvSpPr>
        <p:spPr bwMode="auto">
          <a:xfrm>
            <a:off x="1054100" y="4305300"/>
            <a:ext cx="707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华文新魏" pitchFamily="2" charset="-122"/>
                <a:ea typeface="华文新魏" pitchFamily="2" charset="-122"/>
              </a:rPr>
              <a:t>式中：</a:t>
            </a:r>
            <a:r>
              <a:rPr lang="en-US" altLang="zh-CN" sz="2400" b="1" i="1">
                <a:latin typeface="华文新魏" pitchFamily="2" charset="-122"/>
                <a:ea typeface="华文新魏" pitchFamily="2" charset="-122"/>
              </a:rPr>
              <a:t>H</a:t>
            </a:r>
            <a:r>
              <a:rPr lang="zh-CN" altLang="en-US" sz="2400" b="1" i="1">
                <a:latin typeface="华文新魏" pitchFamily="2" charset="-122"/>
                <a:ea typeface="华文新魏" pitchFamily="2" charset="-122"/>
              </a:rPr>
              <a:t>－</a:t>
            </a:r>
            <a:r>
              <a:rPr lang="zh-CN" altLang="zh-CN" sz="2400" b="1">
                <a:latin typeface="华文新魏" pitchFamily="2" charset="-122"/>
                <a:ea typeface="华文新魏" pitchFamily="2" charset="-122"/>
              </a:rPr>
              <a:t>平均水深</a:t>
            </a:r>
            <a:r>
              <a:rPr lang="zh-CN" altLang="zh-CN" sz="2400" b="1" i="1">
                <a:latin typeface="华文新魏" pitchFamily="2" charset="-122"/>
                <a:ea typeface="华文新魏" pitchFamily="2" charset="-122"/>
              </a:rPr>
              <a:t>；</a:t>
            </a:r>
            <a:r>
              <a:rPr lang="en-US" altLang="zh-CN" sz="2400" b="1" i="1">
                <a:latin typeface="华文新魏" pitchFamily="2" charset="-122"/>
                <a:ea typeface="华文新魏" pitchFamily="2" charset="-122"/>
              </a:rPr>
              <a:t>I</a:t>
            </a:r>
            <a:r>
              <a:rPr lang="zh-CN" altLang="en-US" sz="2400" b="1">
                <a:latin typeface="华文新魏" pitchFamily="2" charset="-122"/>
                <a:ea typeface="华文新魏" pitchFamily="2" charset="-122"/>
              </a:rPr>
              <a:t>－</a:t>
            </a:r>
            <a:r>
              <a:rPr lang="zh-CN" altLang="zh-CN" sz="2400" b="1">
                <a:latin typeface="华文新魏" pitchFamily="2" charset="-122"/>
                <a:ea typeface="华文新魏" pitchFamily="2" charset="-122"/>
              </a:rPr>
              <a:t>水力坡度；</a:t>
            </a:r>
            <a:r>
              <a:rPr lang="en-US" altLang="zh-CN" sz="2400" b="1" i="1">
                <a:latin typeface="华文新魏" pitchFamily="2" charset="-122"/>
                <a:ea typeface="华文新魏" pitchFamily="2" charset="-122"/>
              </a:rPr>
              <a:t>g</a:t>
            </a:r>
            <a:r>
              <a:rPr lang="zh-CN" altLang="en-US" sz="2400" b="1">
                <a:latin typeface="华文新魏" pitchFamily="2" charset="-122"/>
                <a:ea typeface="华文新魏" pitchFamily="2" charset="-122"/>
              </a:rPr>
              <a:t>－</a:t>
            </a:r>
            <a:r>
              <a:rPr lang="zh-CN" altLang="zh-CN" sz="2400" b="1">
                <a:latin typeface="华文新魏" pitchFamily="2" charset="-122"/>
                <a:ea typeface="华文新魏" pitchFamily="2" charset="-122"/>
              </a:rPr>
              <a:t>重力加速度</a:t>
            </a:r>
            <a:endParaRPr lang="zh-CN" altLang="en-US" sz="2400">
              <a:latin typeface="华文新魏" pitchFamily="2" charset="-122"/>
              <a:ea typeface="华文新魏" pitchFamily="2" charset="-122"/>
            </a:endParaRPr>
          </a:p>
        </p:txBody>
      </p:sp>
      <p:sp>
        <p:nvSpPr>
          <p:cNvPr id="119815" name="Rectangle 5"/>
          <p:cNvSpPr>
            <a:spLocks noChangeArrowheads="1"/>
          </p:cNvSpPr>
          <p:nvPr/>
        </p:nvSpPr>
        <p:spPr bwMode="auto">
          <a:xfrm>
            <a:off x="711200" y="4749800"/>
            <a:ext cx="6235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华文新魏" pitchFamily="2" charset="-122"/>
                <a:ea typeface="华文新魏" pitchFamily="2" charset="-122"/>
              </a:rPr>
              <a:t>泰勒（</a:t>
            </a:r>
            <a:r>
              <a:rPr kumimoji="0" lang="en-US" altLang="zh-CN" sz="2400" b="1">
                <a:latin typeface="华文新魏" pitchFamily="2" charset="-122"/>
                <a:ea typeface="华文新魏" pitchFamily="2" charset="-122"/>
              </a:rPr>
              <a:t>Taylor</a:t>
            </a:r>
            <a:r>
              <a:rPr kumimoji="0" lang="zh-CN" altLang="en-US" sz="2400" b="1">
                <a:latin typeface="华文新魏" pitchFamily="2" charset="-122"/>
                <a:ea typeface="华文新魏" pitchFamily="2" charset="-122"/>
              </a:rPr>
              <a:t>）公式（适用于河流）</a:t>
            </a:r>
          </a:p>
        </p:txBody>
      </p:sp>
      <p:sp>
        <p:nvSpPr>
          <p:cNvPr id="119816" name="Text Box 6"/>
          <p:cNvSpPr txBox="1">
            <a:spLocks noChangeArrowheads="1"/>
          </p:cNvSpPr>
          <p:nvPr/>
        </p:nvSpPr>
        <p:spPr bwMode="auto">
          <a:xfrm>
            <a:off x="749300" y="5613400"/>
            <a:ext cx="447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Symbol" pitchFamily="18" charset="2"/>
              <a:buChar char="·"/>
            </a:pPr>
            <a:r>
              <a:rPr lang="zh-CN" altLang="en-US" sz="2400" b="1">
                <a:latin typeface="华文新魏" pitchFamily="2" charset="-122"/>
                <a:ea typeface="华文新魏" pitchFamily="2" charset="-122"/>
              </a:rPr>
              <a:t>爱尔德</a:t>
            </a:r>
            <a:r>
              <a:rPr lang="en-US" altLang="zh-CN" sz="2400" b="1">
                <a:latin typeface="华文新魏" pitchFamily="2" charset="-122"/>
                <a:ea typeface="华文新魏" pitchFamily="2" charset="-122"/>
              </a:rPr>
              <a:t>(Elder)</a:t>
            </a:r>
            <a:r>
              <a:rPr lang="zh-CN" altLang="en-US" sz="2400" b="1">
                <a:latin typeface="华文新魏" pitchFamily="2" charset="-122"/>
                <a:ea typeface="华文新魏" pitchFamily="2" charset="-122"/>
              </a:rPr>
              <a:t>公式</a:t>
            </a:r>
            <a:r>
              <a:rPr lang="en-US" altLang="zh-CN" sz="2400" b="1">
                <a:latin typeface="华文新魏" pitchFamily="2" charset="-122"/>
                <a:ea typeface="华文新魏" pitchFamily="2" charset="-122"/>
              </a:rPr>
              <a:t>(</a:t>
            </a:r>
            <a:r>
              <a:rPr lang="zh-CN" altLang="en-US" sz="2400" b="1">
                <a:latin typeface="华文新魏" pitchFamily="2" charset="-122"/>
                <a:ea typeface="华文新魏" pitchFamily="2" charset="-122"/>
              </a:rPr>
              <a:t>适用于河流</a:t>
            </a:r>
            <a:r>
              <a:rPr lang="en-US" altLang="zh-CN" sz="2400" b="1">
                <a:latin typeface="华文新魏" pitchFamily="2" charset="-122"/>
                <a:ea typeface="华文新魏" pitchFamily="2" charset="-122"/>
              </a:rPr>
              <a:t>)</a:t>
            </a:r>
            <a:endParaRPr lang="en-US" altLang="zh-CN" sz="2400">
              <a:latin typeface="华文新魏" pitchFamily="2" charset="-122"/>
              <a:ea typeface="华文新魏" pitchFamily="2" charset="-122"/>
            </a:endParaRPr>
          </a:p>
        </p:txBody>
      </p:sp>
      <p:sp>
        <p:nvSpPr>
          <p:cNvPr id="119817"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18" name="Object 8"/>
          <p:cNvGraphicFramePr>
            <a:graphicFrameLocks noChangeAspect="1"/>
          </p:cNvGraphicFramePr>
          <p:nvPr/>
        </p:nvGraphicFramePr>
        <p:xfrm>
          <a:off x="1270000" y="3111500"/>
          <a:ext cx="2022475" cy="533400"/>
        </p:xfrm>
        <a:graphic>
          <a:graphicData uri="http://schemas.openxmlformats.org/presentationml/2006/ole">
            <mc:AlternateContent xmlns:mc="http://schemas.openxmlformats.org/markup-compatibility/2006">
              <mc:Choice xmlns:v="urn:schemas-microsoft-com:vml" Requires="v">
                <p:oleObj spid="_x0000_s33836" name="公式" r:id="rId3" imgW="863225" imgH="228501" progId="Equation.3">
                  <p:embed/>
                </p:oleObj>
              </mc:Choice>
              <mc:Fallback>
                <p:oleObj name="公式" r:id="rId3" imgW="863225"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11500"/>
                        <a:ext cx="20224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9" name="Rectangle 9"/>
          <p:cNvSpPr>
            <a:spLocks noChangeArrowheads="1"/>
          </p:cNvSpPr>
          <p:nvPr/>
        </p:nvSpPr>
        <p:spPr bwMode="auto">
          <a:xfrm>
            <a:off x="-406400" y="3325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0" name="Object 10"/>
          <p:cNvGraphicFramePr>
            <a:graphicFrameLocks noChangeAspect="1"/>
          </p:cNvGraphicFramePr>
          <p:nvPr/>
        </p:nvGraphicFramePr>
        <p:xfrm>
          <a:off x="3606800" y="3021013"/>
          <a:ext cx="1970088" cy="625475"/>
        </p:xfrm>
        <a:graphic>
          <a:graphicData uri="http://schemas.openxmlformats.org/presentationml/2006/ole">
            <mc:AlternateContent xmlns:mc="http://schemas.openxmlformats.org/markup-compatibility/2006">
              <mc:Choice xmlns:v="urn:schemas-microsoft-com:vml" Requires="v">
                <p:oleObj spid="_x0000_s33837" name="公式" r:id="rId5" imgW="812447" imgH="253890" progId="Equation.3">
                  <p:embed/>
                </p:oleObj>
              </mc:Choice>
              <mc:Fallback>
                <p:oleObj name="公式" r:id="rId5" imgW="81244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800" y="3021013"/>
                        <a:ext cx="19700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1" name="Rectangle 1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2" name="Object 12"/>
          <p:cNvGraphicFramePr>
            <a:graphicFrameLocks noChangeAspect="1"/>
          </p:cNvGraphicFramePr>
          <p:nvPr/>
        </p:nvGraphicFramePr>
        <p:xfrm>
          <a:off x="5956300" y="3035300"/>
          <a:ext cx="1739900" cy="496888"/>
        </p:xfrm>
        <a:graphic>
          <a:graphicData uri="http://schemas.openxmlformats.org/presentationml/2006/ole">
            <mc:AlternateContent xmlns:mc="http://schemas.openxmlformats.org/markup-compatibility/2006">
              <mc:Choice xmlns:v="urn:schemas-microsoft-com:vml" Requires="v">
                <p:oleObj spid="_x0000_s33838" name="公式" r:id="rId7" imgW="800100" imgH="228600" progId="Equation.3">
                  <p:embed/>
                </p:oleObj>
              </mc:Choice>
              <mc:Fallback>
                <p:oleObj name="公式" r:id="rId7" imgW="800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6300" y="3035300"/>
                        <a:ext cx="17399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3"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4" name="Object 14"/>
          <p:cNvGraphicFramePr>
            <a:graphicFrameLocks noChangeAspect="1"/>
          </p:cNvGraphicFramePr>
          <p:nvPr/>
        </p:nvGraphicFramePr>
        <p:xfrm>
          <a:off x="1828800" y="3694113"/>
          <a:ext cx="1612900" cy="544512"/>
        </p:xfrm>
        <a:graphic>
          <a:graphicData uri="http://schemas.openxmlformats.org/presentationml/2006/ole">
            <mc:AlternateContent xmlns:mc="http://schemas.openxmlformats.org/markup-compatibility/2006">
              <mc:Choice xmlns:v="urn:schemas-microsoft-com:vml" Requires="v">
                <p:oleObj spid="_x0000_s33839" name="公式" r:id="rId9" imgW="761669" imgH="253890" progId="Equation.3">
                  <p:embed/>
                </p:oleObj>
              </mc:Choice>
              <mc:Fallback>
                <p:oleObj name="公式" r:id="rId9" imgW="761669"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694113"/>
                        <a:ext cx="16129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5" name="Rectangle 15"/>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6" name="Object 16"/>
          <p:cNvGraphicFramePr>
            <a:graphicFrameLocks noChangeAspect="1"/>
          </p:cNvGraphicFramePr>
          <p:nvPr/>
        </p:nvGraphicFramePr>
        <p:xfrm>
          <a:off x="1511300" y="5162550"/>
          <a:ext cx="3576638" cy="469900"/>
        </p:xfrm>
        <a:graphic>
          <a:graphicData uri="http://schemas.openxmlformats.org/presentationml/2006/ole">
            <mc:AlternateContent xmlns:mc="http://schemas.openxmlformats.org/markup-compatibility/2006">
              <mc:Choice xmlns:v="urn:schemas-microsoft-com:vml" Requires="v">
                <p:oleObj spid="_x0000_s33840" name="公式" r:id="rId11" imgW="2032000" imgH="266700" progId="Equation.3">
                  <p:embed/>
                </p:oleObj>
              </mc:Choice>
              <mc:Fallback>
                <p:oleObj name="公式" r:id="rId11" imgW="2032000" imgH="266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1300" y="5162550"/>
                        <a:ext cx="35766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7" name="Rectangle 17"/>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8" name="Object 18"/>
          <p:cNvGraphicFramePr>
            <a:graphicFrameLocks noChangeAspect="1"/>
          </p:cNvGraphicFramePr>
          <p:nvPr/>
        </p:nvGraphicFramePr>
        <p:xfrm>
          <a:off x="5435600" y="5497513"/>
          <a:ext cx="2517775" cy="561975"/>
        </p:xfrm>
        <a:graphic>
          <a:graphicData uri="http://schemas.openxmlformats.org/presentationml/2006/ole">
            <mc:AlternateContent xmlns:mc="http://schemas.openxmlformats.org/markup-compatibility/2006">
              <mc:Choice xmlns:v="urn:schemas-microsoft-com:vml" Requires="v">
                <p:oleObj spid="_x0000_s33841" name="公式" r:id="rId13" imgW="1155700" imgH="254000" progId="Equation.3">
                  <p:embed/>
                </p:oleObj>
              </mc:Choice>
              <mc:Fallback>
                <p:oleObj name="公式" r:id="rId13" imgW="1155700" imgH="254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5497513"/>
                        <a:ext cx="2517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927725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idx="1"/>
          </p:nvPr>
        </p:nvSpPr>
        <p:spPr>
          <a:xfrm>
            <a:off x="685800" y="596900"/>
            <a:ext cx="7772400" cy="3327400"/>
          </a:xfrm>
        </p:spPr>
        <p:txBody>
          <a:bodyPr/>
          <a:lstStyle/>
          <a:p>
            <a:pPr eaLnBrk="1" hangingPunct="1">
              <a:lnSpc>
                <a:spcPct val="90000"/>
              </a:lnSpc>
              <a:buClr>
                <a:schemeClr val="accent2"/>
              </a:buClr>
              <a:buFont typeface="Webdings" pitchFamily="18" charset="2"/>
              <a:buNone/>
            </a:pPr>
            <a:endParaRPr lang="en-US" altLang="zh-CN" sz="2800" b="1"/>
          </a:p>
          <a:p>
            <a:pPr eaLnBrk="1" hangingPunct="1">
              <a:lnSpc>
                <a:spcPct val="90000"/>
              </a:lnSpc>
              <a:buClr>
                <a:schemeClr val="accent2"/>
              </a:buClr>
              <a:buFont typeface="Webdings" pitchFamily="18" charset="2"/>
              <a:buNone/>
            </a:pPr>
            <a:r>
              <a:rPr lang="zh-CN" altLang="en-US" sz="2400" b="1"/>
              <a:t>（</a:t>
            </a:r>
            <a:r>
              <a:rPr lang="en-US" altLang="zh-CN" sz="2400" b="1">
                <a:latin typeface="华文新魏" pitchFamily="2" charset="-122"/>
                <a:ea typeface="华文新魏" pitchFamily="2" charset="-122"/>
              </a:rPr>
              <a:t>2</a:t>
            </a:r>
            <a:r>
              <a:rPr lang="zh-CN" altLang="en-US" sz="2400" b="1">
                <a:latin typeface="华文新魏" pitchFamily="2" charset="-122"/>
                <a:ea typeface="华文新魏" pitchFamily="2" charset="-122"/>
              </a:rPr>
              <a:t>）示踪试验：</a:t>
            </a: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              向水体中投放示踪物质，追踪测定其浓度变化，据以计算所需要的各环境水力参数。其可结合有关（经验）模型，对数据进行拟合，然后进行计算。</a:t>
            </a:r>
          </a:p>
          <a:p>
            <a:pPr algn="just" eaLnBrk="1" hangingPunct="1">
              <a:lnSpc>
                <a:spcPct val="90000"/>
              </a:lnSpc>
              <a:buClr>
                <a:schemeClr val="accent2"/>
              </a:buClr>
              <a:buFont typeface="Webdings" pitchFamily="18" charset="2"/>
              <a:buChar char="4"/>
            </a:pPr>
            <a:endParaRPr lang="zh-CN" altLang="en-US" sz="2400" b="1">
              <a:latin typeface="华文新魏" pitchFamily="2" charset="-122"/>
              <a:ea typeface="华文新魏" pitchFamily="2" charset="-122"/>
            </a:endParaRP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3</a:t>
            </a:r>
            <a:r>
              <a:rPr lang="zh-CN" altLang="en-US" sz="2400" b="1">
                <a:latin typeface="华文新魏" pitchFamily="2" charset="-122"/>
                <a:ea typeface="华文新魏" pitchFamily="2" charset="-122"/>
              </a:rPr>
              <a:t>）经验数据</a:t>
            </a: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            根据条件选取文献的经验数据作为混合系数。</a:t>
            </a:r>
          </a:p>
        </p:txBody>
      </p:sp>
      <p:sp>
        <p:nvSpPr>
          <p:cNvPr id="9523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08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9C55C1C-84E0-4AF9-BD81-6460B0960D5B}" type="slidenum">
              <a:rPr lang="en-US" altLang="zh-CN" sz="1200">
                <a:solidFill>
                  <a:srgbClr val="898989"/>
                </a:solidFill>
                <a:latin typeface="Tahoma" pitchFamily="34" charset="0"/>
              </a:rPr>
              <a:pPr>
                <a:spcBef>
                  <a:spcPct val="0"/>
                </a:spcBef>
                <a:buFontTx/>
                <a:buNone/>
              </a:pPr>
              <a:t>152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61001281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idx="1"/>
          </p:nvPr>
        </p:nvSpPr>
        <p:spPr>
          <a:xfrm>
            <a:off x="685800" y="419100"/>
            <a:ext cx="7772400" cy="5359400"/>
          </a:xfrm>
        </p:spPr>
        <p:txBody>
          <a:bodyPr rtlCol="0">
            <a:normAutofit fontScale="85000" lnSpcReduction="20000"/>
          </a:bodyPr>
          <a:lstStyle/>
          <a:p>
            <a:pPr eaLnBrk="1" fontAlgn="auto" hangingPunct="1">
              <a:lnSpc>
                <a:spcPct val="90000"/>
              </a:lnSpc>
              <a:spcAft>
                <a:spcPts val="0"/>
              </a:spcAft>
              <a:buClr>
                <a:schemeClr val="accent2"/>
              </a:buClr>
              <a:buFont typeface="Webdings" pitchFamily="18" charset="2"/>
              <a:buNone/>
              <a:defRPr/>
            </a:pPr>
            <a:r>
              <a:rPr lang="en-US" altLang="zh-CN" sz="3600" b="1" dirty="0">
                <a:latin typeface="华文新魏" pitchFamily="2" charset="-122"/>
                <a:ea typeface="华文新魏" pitchFamily="2" charset="-122"/>
              </a:rPr>
              <a:t>2</a:t>
            </a:r>
            <a:r>
              <a:rPr lang="zh-CN" altLang="en-US" sz="3600" b="1" dirty="0">
                <a:latin typeface="华文新魏" pitchFamily="2" charset="-122"/>
                <a:ea typeface="华文新魏" pitchFamily="2" charset="-122"/>
              </a:rPr>
              <a:t>、耗氧系数</a:t>
            </a:r>
            <a:r>
              <a:rPr lang="en-US" altLang="zh-CN" sz="3600" b="1" i="1" dirty="0">
                <a:latin typeface="华文新魏" pitchFamily="2" charset="-122"/>
                <a:ea typeface="华文新魏" pitchFamily="2" charset="-122"/>
              </a:rPr>
              <a:t>K</a:t>
            </a:r>
            <a:r>
              <a:rPr lang="en-US" altLang="zh-CN" sz="3600" b="1" i="1" baseline="-25000" dirty="0">
                <a:latin typeface="华文新魏" pitchFamily="2" charset="-122"/>
                <a:ea typeface="华文新魏" pitchFamily="2" charset="-122"/>
              </a:rPr>
              <a:t>1</a:t>
            </a:r>
            <a:r>
              <a:rPr lang="zh-CN" altLang="en-US" sz="3600" b="1" dirty="0">
                <a:latin typeface="华文新魏" pitchFamily="2" charset="-122"/>
                <a:ea typeface="华文新魏" pitchFamily="2" charset="-122"/>
              </a:rPr>
              <a:t>系数的估值</a:t>
            </a:r>
          </a:p>
          <a:p>
            <a:pPr eaLnBrk="1" fontAlgn="auto" hangingPunct="1">
              <a:lnSpc>
                <a:spcPct val="90000"/>
              </a:lnSpc>
              <a:spcAft>
                <a:spcPts val="0"/>
              </a:spcAft>
              <a:buClr>
                <a:schemeClr val="accent2"/>
              </a:buClr>
              <a:buFont typeface="Webdings" pitchFamily="18" charset="2"/>
              <a:buNone/>
              <a:defRPr/>
            </a:pP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）实验室测定值修正法</a:t>
            </a: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itchFamily="2" charset="-122"/>
                <a:ea typeface="华文新魏" pitchFamily="2" charset="-122"/>
              </a:rPr>
              <a:t>      原理：理想方法是利用</a:t>
            </a:r>
            <a:r>
              <a:rPr lang="zh-CN" altLang="en-US" b="1" dirty="0">
                <a:solidFill>
                  <a:srgbClr val="FF0000"/>
                </a:solidFill>
                <a:latin typeface="华文新魏" pitchFamily="2" charset="-122"/>
                <a:ea typeface="华文新魏" pitchFamily="2" charset="-122"/>
              </a:rPr>
              <a:t>自动</a:t>
            </a:r>
            <a:r>
              <a:rPr lang="en-US" altLang="zh-CN" b="1" dirty="0">
                <a:solidFill>
                  <a:srgbClr val="FF0000"/>
                </a:solidFill>
                <a:latin typeface="华文新魏" pitchFamily="2" charset="-122"/>
                <a:ea typeface="华文新魏" pitchFamily="2" charset="-122"/>
              </a:rPr>
              <a:t>BOD</a:t>
            </a:r>
            <a:r>
              <a:rPr lang="zh-CN" altLang="en-US" b="1" dirty="0">
                <a:solidFill>
                  <a:srgbClr val="FF0000"/>
                </a:solidFill>
                <a:latin typeface="华文新魏" pitchFamily="2" charset="-122"/>
                <a:ea typeface="华文新魏" pitchFamily="2" charset="-122"/>
              </a:rPr>
              <a:t>测</a:t>
            </a:r>
            <a:r>
              <a:rPr lang="zh-CN" altLang="en-US" b="1" dirty="0">
                <a:latin typeface="华文新魏" pitchFamily="2" charset="-122"/>
                <a:ea typeface="华文新魏" pitchFamily="2" charset="-122"/>
              </a:rPr>
              <a:t>定仪，描绘出要研究河段水样的</a:t>
            </a:r>
            <a:r>
              <a:rPr lang="en-US" altLang="zh-CN" b="1" dirty="0">
                <a:latin typeface="华文新魏" pitchFamily="2" charset="-122"/>
                <a:ea typeface="华文新魏" pitchFamily="2" charset="-122"/>
              </a:rPr>
              <a:t>BOD</a:t>
            </a:r>
            <a:r>
              <a:rPr lang="zh-CN" altLang="en-US" b="1" dirty="0">
                <a:latin typeface="华文新魏" pitchFamily="2" charset="-122"/>
                <a:ea typeface="华文新魏" pitchFamily="2" charset="-122"/>
              </a:rPr>
              <a:t>历程曲线；没有就将同一水样分</a:t>
            </a:r>
            <a:r>
              <a:rPr lang="en-US" altLang="zh-CN" b="1" dirty="0">
                <a:latin typeface="华文新魏" pitchFamily="2" charset="-122"/>
                <a:ea typeface="华文新魏" pitchFamily="2" charset="-122"/>
              </a:rPr>
              <a:t>10</a:t>
            </a:r>
            <a:r>
              <a:rPr lang="zh-CN" altLang="en-US" b="1" dirty="0">
                <a:latin typeface="华文新魏" pitchFamily="2" charset="-122"/>
                <a:ea typeface="华文新魏" pitchFamily="2" charset="-122"/>
              </a:rPr>
              <a:t>瓶或更多，分别测定</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到</a:t>
            </a:r>
            <a:r>
              <a:rPr lang="en-US" altLang="zh-CN" b="1" dirty="0">
                <a:latin typeface="华文新魏" pitchFamily="2" charset="-122"/>
                <a:ea typeface="华文新魏" pitchFamily="2" charset="-122"/>
              </a:rPr>
              <a:t>10</a:t>
            </a:r>
            <a:r>
              <a:rPr lang="zh-CN" altLang="en-US" b="1" dirty="0">
                <a:latin typeface="华文新魏" pitchFamily="2" charset="-122"/>
                <a:ea typeface="华文新魏" pitchFamily="2" charset="-122"/>
              </a:rPr>
              <a:t>天或更长时间</a:t>
            </a:r>
            <a:r>
              <a:rPr lang="en-US" altLang="zh-CN" b="1" dirty="0">
                <a:latin typeface="华文新魏" pitchFamily="2" charset="-122"/>
                <a:ea typeface="华文新魏" pitchFamily="2" charset="-122"/>
              </a:rPr>
              <a:t>BOD</a:t>
            </a:r>
            <a:r>
              <a:rPr lang="zh-CN" altLang="en-US" b="1" dirty="0">
                <a:latin typeface="华文新魏" pitchFamily="2" charset="-122"/>
                <a:ea typeface="华文新魏" pitchFamily="2" charset="-122"/>
              </a:rPr>
              <a:t>值，然后利用公式计算。</a:t>
            </a: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itchFamily="2" charset="-122"/>
                <a:ea typeface="华文新魏" pitchFamily="2" charset="-122"/>
              </a:rPr>
              <a:t>      实验室测定值的修正：可直接用于湖泊和水库的模拟，用于河流或河口需做修正。</a:t>
            </a:r>
            <a:endParaRPr lang="en-US" altLang="zh-CN" b="1" dirty="0">
              <a:latin typeface="华文新魏" pitchFamily="2" charset="-122"/>
              <a:ea typeface="华文新魏" pitchFamily="2" charset="-122"/>
            </a:endParaRPr>
          </a:p>
          <a:p>
            <a:pPr eaLnBrk="1" fontAlgn="auto" hangingPunct="1">
              <a:lnSpc>
                <a:spcPct val="90000"/>
              </a:lnSpc>
              <a:spcAft>
                <a:spcPts val="0"/>
              </a:spcAft>
              <a:buClr>
                <a:schemeClr val="accent2"/>
              </a:buClr>
              <a:buFont typeface="Symbol" pitchFamily="18" charset="2"/>
              <a:buNone/>
              <a:defRPr/>
            </a:pPr>
            <a:endParaRPr lang="en-US" altLang="zh-CN" b="1" dirty="0">
              <a:latin typeface="华文新魏" pitchFamily="2" charset="-122"/>
              <a:ea typeface="华文新魏" pitchFamily="2" charset="-122"/>
            </a:endParaRPr>
          </a:p>
          <a:p>
            <a:pPr eaLnBrk="1" hangingPunct="1">
              <a:lnSpc>
                <a:spcPct val="90000"/>
              </a:lnSpc>
              <a:buClr>
                <a:schemeClr val="accent2"/>
              </a:buClr>
              <a:buFont typeface="Webdings" panose="05030102010509060703" pitchFamily="18" charset="2"/>
              <a:buNone/>
              <a:defRPr/>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）两点法</a:t>
            </a:r>
          </a:p>
          <a:p>
            <a:pPr algn="just" eaLnBrk="1" hangingPunct="1">
              <a:buFontTx/>
              <a:buNone/>
              <a:defRPr/>
            </a:pPr>
            <a:r>
              <a:rPr lang="zh-CN" altLang="en-US" b="1" dirty="0">
                <a:latin typeface="华文新魏" panose="02010800040101010101" pitchFamily="2" charset="-122"/>
                <a:ea typeface="华文新魏" panose="02010800040101010101" pitchFamily="2" charset="-122"/>
              </a:rPr>
              <a:t>            应用条件：在断面</a:t>
            </a:r>
            <a:r>
              <a:rPr lang="en-US" altLang="zh-CN" b="1" dirty="0">
                <a:latin typeface="华文新魏" panose="02010800040101010101" pitchFamily="2" charset="-122"/>
                <a:ea typeface="华文新魏" panose="02010800040101010101" pitchFamily="2" charset="-122"/>
              </a:rPr>
              <a:t>A</a:t>
            </a:r>
            <a:r>
              <a:rPr lang="zh-CN" altLang="zh-CN" b="1" dirty="0">
                <a:latin typeface="华文新魏" panose="02010800040101010101" pitchFamily="2" charset="-122"/>
                <a:ea typeface="华文新魏" panose="02010800040101010101" pitchFamily="2" charset="-122"/>
              </a:rPr>
              <a:t>和</a:t>
            </a:r>
            <a:r>
              <a:rPr lang="en-US" altLang="zh-CN" b="1" dirty="0">
                <a:latin typeface="华文新魏" panose="02010800040101010101" pitchFamily="2" charset="-122"/>
                <a:ea typeface="华文新魏" panose="02010800040101010101" pitchFamily="2" charset="-122"/>
              </a:rPr>
              <a:t>B</a:t>
            </a:r>
            <a:r>
              <a:rPr lang="zh-CN" altLang="en-US" b="1" dirty="0">
                <a:latin typeface="华文新魏" panose="02010800040101010101" pitchFamily="2" charset="-122"/>
                <a:ea typeface="华文新魏" panose="02010800040101010101" pitchFamily="2" charset="-122"/>
              </a:rPr>
              <a:t>之间无</a:t>
            </a:r>
            <a:r>
              <a:rPr lang="zh-CN" altLang="en-US" b="1" dirty="0">
                <a:solidFill>
                  <a:srgbClr val="FF0000"/>
                </a:solidFill>
                <a:latin typeface="华文新魏" panose="02010800040101010101" pitchFamily="2" charset="-122"/>
                <a:ea typeface="华文新魏" panose="02010800040101010101" pitchFamily="2" charset="-122"/>
              </a:rPr>
              <a:t>废水</a:t>
            </a:r>
            <a:r>
              <a:rPr lang="zh-CN" altLang="en-US" b="1" dirty="0">
                <a:latin typeface="华文新魏" panose="02010800040101010101" pitchFamily="2" charset="-122"/>
                <a:ea typeface="华文新魏" panose="02010800040101010101" pitchFamily="2" charset="-122"/>
              </a:rPr>
              <a:t>和</a:t>
            </a:r>
            <a:r>
              <a:rPr lang="zh-CN" altLang="en-US" b="1" dirty="0">
                <a:solidFill>
                  <a:srgbClr val="FF0000"/>
                </a:solidFill>
                <a:latin typeface="华文新魏" panose="02010800040101010101" pitchFamily="2" charset="-122"/>
                <a:ea typeface="华文新魏" panose="02010800040101010101" pitchFamily="2" charset="-122"/>
              </a:rPr>
              <a:t>支流</a:t>
            </a:r>
            <a:r>
              <a:rPr lang="zh-CN" altLang="en-US" b="1" dirty="0">
                <a:latin typeface="华文新魏" panose="02010800040101010101" pitchFamily="2" charset="-122"/>
                <a:ea typeface="华文新魏" panose="02010800040101010101" pitchFamily="2" charset="-122"/>
              </a:rPr>
              <a:t>流入（</a:t>
            </a:r>
            <a:r>
              <a:rPr lang="en-US" altLang="zh-CN" b="1" dirty="0">
                <a:latin typeface="华文新魏" panose="02010800040101010101" pitchFamily="2" charset="-122"/>
                <a:ea typeface="华文新魏" panose="02010800040101010101" pitchFamily="2" charset="-122"/>
              </a:rPr>
              <a:t>A</a:t>
            </a:r>
            <a:r>
              <a:rPr lang="zh-CN" altLang="zh-CN" b="1" dirty="0">
                <a:latin typeface="华文新魏" panose="02010800040101010101" pitchFamily="2" charset="-122"/>
                <a:ea typeface="华文新魏" panose="02010800040101010101" pitchFamily="2" charset="-122"/>
              </a:rPr>
              <a:t>为上游截面</a:t>
            </a:r>
            <a:r>
              <a:rPr lang="zh-CN" altLang="en-US" b="1" dirty="0">
                <a:latin typeface="华文新魏" panose="02010800040101010101" pitchFamily="2" charset="-122"/>
                <a:ea typeface="华文新魏" panose="02010800040101010101" pitchFamily="2" charset="-122"/>
              </a:rPr>
              <a:t>）。</a:t>
            </a:r>
          </a:p>
          <a:p>
            <a:pPr eaLnBrk="1" fontAlgn="auto" hangingPunct="1">
              <a:lnSpc>
                <a:spcPct val="90000"/>
              </a:lnSpc>
              <a:spcAft>
                <a:spcPts val="0"/>
              </a:spcAft>
              <a:buClr>
                <a:schemeClr val="accent2"/>
              </a:buClr>
              <a:buFont typeface="Symbol" pitchFamily="18" charset="2"/>
              <a:buNone/>
              <a:defRPr/>
            </a:pPr>
            <a:endParaRPr lang="zh-CN" altLang="en-US" b="1" dirty="0">
              <a:latin typeface="华文新魏" panose="02010800040101010101" pitchFamily="2" charset="-122"/>
              <a:ea typeface="华文新魏" panose="02010800040101010101" pitchFamily="2" charset="-122"/>
            </a:endParaRP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anose="02010800040101010101" pitchFamily="2" charset="-122"/>
                <a:ea typeface="华文新魏" panose="02010800040101010101" pitchFamily="2" charset="-122"/>
              </a:rPr>
              <a:t>             </a:t>
            </a:r>
          </a:p>
        </p:txBody>
      </p:sp>
      <p:sp>
        <p:nvSpPr>
          <p:cNvPr id="9625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18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D8E39CC-9EDA-46DE-8F6F-85AA844D4C1A}" type="slidenum">
              <a:rPr lang="en-US" altLang="zh-CN" sz="1200">
                <a:solidFill>
                  <a:srgbClr val="898989"/>
                </a:solidFill>
                <a:latin typeface="Tahoma" pitchFamily="34" charset="0"/>
              </a:rPr>
              <a:pPr>
                <a:spcBef>
                  <a:spcPct val="0"/>
                </a:spcBef>
                <a:buFontTx/>
                <a:buNone/>
              </a:pPr>
              <a:t>153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50471378"/>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idx="1"/>
          </p:nvPr>
        </p:nvSpPr>
        <p:spPr>
          <a:xfrm>
            <a:off x="685800" y="558800"/>
            <a:ext cx="7772400" cy="6019800"/>
          </a:xfrm>
        </p:spPr>
        <p:txBody>
          <a:bodyPr/>
          <a:lstStyle/>
          <a:p>
            <a:pPr eaLnBrk="1" hangingPunct="1">
              <a:lnSpc>
                <a:spcPct val="90000"/>
              </a:lnSpc>
              <a:buClr>
                <a:schemeClr val="accent2"/>
              </a:buClr>
              <a:buFont typeface="Webdings" pitchFamily="18" charset="2"/>
              <a:buNone/>
            </a:pPr>
            <a:endParaRPr lang="en-US" altLang="zh-CN" sz="2400" b="1"/>
          </a:p>
          <a:p>
            <a:pPr algn="just" eaLnBrk="1" hangingPunct="1">
              <a:buFontTx/>
              <a:buNone/>
            </a:pPr>
            <a:r>
              <a:rPr lang="en-US" altLang="zh-CN" sz="2800" b="1">
                <a:latin typeface="华文新魏" pitchFamily="2" charset="-122"/>
                <a:ea typeface="华文新魏" pitchFamily="2" charset="-122"/>
              </a:rPr>
              <a:t>3</a:t>
            </a:r>
            <a:r>
              <a:rPr lang="zh-CN" altLang="en-US" sz="2800" b="1">
                <a:latin typeface="华文新魏" pitchFamily="2" charset="-122"/>
                <a:ea typeface="华文新魏" pitchFamily="2" charset="-122"/>
              </a:rPr>
              <a:t>、复氧系数</a:t>
            </a:r>
            <a:r>
              <a:rPr lang="en-US" altLang="zh-CN" sz="2800" b="1" i="1">
                <a:latin typeface="华文新魏" pitchFamily="2" charset="-122"/>
                <a:ea typeface="华文新魏" pitchFamily="2" charset="-122"/>
              </a:rPr>
              <a:t>K</a:t>
            </a:r>
            <a:r>
              <a:rPr lang="en-US" altLang="zh-CN" sz="2800" b="1" i="1" baseline="-25000">
                <a:latin typeface="华文新魏" pitchFamily="2" charset="-122"/>
                <a:ea typeface="华文新魏" pitchFamily="2" charset="-122"/>
              </a:rPr>
              <a:t>2</a:t>
            </a:r>
            <a:r>
              <a:rPr lang="zh-CN" altLang="en-US" sz="2800" b="1">
                <a:latin typeface="华文新魏" pitchFamily="2" charset="-122"/>
                <a:ea typeface="华文新魏" pitchFamily="2" charset="-122"/>
              </a:rPr>
              <a:t>系数的估值</a:t>
            </a:r>
            <a:endParaRPr lang="en-US" altLang="zh-CN" sz="2800" b="1">
              <a:latin typeface="华文新魏" pitchFamily="2" charset="-122"/>
              <a:ea typeface="华文新魏" pitchFamily="2" charset="-122"/>
            </a:endParaRPr>
          </a:p>
          <a:p>
            <a:pPr eaLnBrk="1" hangingPunct="1"/>
            <a:r>
              <a:rPr lang="zh-CN" altLang="en-US" sz="2400" b="1">
                <a:latin typeface="楷体_GB2312" pitchFamily="49" charset="-122"/>
                <a:ea typeface="楷体_GB2312" pitchFamily="49" charset="-122"/>
              </a:rPr>
              <a:t>流动的水体从大气中吸收氧气的过程称为复氧过程，它是一种气</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液之间的对流扩散过程，也是气体的传输过程。</a:t>
            </a:r>
          </a:p>
          <a:p>
            <a:pPr eaLnBrk="1" hangingPunct="1"/>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K</a:t>
            </a:r>
            <a:r>
              <a:rPr lang="en-US" altLang="zh-CN" sz="2400" b="1" baseline="-25000">
                <a:latin typeface="楷体_GB2312" pitchFamily="49" charset="-122"/>
                <a:ea typeface="楷体_GB2312" pitchFamily="49" charset="-122"/>
              </a:rPr>
              <a:t>2</a:t>
            </a:r>
            <a:r>
              <a:rPr lang="zh-CN" altLang="en-US" sz="2400" b="1">
                <a:latin typeface="楷体_GB2312" pitchFamily="49" charset="-122"/>
                <a:ea typeface="楷体_GB2312" pitchFamily="49" charset="-122"/>
              </a:rPr>
              <a:t>可实测，但费时费工且不确定大，因此经常使用经验公式法（</a:t>
            </a:r>
            <a:r>
              <a:rPr lang="zh-CN" altLang="en-US" sz="2400" b="1">
                <a:solidFill>
                  <a:srgbClr val="FF0000"/>
                </a:solidFill>
                <a:latin typeface="楷体_GB2312" pitchFamily="49" charset="-122"/>
                <a:ea typeface="楷体_GB2312" pitchFamily="49" charset="-122"/>
              </a:rPr>
              <a:t>奥</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多公式；欧文斯经验式；丘吉尔经验式</a:t>
            </a:r>
            <a:r>
              <a:rPr lang="zh-CN" altLang="en-US" sz="2400" b="1">
                <a:latin typeface="楷体_GB2312" pitchFamily="49" charset="-122"/>
                <a:ea typeface="楷体_GB2312" pitchFamily="49" charset="-122"/>
              </a:rPr>
              <a:t>）。 </a:t>
            </a:r>
          </a:p>
          <a:p>
            <a:pPr algn="just" eaLnBrk="1" hangingPunct="1">
              <a:buFontTx/>
              <a:buNone/>
            </a:pPr>
            <a:r>
              <a:rPr lang="en-US" altLang="zh-CN" sz="2800" b="1">
                <a:latin typeface="华文新魏" pitchFamily="2" charset="-122"/>
                <a:ea typeface="华文新魏" pitchFamily="2" charset="-122"/>
              </a:rPr>
              <a:t>4</a:t>
            </a:r>
            <a:r>
              <a:rPr lang="zh-CN" altLang="en-US" sz="2800" b="1">
                <a:latin typeface="华文新魏" pitchFamily="2" charset="-122"/>
                <a:ea typeface="华文新魏" pitchFamily="2" charset="-122"/>
              </a:rPr>
              <a:t>、多系数同时估算法</a:t>
            </a:r>
          </a:p>
          <a:p>
            <a:pPr algn="just" eaLnBrk="1" hangingPunct="1">
              <a:buFontTx/>
              <a:buNone/>
            </a:pPr>
            <a:endParaRPr lang="en-US" altLang="zh-CN" sz="4000" b="1"/>
          </a:p>
        </p:txBody>
      </p:sp>
      <p:sp>
        <p:nvSpPr>
          <p:cNvPr id="9728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28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646CA02D-BA8D-410E-A449-3FE802D28412}" type="slidenum">
              <a:rPr lang="en-US" altLang="zh-CN" sz="1200">
                <a:solidFill>
                  <a:srgbClr val="898989"/>
                </a:solidFill>
                <a:latin typeface="Tahoma" pitchFamily="34" charset="0"/>
              </a:rPr>
              <a:pPr>
                <a:spcBef>
                  <a:spcPct val="0"/>
                </a:spcBef>
                <a:buFontTx/>
                <a:buNone/>
              </a:pPr>
              <a:t>154</a:t>
            </a:fld>
            <a:endParaRPr lang="en-US" altLang="zh-CN" sz="1200">
              <a:solidFill>
                <a:srgbClr val="898989"/>
              </a:solidFill>
              <a:latin typeface="Tahoma" pitchFamily="34" charset="0"/>
            </a:endParaRPr>
          </a:p>
        </p:txBody>
      </p:sp>
      <p:sp>
        <p:nvSpPr>
          <p:cNvPr id="122885" name="Rectangle 3"/>
          <p:cNvSpPr>
            <a:spLocks noChangeArrowheads="1"/>
          </p:cNvSpPr>
          <p:nvPr/>
        </p:nvSpPr>
        <p:spPr bwMode="auto">
          <a:xfrm>
            <a:off x="457200" y="5638800"/>
            <a:ext cx="8483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Webdings" pitchFamily="18" charset="2"/>
              <a:buNone/>
            </a:pPr>
            <a:r>
              <a:rPr kumimoji="0" lang="en-US" altLang="zh-CN" sz="2400" b="1">
                <a:latin typeface="Arial" charset="0"/>
              </a:rPr>
              <a:t>          </a:t>
            </a:r>
          </a:p>
        </p:txBody>
      </p:sp>
    </p:spTree>
    <p:extLst>
      <p:ext uri="{BB962C8B-B14F-4D97-AF65-F5344CB8AC3E}">
        <p14:creationId xmlns:p14="http://schemas.microsoft.com/office/powerpoint/2010/main" val="1932265011"/>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0" y="6350"/>
            <a:ext cx="7772400" cy="4191000"/>
          </a:xfrm>
        </p:spPr>
        <p:txBody>
          <a:bodyPr/>
          <a:lstStyle/>
          <a:p>
            <a:pPr eaLnBrk="1" hangingPunct="1">
              <a:buFont typeface="Wingdings" pitchFamily="2" charset="2"/>
              <a:buNone/>
            </a:pPr>
            <a:endParaRPr lang="zh-CN" altLang="en-US" sz="2400" b="1"/>
          </a:p>
          <a:p>
            <a:pPr eaLnBrk="1" hangingPunct="1">
              <a:buFont typeface="Wingdings" pitchFamily="2" charset="2"/>
              <a:buNone/>
            </a:pPr>
            <a:r>
              <a:rPr lang="zh-CN" altLang="en-US" sz="2400" b="1">
                <a:solidFill>
                  <a:schemeClr val="folHlink"/>
                </a:solidFill>
              </a:rPr>
              <a:t>          奥－多公式：</a:t>
            </a:r>
          </a:p>
          <a:p>
            <a:pPr eaLnBrk="1" hangingPunct="1">
              <a:buFont typeface="Wingdings" pitchFamily="2" charset="2"/>
              <a:buNone/>
            </a:pPr>
            <a:endParaRPr lang="zh-CN" altLang="en-US" sz="2400" b="1"/>
          </a:p>
          <a:p>
            <a:pPr eaLnBrk="1" hangingPunct="1">
              <a:buFont typeface="Wingdings" pitchFamily="2" charset="2"/>
              <a:buNone/>
            </a:pPr>
            <a:endParaRPr lang="zh-CN" altLang="en-US" sz="2400" b="1"/>
          </a:p>
          <a:p>
            <a:pPr eaLnBrk="1" hangingPunct="1">
              <a:buFont typeface="Wingdings" pitchFamily="2" charset="2"/>
              <a:buNone/>
            </a:pPr>
            <a:r>
              <a:rPr lang="zh-CN" altLang="en-US" sz="2400" b="1"/>
              <a:t>         </a:t>
            </a:r>
          </a:p>
          <a:p>
            <a:pPr eaLnBrk="1" hangingPunct="1">
              <a:buFont typeface="Wingdings" pitchFamily="2" charset="2"/>
              <a:buNone/>
            </a:pPr>
            <a:r>
              <a:rPr lang="zh-CN" altLang="en-US" sz="2400" b="1"/>
              <a:t>    式中：谢才系数：</a:t>
            </a:r>
          </a:p>
          <a:p>
            <a:pPr eaLnBrk="1" hangingPunct="1">
              <a:buFont typeface="Wingdings" pitchFamily="2" charset="2"/>
              <a:buNone/>
            </a:pPr>
            <a:r>
              <a:rPr lang="zh-CN" altLang="en-US" sz="2400" b="1"/>
              <a:t>              分子扩散系数：</a:t>
            </a:r>
          </a:p>
          <a:p>
            <a:pPr eaLnBrk="1" hangingPunct="1">
              <a:buFont typeface="Wingdings" pitchFamily="2" charset="2"/>
              <a:buNone/>
            </a:pPr>
            <a:r>
              <a:rPr lang="zh-CN" altLang="en-US" sz="2400" b="1"/>
              <a:t>               </a:t>
            </a:r>
            <a:r>
              <a:rPr lang="en-US" altLang="zh-CN" sz="2400" b="1"/>
              <a:t>I</a:t>
            </a:r>
            <a:r>
              <a:rPr lang="zh-CN" altLang="en-US" sz="2400" b="1"/>
              <a:t>：河流底坡；</a:t>
            </a:r>
          </a:p>
          <a:p>
            <a:pPr eaLnBrk="1" hangingPunct="1">
              <a:buFont typeface="Wingdings" pitchFamily="2" charset="2"/>
              <a:buNone/>
            </a:pPr>
            <a:r>
              <a:rPr lang="zh-CN" altLang="en-US" sz="2400" b="1"/>
              <a:t>               </a:t>
            </a:r>
            <a:r>
              <a:rPr lang="en-US" altLang="zh-CN" sz="2400" b="1"/>
              <a:t>u</a:t>
            </a:r>
            <a:r>
              <a:rPr lang="zh-CN" altLang="en-US" sz="2400" b="1"/>
              <a:t>：河床糙率。</a:t>
            </a:r>
          </a:p>
        </p:txBody>
      </p:sp>
      <p:graphicFrame>
        <p:nvGraphicFramePr>
          <p:cNvPr id="123907" name="Object 4"/>
          <p:cNvGraphicFramePr>
            <a:graphicFrameLocks noChangeAspect="1"/>
          </p:cNvGraphicFramePr>
          <p:nvPr/>
        </p:nvGraphicFramePr>
        <p:xfrm>
          <a:off x="1524000" y="844550"/>
          <a:ext cx="3124200" cy="1370013"/>
        </p:xfrm>
        <a:graphic>
          <a:graphicData uri="http://schemas.openxmlformats.org/presentationml/2006/ole">
            <mc:AlternateContent xmlns:mc="http://schemas.openxmlformats.org/markup-compatibility/2006">
              <mc:Choice xmlns:v="urn:schemas-microsoft-com:vml" Requires="v">
                <p:oleObj spid="_x0000_s34836" name="Equation" r:id="rId3" imgW="1968500" imgH="863600" progId="Equation.3">
                  <p:embed/>
                </p:oleObj>
              </mc:Choice>
              <mc:Fallback>
                <p:oleObj name="Equation" r:id="rId3" imgW="1968500" imgH="86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44550"/>
                        <a:ext cx="3124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8" name="Object 5"/>
          <p:cNvGraphicFramePr>
            <a:graphicFrameLocks noChangeAspect="1"/>
          </p:cNvGraphicFramePr>
          <p:nvPr/>
        </p:nvGraphicFramePr>
        <p:xfrm>
          <a:off x="2971800" y="2139950"/>
          <a:ext cx="1066800" cy="560388"/>
        </p:xfrm>
        <a:graphic>
          <a:graphicData uri="http://schemas.openxmlformats.org/presentationml/2006/ole">
            <mc:AlternateContent xmlns:mc="http://schemas.openxmlformats.org/markup-compatibility/2006">
              <mc:Choice xmlns:v="urn:schemas-microsoft-com:vml" Requires="v">
                <p:oleObj spid="_x0000_s34837" name="Equation" r:id="rId5" imgW="748975" imgH="393529" progId="Equation.3">
                  <p:embed/>
                </p:oleObj>
              </mc:Choice>
              <mc:Fallback>
                <p:oleObj name="Equation" r:id="rId5" imgW="748975"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139950"/>
                        <a:ext cx="1066800" cy="560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9" name="Object 6"/>
          <p:cNvGraphicFramePr>
            <a:graphicFrameLocks noChangeAspect="1"/>
          </p:cNvGraphicFramePr>
          <p:nvPr/>
        </p:nvGraphicFramePr>
        <p:xfrm>
          <a:off x="3505200" y="2673350"/>
          <a:ext cx="3581400" cy="476250"/>
        </p:xfrm>
        <a:graphic>
          <a:graphicData uri="http://schemas.openxmlformats.org/presentationml/2006/ole">
            <mc:AlternateContent xmlns:mc="http://schemas.openxmlformats.org/markup-compatibility/2006">
              <mc:Choice xmlns:v="urn:schemas-microsoft-com:vml" Requires="v">
                <p:oleObj spid="_x0000_s34838" name="Equation" r:id="rId7" imgW="1816100" imgH="241300" progId="Equation.3">
                  <p:embed/>
                </p:oleObj>
              </mc:Choice>
              <mc:Fallback>
                <p:oleObj name="Equation" r:id="rId7" imgW="1816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673350"/>
                        <a:ext cx="3581400" cy="4762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8864042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 calcmode="lin" valueType="num">
                                      <p:cBhvr>
                                        <p:cTn id="7" dur="500" fill="hold"/>
                                        <p:tgtEl>
                                          <p:spTgt spid="47107">
                                            <p:txEl>
                                              <p:pRg st="1" end="1"/>
                                            </p:txEl>
                                          </p:spTgt>
                                        </p:tgtEl>
                                        <p:attrNameLst>
                                          <p:attrName>ppt_w</p:attrName>
                                        </p:attrNameLst>
                                      </p:cBhvr>
                                      <p:tavLst>
                                        <p:tav tm="0">
                                          <p:val>
                                            <p:strVal val="4/3*#ppt_w"/>
                                          </p:val>
                                        </p:tav>
                                        <p:tav tm="100000">
                                          <p:val>
                                            <p:strVal val="#ppt_w"/>
                                          </p:val>
                                        </p:tav>
                                      </p:tavLst>
                                    </p:anim>
                                    <p:anim calcmode="lin" valueType="num">
                                      <p:cBhvr>
                                        <p:cTn id="8" dur="500" fill="hold"/>
                                        <p:tgtEl>
                                          <p:spTgt spid="47107">
                                            <p:txEl>
                                              <p:pRg st="1" end="1"/>
                                            </p:txEl>
                                          </p:spTgt>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47107">
                                            <p:txEl>
                                              <p:pRg st="4" end="4"/>
                                            </p:txEl>
                                          </p:spTgt>
                                        </p:tgtEl>
                                        <p:attrNameLst>
                                          <p:attrName>style.visibility</p:attrName>
                                        </p:attrNameLst>
                                      </p:cBhvr>
                                      <p:to>
                                        <p:strVal val="visible"/>
                                      </p:to>
                                    </p:set>
                                    <p:anim calcmode="lin" valueType="num">
                                      <p:cBhvr>
                                        <p:cTn id="13" dur="500" fill="hold"/>
                                        <p:tgtEl>
                                          <p:spTgt spid="47107">
                                            <p:txEl>
                                              <p:pRg st="4" end="4"/>
                                            </p:txEl>
                                          </p:spTgt>
                                        </p:tgtEl>
                                        <p:attrNameLst>
                                          <p:attrName>ppt_w</p:attrName>
                                        </p:attrNameLst>
                                      </p:cBhvr>
                                      <p:tavLst>
                                        <p:tav tm="0">
                                          <p:val>
                                            <p:strVal val="4/3*#ppt_w"/>
                                          </p:val>
                                        </p:tav>
                                        <p:tav tm="100000">
                                          <p:val>
                                            <p:strVal val="#ppt_w"/>
                                          </p:val>
                                        </p:tav>
                                      </p:tavLst>
                                    </p:anim>
                                    <p:anim calcmode="lin" valueType="num">
                                      <p:cBhvr>
                                        <p:cTn id="14" dur="500" fill="hold"/>
                                        <p:tgtEl>
                                          <p:spTgt spid="47107">
                                            <p:txEl>
                                              <p:pRg st="4" end="4"/>
                                            </p:txEl>
                                          </p:spTgt>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47107">
                                            <p:txEl>
                                              <p:pRg st="5" end="5"/>
                                            </p:txEl>
                                          </p:spTgt>
                                        </p:tgtEl>
                                        <p:attrNameLst>
                                          <p:attrName>style.visibility</p:attrName>
                                        </p:attrNameLst>
                                      </p:cBhvr>
                                      <p:to>
                                        <p:strVal val="visible"/>
                                      </p:to>
                                    </p:set>
                                    <p:anim calcmode="lin" valueType="num">
                                      <p:cBhvr>
                                        <p:cTn id="19" dur="500" fill="hold"/>
                                        <p:tgtEl>
                                          <p:spTgt spid="47107">
                                            <p:txEl>
                                              <p:pRg st="5" end="5"/>
                                            </p:txEl>
                                          </p:spTgt>
                                        </p:tgtEl>
                                        <p:attrNameLst>
                                          <p:attrName>ppt_w</p:attrName>
                                        </p:attrNameLst>
                                      </p:cBhvr>
                                      <p:tavLst>
                                        <p:tav tm="0">
                                          <p:val>
                                            <p:strVal val="4/3*#ppt_w"/>
                                          </p:val>
                                        </p:tav>
                                        <p:tav tm="100000">
                                          <p:val>
                                            <p:strVal val="#ppt_w"/>
                                          </p:val>
                                        </p:tav>
                                      </p:tavLst>
                                    </p:anim>
                                    <p:anim calcmode="lin" valueType="num">
                                      <p:cBhvr>
                                        <p:cTn id="20" dur="500" fill="hold"/>
                                        <p:tgtEl>
                                          <p:spTgt spid="47107">
                                            <p:txEl>
                                              <p:pRg st="5" end="5"/>
                                            </p:txEl>
                                          </p:spTgt>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88" fill="hold" grpId="0" nodeType="clickEffect">
                                  <p:stCondLst>
                                    <p:cond delay="0"/>
                                  </p:stCondLst>
                                  <p:childTnLst>
                                    <p:set>
                                      <p:cBhvr>
                                        <p:cTn id="24" dur="1" fill="hold">
                                          <p:stCondLst>
                                            <p:cond delay="0"/>
                                          </p:stCondLst>
                                        </p:cTn>
                                        <p:tgtEl>
                                          <p:spTgt spid="47107">
                                            <p:txEl>
                                              <p:pRg st="6" end="6"/>
                                            </p:txEl>
                                          </p:spTgt>
                                        </p:tgtEl>
                                        <p:attrNameLst>
                                          <p:attrName>style.visibility</p:attrName>
                                        </p:attrNameLst>
                                      </p:cBhvr>
                                      <p:to>
                                        <p:strVal val="visible"/>
                                      </p:to>
                                    </p:set>
                                    <p:anim calcmode="lin" valueType="num">
                                      <p:cBhvr>
                                        <p:cTn id="25" dur="500" fill="hold"/>
                                        <p:tgtEl>
                                          <p:spTgt spid="47107">
                                            <p:txEl>
                                              <p:pRg st="6" end="6"/>
                                            </p:txEl>
                                          </p:spTgt>
                                        </p:tgtEl>
                                        <p:attrNameLst>
                                          <p:attrName>ppt_w</p:attrName>
                                        </p:attrNameLst>
                                      </p:cBhvr>
                                      <p:tavLst>
                                        <p:tav tm="0">
                                          <p:val>
                                            <p:strVal val="4/3*#ppt_w"/>
                                          </p:val>
                                        </p:tav>
                                        <p:tav tm="100000">
                                          <p:val>
                                            <p:strVal val="#ppt_w"/>
                                          </p:val>
                                        </p:tav>
                                      </p:tavLst>
                                    </p:anim>
                                    <p:anim calcmode="lin" valueType="num">
                                      <p:cBhvr>
                                        <p:cTn id="26" dur="500" fill="hold"/>
                                        <p:tgtEl>
                                          <p:spTgt spid="47107">
                                            <p:txEl>
                                              <p:pRg st="6" end="6"/>
                                            </p:txEl>
                                          </p:spTgt>
                                        </p:tgtEl>
                                        <p:attrNameLst>
                                          <p:attrName>ppt_h</p:attrName>
                                        </p:attrNameLst>
                                      </p:cBhvr>
                                      <p:tavLst>
                                        <p:tav tm="0">
                                          <p:val>
                                            <p:strVal val="4/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288" fill="hold" grpId="0" nodeType="clickEffect">
                                  <p:stCondLst>
                                    <p:cond delay="0"/>
                                  </p:stCondLst>
                                  <p:childTnLst>
                                    <p:set>
                                      <p:cBhvr>
                                        <p:cTn id="30" dur="1" fill="hold">
                                          <p:stCondLst>
                                            <p:cond delay="0"/>
                                          </p:stCondLst>
                                        </p:cTn>
                                        <p:tgtEl>
                                          <p:spTgt spid="47107">
                                            <p:txEl>
                                              <p:pRg st="7" end="7"/>
                                            </p:txEl>
                                          </p:spTgt>
                                        </p:tgtEl>
                                        <p:attrNameLst>
                                          <p:attrName>style.visibility</p:attrName>
                                        </p:attrNameLst>
                                      </p:cBhvr>
                                      <p:to>
                                        <p:strVal val="visible"/>
                                      </p:to>
                                    </p:set>
                                    <p:anim calcmode="lin" valueType="num">
                                      <p:cBhvr>
                                        <p:cTn id="31" dur="500" fill="hold"/>
                                        <p:tgtEl>
                                          <p:spTgt spid="47107">
                                            <p:txEl>
                                              <p:pRg st="7" end="7"/>
                                            </p:txEl>
                                          </p:spTgt>
                                        </p:tgtEl>
                                        <p:attrNameLst>
                                          <p:attrName>ppt_w</p:attrName>
                                        </p:attrNameLst>
                                      </p:cBhvr>
                                      <p:tavLst>
                                        <p:tav tm="0">
                                          <p:val>
                                            <p:strVal val="4/3*#ppt_w"/>
                                          </p:val>
                                        </p:tav>
                                        <p:tav tm="100000">
                                          <p:val>
                                            <p:strVal val="#ppt_w"/>
                                          </p:val>
                                        </p:tav>
                                      </p:tavLst>
                                    </p:anim>
                                    <p:anim calcmode="lin" valueType="num">
                                      <p:cBhvr>
                                        <p:cTn id="32" dur="500" fill="hold"/>
                                        <p:tgtEl>
                                          <p:spTgt spid="47107">
                                            <p:txEl>
                                              <p:pRg st="7" end="7"/>
                                            </p:txEl>
                                          </p:spTgt>
                                        </p:tgtEl>
                                        <p:attrNameLst>
                                          <p:attrName>ppt_h</p:attrName>
                                        </p:attrNameLst>
                                      </p:cBhvr>
                                      <p:tavLst>
                                        <p:tav tm="0">
                                          <p:val>
                                            <p:strVal val="4/3*#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288" fill="hold" grpId="0" nodeType="clickEffect">
                                  <p:stCondLst>
                                    <p:cond delay="0"/>
                                  </p:stCondLst>
                                  <p:childTnLst>
                                    <p:set>
                                      <p:cBhvr>
                                        <p:cTn id="36" dur="1" fill="hold">
                                          <p:stCondLst>
                                            <p:cond delay="0"/>
                                          </p:stCondLst>
                                        </p:cTn>
                                        <p:tgtEl>
                                          <p:spTgt spid="47107">
                                            <p:txEl>
                                              <p:pRg st="8" end="8"/>
                                            </p:txEl>
                                          </p:spTgt>
                                        </p:tgtEl>
                                        <p:attrNameLst>
                                          <p:attrName>style.visibility</p:attrName>
                                        </p:attrNameLst>
                                      </p:cBhvr>
                                      <p:to>
                                        <p:strVal val="visible"/>
                                      </p:to>
                                    </p:set>
                                    <p:anim calcmode="lin" valueType="num">
                                      <p:cBhvr>
                                        <p:cTn id="37" dur="500" fill="hold"/>
                                        <p:tgtEl>
                                          <p:spTgt spid="47107">
                                            <p:txEl>
                                              <p:pRg st="8" end="8"/>
                                            </p:txEl>
                                          </p:spTgt>
                                        </p:tgtEl>
                                        <p:attrNameLst>
                                          <p:attrName>ppt_w</p:attrName>
                                        </p:attrNameLst>
                                      </p:cBhvr>
                                      <p:tavLst>
                                        <p:tav tm="0">
                                          <p:val>
                                            <p:strVal val="4/3*#ppt_w"/>
                                          </p:val>
                                        </p:tav>
                                        <p:tav tm="100000">
                                          <p:val>
                                            <p:strVal val="#ppt_w"/>
                                          </p:val>
                                        </p:tav>
                                      </p:tavLst>
                                    </p:anim>
                                    <p:anim calcmode="lin" valueType="num">
                                      <p:cBhvr>
                                        <p:cTn id="38" dur="500" fill="hold"/>
                                        <p:tgtEl>
                                          <p:spTgt spid="47107">
                                            <p:txEl>
                                              <p:pRg st="8" end="8"/>
                                            </p:txEl>
                                          </p:spTgt>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80975" y="333375"/>
            <a:ext cx="7772400" cy="2663825"/>
          </a:xfrm>
        </p:spPr>
        <p:txBody>
          <a:bodyPr/>
          <a:lstStyle/>
          <a:p>
            <a:pPr eaLnBrk="1" hangingPunct="1">
              <a:buFont typeface="Wingdings" pitchFamily="2" charset="2"/>
              <a:buNone/>
            </a:pPr>
            <a:r>
              <a:rPr lang="en-US" altLang="zh-CN"/>
              <a:t>         </a:t>
            </a:r>
            <a:r>
              <a:rPr lang="zh-CN" altLang="en-US" sz="2400" b="1">
                <a:solidFill>
                  <a:schemeClr val="folHlink"/>
                </a:solidFill>
              </a:rPr>
              <a:t>欧文斯经验公式：</a:t>
            </a:r>
          </a:p>
        </p:txBody>
      </p:sp>
      <p:graphicFrame>
        <p:nvGraphicFramePr>
          <p:cNvPr id="48132" name="Object 4"/>
          <p:cNvGraphicFramePr>
            <a:graphicFrameLocks noChangeAspect="1"/>
          </p:cNvGraphicFramePr>
          <p:nvPr/>
        </p:nvGraphicFramePr>
        <p:xfrm>
          <a:off x="2627313" y="898525"/>
          <a:ext cx="2819400" cy="1860550"/>
        </p:xfrm>
        <a:graphic>
          <a:graphicData uri="http://schemas.openxmlformats.org/presentationml/2006/ole">
            <mc:AlternateContent xmlns:mc="http://schemas.openxmlformats.org/markup-compatibility/2006">
              <mc:Choice xmlns:v="urn:schemas-microsoft-com:vml" Requires="v">
                <p:oleObj spid="_x0000_s35854" name="Equation" r:id="rId3" imgW="1270000" imgH="838200" progId="Equation.3">
                  <p:embed/>
                </p:oleObj>
              </mc:Choice>
              <mc:Fallback>
                <p:oleObj name="Equation" r:id="rId3" imgW="12700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898525"/>
                        <a:ext cx="2819400"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3"/>
          <p:cNvSpPr txBox="1">
            <a:spLocks noChangeArrowheads="1"/>
          </p:cNvSpPr>
          <p:nvPr/>
        </p:nvSpPr>
        <p:spPr bwMode="auto">
          <a:xfrm>
            <a:off x="23813" y="3533775"/>
            <a:ext cx="7772400"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Font typeface="Wingdings" pitchFamily="2" charset="2"/>
              <a:buNone/>
            </a:pPr>
            <a:r>
              <a:rPr kumimoji="0" lang="en-US" altLang="zh-CN"/>
              <a:t>    </a:t>
            </a:r>
            <a:r>
              <a:rPr kumimoji="0" lang="zh-CN" altLang="en-US" sz="2400" b="1">
                <a:solidFill>
                  <a:schemeClr val="folHlink"/>
                </a:solidFill>
              </a:rPr>
              <a:t>丘吉尔经验公式：</a:t>
            </a:r>
          </a:p>
          <a:p>
            <a:pPr eaLnBrk="1" hangingPunct="1">
              <a:buFont typeface="Wingdings" pitchFamily="2" charset="2"/>
              <a:buNone/>
            </a:pPr>
            <a:endParaRPr kumimoji="0" lang="zh-CN" altLang="en-US" b="1">
              <a:solidFill>
                <a:schemeClr val="folHlink"/>
              </a:solidFill>
            </a:endParaRPr>
          </a:p>
          <a:p>
            <a:pPr eaLnBrk="1" hangingPunct="1">
              <a:buFont typeface="Wingdings" pitchFamily="2" charset="2"/>
              <a:buNone/>
            </a:pPr>
            <a:endParaRPr kumimoji="0" lang="en-US" altLang="zh-CN"/>
          </a:p>
        </p:txBody>
      </p:sp>
      <p:graphicFrame>
        <p:nvGraphicFramePr>
          <p:cNvPr id="5" name="Object 4"/>
          <p:cNvGraphicFramePr>
            <a:graphicFrameLocks noChangeAspect="1"/>
          </p:cNvGraphicFramePr>
          <p:nvPr/>
        </p:nvGraphicFramePr>
        <p:xfrm>
          <a:off x="2916238" y="3860800"/>
          <a:ext cx="3048000" cy="1952625"/>
        </p:xfrm>
        <a:graphic>
          <a:graphicData uri="http://schemas.openxmlformats.org/presentationml/2006/ole">
            <mc:AlternateContent xmlns:mc="http://schemas.openxmlformats.org/markup-compatibility/2006">
              <mc:Choice xmlns:v="urn:schemas-microsoft-com:vml" Requires="v">
                <p:oleObj spid="_x0000_s35855" name="Equation" r:id="rId5" imgW="1308100" imgH="838200" progId="Equation.3">
                  <p:embed/>
                </p:oleObj>
              </mc:Choice>
              <mc:Fallback>
                <p:oleObj name="Equation" r:id="rId5" imgW="1308100" imgH="838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3860800"/>
                        <a:ext cx="30480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537094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p:cTn id="7" dur="500" fill="hold"/>
                                        <p:tgtEl>
                                          <p:spTgt spid="48131">
                                            <p:txEl>
                                              <p:pRg st="0" end="0"/>
                                            </p:txEl>
                                          </p:spTgt>
                                        </p:tgtEl>
                                        <p:attrNameLst>
                                          <p:attrName>ppt_w</p:attrName>
                                        </p:attrNameLst>
                                      </p:cBhvr>
                                      <p:tavLst>
                                        <p:tav tm="0">
                                          <p:val>
                                            <p:strVal val="4/3*#ppt_w"/>
                                          </p:val>
                                        </p:tav>
                                        <p:tav tm="100000">
                                          <p:val>
                                            <p:strVal val="#ppt_w"/>
                                          </p:val>
                                        </p:tav>
                                      </p:tavLst>
                                    </p:anim>
                                    <p:anim calcmode="lin" valueType="num">
                                      <p:cBhvr>
                                        <p:cTn id="8" dur="500" fill="hold"/>
                                        <p:tgtEl>
                                          <p:spTgt spid="48131">
                                            <p:txEl>
                                              <p:pRg st="0" end="0"/>
                                            </p:txEl>
                                          </p:spTgt>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6"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 calcmode="lin" valueType="num">
                                      <p:cBhvr>
                                        <p:cTn id="13" dur="500" fill="hold"/>
                                        <p:tgtEl>
                                          <p:spTgt spid="48132"/>
                                        </p:tgtEl>
                                        <p:attrNameLst>
                                          <p:attrName>ppt_w</p:attrName>
                                        </p:attrNameLst>
                                      </p:cBhvr>
                                      <p:tavLst>
                                        <p:tav tm="0">
                                          <p:val>
                                            <p:strVal val="(6*min(max(#ppt_w*#ppt_h,.3),1)-7.4)/-.7*#ppt_w"/>
                                          </p:val>
                                        </p:tav>
                                        <p:tav tm="100000">
                                          <p:val>
                                            <p:strVal val="#ppt_w"/>
                                          </p:val>
                                        </p:tav>
                                      </p:tavLst>
                                    </p:anim>
                                    <p:anim calcmode="lin" valueType="num">
                                      <p:cBhvr>
                                        <p:cTn id="14" dur="500" fill="hold"/>
                                        <p:tgtEl>
                                          <p:spTgt spid="48132"/>
                                        </p:tgtEl>
                                        <p:attrNameLst>
                                          <p:attrName>ppt_h</p:attrName>
                                        </p:attrNameLst>
                                      </p:cBhvr>
                                      <p:tavLst>
                                        <p:tav tm="0">
                                          <p:val>
                                            <p:strVal val="(6*min(max(#ppt_w*#ppt_h,.3),1)-7.4)/-.7*#ppt_h"/>
                                          </p:val>
                                        </p:tav>
                                        <p:tav tm="100000">
                                          <p:val>
                                            <p:strVal val="#ppt_h"/>
                                          </p:val>
                                        </p:tav>
                                      </p:tavLst>
                                    </p:anim>
                                    <p:anim calcmode="lin" valueType="num">
                                      <p:cBhvr>
                                        <p:cTn id="15" dur="500" fill="hold"/>
                                        <p:tgtEl>
                                          <p:spTgt spid="48132"/>
                                        </p:tgtEl>
                                        <p:attrNameLst>
                                          <p:attrName>ppt_x</p:attrName>
                                        </p:attrNameLst>
                                      </p:cBhvr>
                                      <p:tavLst>
                                        <p:tav tm="0">
                                          <p:val>
                                            <p:fltVal val="0.5"/>
                                          </p:val>
                                        </p:tav>
                                        <p:tav tm="100000">
                                          <p:val>
                                            <p:strVal val="#ppt_x"/>
                                          </p:val>
                                        </p:tav>
                                      </p:tavLst>
                                    </p:anim>
                                    <p:anim calcmode="lin" valueType="num">
                                      <p:cBhvr>
                                        <p:cTn id="16" dur="500" fill="hold"/>
                                        <p:tgtEl>
                                          <p:spTgt spid="48132"/>
                                        </p:tgtEl>
                                        <p:attrNameLst>
                                          <p:attrName>ppt_y</p:attrName>
                                        </p:attrNameLst>
                                      </p:cBhvr>
                                      <p:tavLst>
                                        <p:tav tm="0">
                                          <p:val>
                                            <p:strVal val="1+(6*min(max(#ppt_w*#ppt_h,.3),1)-7.4)/-.7*#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288"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strVal val="4/3*#ppt_w"/>
                                          </p:val>
                                        </p:tav>
                                        <p:tav tm="100000">
                                          <p:val>
                                            <p:strVal val="#ppt_w"/>
                                          </p:val>
                                        </p:tav>
                                      </p:tavLst>
                                    </p:anim>
                                    <p:anim calcmode="lin" valueType="num">
                                      <p:cBhvr>
                                        <p:cTn id="22" dur="500" fill="hold"/>
                                        <p:tgtEl>
                                          <p:spTgt spid="4">
                                            <p:txEl>
                                              <p:pRg st="0" end="0"/>
                                            </p:txEl>
                                          </p:spTgt>
                                        </p:tgtEl>
                                        <p:attrNameLst>
                                          <p:attrName>ppt_h</p:attrName>
                                        </p:attrNameLst>
                                      </p:cBhvr>
                                      <p:tavLst>
                                        <p:tav tm="0">
                                          <p:val>
                                            <p:strVal val="4/3*#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3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6*min(max(#ppt_w*#ppt_h,.3),1)-7.4)/-.7*#ppt_w"/>
                                          </p:val>
                                        </p:tav>
                                        <p:tav tm="100000">
                                          <p:val>
                                            <p:strVal val="#ppt_w"/>
                                          </p:val>
                                        </p:tav>
                                      </p:tavLst>
                                    </p:anim>
                                    <p:anim calcmode="lin" valueType="num">
                                      <p:cBhvr>
                                        <p:cTn id="28" dur="500" fill="hold"/>
                                        <p:tgtEl>
                                          <p:spTgt spid="5"/>
                                        </p:tgtEl>
                                        <p:attrNameLst>
                                          <p:attrName>ppt_h</p:attrName>
                                        </p:attrNameLst>
                                      </p:cBhvr>
                                      <p:tavLst>
                                        <p:tav tm="0">
                                          <p:val>
                                            <p:strVal val="(6*min(max(#ppt_w*#ppt_h,.3),1)-7.4)/-.7*#ppt_h"/>
                                          </p:val>
                                        </p:tav>
                                        <p:tav tm="100000">
                                          <p:val>
                                            <p:strVal val="#ppt_h"/>
                                          </p:val>
                                        </p:tav>
                                      </p:tavLst>
                                    </p:anim>
                                    <p:anim calcmode="lin" valueType="num">
                                      <p:cBhvr>
                                        <p:cTn id="29" dur="500" fill="hold"/>
                                        <p:tgtEl>
                                          <p:spTgt spid="5"/>
                                        </p:tgtEl>
                                        <p:attrNameLst>
                                          <p:attrName>ppt_x</p:attrName>
                                        </p:attrNameLst>
                                      </p:cBhvr>
                                      <p:tavLst>
                                        <p:tav tm="0">
                                          <p:val>
                                            <p:fltVal val="0.5"/>
                                          </p:val>
                                        </p:tav>
                                        <p:tav tm="100000">
                                          <p:val>
                                            <p:strVal val="#ppt_x"/>
                                          </p:val>
                                        </p:tav>
                                      </p:tavLst>
                                    </p:anim>
                                    <p:anim calcmode="lin" valueType="num">
                                      <p:cBhvr>
                                        <p:cTn id="30" dur="500" fill="hold"/>
                                        <p:tgtEl>
                                          <p:spTgt spid="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P spid="4"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214313" y="1785938"/>
            <a:ext cx="87026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a:solidFill>
                  <a:srgbClr val="0066CC"/>
                </a:solidFill>
                <a:latin typeface="Times New Roman" pitchFamily="18" charset="0"/>
              </a:rPr>
              <a:t>一、工业建设项目</a:t>
            </a:r>
          </a:p>
          <a:p>
            <a:pPr eaLnBrk="1" hangingPunct="1">
              <a:spcBef>
                <a:spcPct val="0"/>
              </a:spcBef>
              <a:buFontTx/>
              <a:buNone/>
            </a:pPr>
            <a:r>
              <a:rPr lang="zh-CN" altLang="en-US" b="1">
                <a:latin typeface="Times New Roman" pitchFamily="18" charset="0"/>
              </a:rPr>
              <a:t>      </a:t>
            </a:r>
            <a:r>
              <a:rPr lang="en-US" altLang="zh-CN" b="1">
                <a:latin typeface="Times New Roman" pitchFamily="18" charset="0"/>
              </a:rPr>
              <a:t>1</a:t>
            </a:r>
            <a:r>
              <a:rPr lang="zh-CN" altLang="en-US" b="1">
                <a:latin typeface="Times New Roman" pitchFamily="18" charset="0"/>
              </a:rPr>
              <a:t>．建设期影响</a:t>
            </a:r>
          </a:p>
          <a:p>
            <a:pPr eaLnBrk="1" hangingPunct="1">
              <a:spcBef>
                <a:spcPct val="0"/>
              </a:spcBef>
              <a:buFontTx/>
              <a:buNone/>
            </a:pPr>
            <a:r>
              <a:rPr lang="zh-CN" altLang="en-US" b="1">
                <a:latin typeface="Times New Roman" pitchFamily="18" charset="0"/>
              </a:rPr>
              <a:t>     工业建设项目在建设期</a:t>
            </a:r>
            <a:r>
              <a:rPr lang="en-US" altLang="zh-CN" b="1">
                <a:latin typeface="Times New Roman" pitchFamily="18" charset="0"/>
              </a:rPr>
              <a:t>(</a:t>
            </a:r>
            <a:r>
              <a:rPr lang="zh-CN" altLang="en-US" b="1">
                <a:latin typeface="Times New Roman" pitchFamily="18" charset="0"/>
              </a:rPr>
              <a:t>施工阶段</a:t>
            </a:r>
            <a:r>
              <a:rPr lang="en-US" altLang="zh-CN" b="1">
                <a:latin typeface="Times New Roman" pitchFamily="18" charset="0"/>
              </a:rPr>
              <a:t>)</a:t>
            </a:r>
            <a:r>
              <a:rPr lang="zh-CN" altLang="en-US" b="1">
                <a:latin typeface="Times New Roman" pitchFamily="18" charset="0"/>
              </a:rPr>
              <a:t>的共同影响：</a:t>
            </a:r>
          </a:p>
          <a:p>
            <a:pPr eaLnBrk="1" hangingPunct="1">
              <a:spcBef>
                <a:spcPct val="0"/>
              </a:spcBef>
              <a:buClr>
                <a:srgbClr val="FF3300"/>
              </a:buClr>
              <a:buFont typeface="Times New Roman" pitchFamily="18" charset="0"/>
              <a:buChar char="♫"/>
            </a:pPr>
            <a:r>
              <a:rPr lang="zh-CN" altLang="en-US" b="1">
                <a:latin typeface="Times New Roman" pitchFamily="18" charset="0"/>
              </a:rPr>
              <a:t> </a:t>
            </a:r>
            <a:r>
              <a:rPr lang="en-US" altLang="zh-CN" b="1">
                <a:latin typeface="Times New Roman" pitchFamily="18" charset="0"/>
              </a:rPr>
              <a:t>(1)</a:t>
            </a:r>
            <a:r>
              <a:rPr lang="zh-CN" altLang="en-US" b="1">
                <a:latin typeface="Times New Roman" pitchFamily="18" charset="0"/>
              </a:rPr>
              <a:t>施工队伍大批进入现场，排放的生活污水和垃圾的污染。</a:t>
            </a:r>
          </a:p>
          <a:p>
            <a:pPr eaLnBrk="1" hangingPunct="1">
              <a:spcBef>
                <a:spcPct val="0"/>
              </a:spcBef>
              <a:buClr>
                <a:srgbClr val="FF3300"/>
              </a:buClr>
              <a:buFont typeface="Times New Roman" pitchFamily="18" charset="0"/>
              <a:buChar char="♫"/>
            </a:pPr>
            <a:r>
              <a:rPr lang="zh-CN" altLang="en-US" b="1">
                <a:latin typeface="Times New Roman" pitchFamily="18" charset="0"/>
              </a:rPr>
              <a:t> </a:t>
            </a:r>
            <a:r>
              <a:rPr lang="en-US" altLang="zh-CN" b="1">
                <a:latin typeface="Times New Roman" pitchFamily="18" charset="0"/>
              </a:rPr>
              <a:t>(2)</a:t>
            </a:r>
            <a:r>
              <a:rPr lang="zh-CN" altLang="en-US" b="1">
                <a:latin typeface="Times New Roman" pitchFamily="18" charset="0"/>
              </a:rPr>
              <a:t>施工机械运作、清洗、漏油等排放的含油和悬浮物废水。</a:t>
            </a:r>
          </a:p>
        </p:txBody>
      </p:sp>
      <p:sp>
        <p:nvSpPr>
          <p:cNvPr id="125955" name="Text Box 3"/>
          <p:cNvSpPr txBox="1">
            <a:spLocks noChangeArrowheads="1"/>
          </p:cNvSpPr>
          <p:nvPr/>
        </p:nvSpPr>
        <p:spPr bwMode="auto">
          <a:xfrm>
            <a:off x="179388" y="692150"/>
            <a:ext cx="86868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4000" b="1" dirty="0">
                <a:solidFill>
                  <a:schemeClr val="hlink"/>
                </a:solidFill>
                <a:latin typeface="隶书" pitchFamily="49" charset="-122"/>
                <a:ea typeface="隶书" pitchFamily="49" charset="-122"/>
              </a:rPr>
              <a:t>开发行动对地表水影响的识别</a:t>
            </a:r>
          </a:p>
          <a:p>
            <a:pPr eaLnBrk="1" hangingPunct="1">
              <a:spcBef>
                <a:spcPct val="0"/>
              </a:spcBef>
              <a:buFontTx/>
              <a:buNone/>
            </a:pPr>
            <a:r>
              <a:rPr lang="zh-CN" altLang="en-US" b="1" dirty="0">
                <a:latin typeface="Times New Roman" pitchFamily="18" charset="0"/>
              </a:rPr>
              <a:t>        </a:t>
            </a:r>
          </a:p>
        </p:txBody>
      </p:sp>
    </p:spTree>
    <p:extLst>
      <p:ext uri="{BB962C8B-B14F-4D97-AF65-F5344CB8AC3E}">
        <p14:creationId xmlns:p14="http://schemas.microsoft.com/office/powerpoint/2010/main" val="30993778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04800" y="1285875"/>
            <a:ext cx="88392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rgbClr val="FF3300"/>
              </a:buClr>
              <a:buFont typeface="Times New Roman" pitchFamily="18" charset="0"/>
              <a:buChar char="♫"/>
            </a:pPr>
            <a:r>
              <a:rPr lang="en-US" altLang="zh-CN" b="1">
                <a:latin typeface="宋体" pitchFamily="2" charset="-122"/>
              </a:rPr>
              <a:t> (3)</a:t>
            </a:r>
            <a:r>
              <a:rPr lang="zh-CN" altLang="en-US" b="1">
                <a:latin typeface="宋体" pitchFamily="2" charset="-122"/>
              </a:rPr>
              <a:t>基坑开挖和降低地下水位等操作排放含泥砂废水。</a:t>
            </a:r>
          </a:p>
          <a:p>
            <a:pPr eaLnBrk="1" hangingPunct="1">
              <a:spcBef>
                <a:spcPct val="0"/>
              </a:spcBef>
              <a:buClr>
                <a:srgbClr val="FF3300"/>
              </a:buClr>
              <a:buFont typeface="Times New Roman" pitchFamily="18" charset="0"/>
              <a:buChar char="♫"/>
            </a:pPr>
            <a:r>
              <a:rPr lang="zh-CN" altLang="en-US" b="1">
                <a:latin typeface="宋体" pitchFamily="2" charset="-122"/>
              </a:rPr>
              <a:t> </a:t>
            </a:r>
            <a:r>
              <a:rPr lang="en-US" altLang="zh-CN" b="1">
                <a:latin typeface="宋体" pitchFamily="2" charset="-122"/>
              </a:rPr>
              <a:t>(4)</a:t>
            </a:r>
            <a:r>
              <a:rPr lang="zh-CN" altLang="en-US" b="1">
                <a:latin typeface="宋体" pitchFamily="2" charset="-122"/>
              </a:rPr>
              <a:t>施工场地清理和开辟施工机械通行道路常大片破坏地面植被，造成裸土。在降雨</a:t>
            </a:r>
            <a:r>
              <a:rPr lang="en-US" altLang="zh-CN" b="1">
                <a:latin typeface="宋体" pitchFamily="2" charset="-122"/>
              </a:rPr>
              <a:t>(</a:t>
            </a:r>
            <a:r>
              <a:rPr lang="zh-CN" altLang="en-US" b="1">
                <a:latin typeface="宋体" pitchFamily="2" charset="-122"/>
              </a:rPr>
              <a:t>特别是暴雨</a:t>
            </a:r>
            <a:r>
              <a:rPr lang="en-US" altLang="zh-CN" b="1">
                <a:latin typeface="宋体" pitchFamily="2" charset="-122"/>
              </a:rPr>
              <a:t>)</a:t>
            </a:r>
            <a:r>
              <a:rPr lang="zh-CN" altLang="en-US" b="1">
                <a:latin typeface="宋体" pitchFamily="2" charset="-122"/>
              </a:rPr>
              <a:t>时，造成土壤侵蚀，使地表水中泥砂含量陡增，严重时造成河道阻塞。如果地表受过污染，则污染物随雨水进入河道。</a:t>
            </a:r>
          </a:p>
        </p:txBody>
      </p:sp>
    </p:spTree>
    <p:extLst>
      <p:ext uri="{BB962C8B-B14F-4D97-AF65-F5344CB8AC3E}">
        <p14:creationId xmlns:p14="http://schemas.microsoft.com/office/powerpoint/2010/main" val="3197751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9388" y="836613"/>
            <a:ext cx="8964612"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ahoma" pitchFamily="34" charset="0"/>
              </a:rPr>
              <a:t>        </a:t>
            </a:r>
            <a:r>
              <a:rPr lang="en-US" altLang="zh-CN" sz="2800" b="1">
                <a:solidFill>
                  <a:srgbClr val="0066CC"/>
                </a:solidFill>
                <a:latin typeface="Tahoma" pitchFamily="34" charset="0"/>
              </a:rPr>
              <a:t>2</a:t>
            </a:r>
            <a:r>
              <a:rPr lang="zh-CN" altLang="en-US" sz="2800" b="1">
                <a:solidFill>
                  <a:srgbClr val="0066CC"/>
                </a:solidFill>
                <a:latin typeface="Tahoma" pitchFamily="34" charset="0"/>
              </a:rPr>
              <a:t>．运行期影响</a:t>
            </a:r>
          </a:p>
          <a:p>
            <a:pPr lvl="1" eaLnBrk="1" hangingPunct="1">
              <a:spcBef>
                <a:spcPct val="0"/>
              </a:spcBef>
              <a:buClr>
                <a:srgbClr val="0000FF"/>
              </a:buClr>
              <a:buFont typeface="Arial" charset="0"/>
              <a:buChar char="♣"/>
            </a:pPr>
            <a:r>
              <a:rPr lang="zh-CN" altLang="en-US" b="1">
                <a:latin typeface="Tahoma" pitchFamily="34" charset="0"/>
              </a:rPr>
              <a:t> </a:t>
            </a:r>
            <a:r>
              <a:rPr lang="en-US" altLang="zh-CN" b="1">
                <a:latin typeface="Tahoma" pitchFamily="34" charset="0"/>
              </a:rPr>
              <a:t>(1)</a:t>
            </a:r>
            <a:r>
              <a:rPr lang="zh-CN" altLang="en-US" b="1">
                <a:latin typeface="Tahoma" pitchFamily="34" charset="0"/>
              </a:rPr>
              <a:t>石油炼制工业：</a:t>
            </a:r>
            <a:endParaRPr lang="zh-CN" altLang="en-US" b="1">
              <a:latin typeface="宋体" pitchFamily="2" charset="-122"/>
            </a:endParaRPr>
          </a:p>
          <a:p>
            <a:pPr eaLnBrk="1" hangingPunct="1">
              <a:spcBef>
                <a:spcPct val="0"/>
              </a:spcBef>
              <a:buFontTx/>
              <a:buNone/>
            </a:pPr>
            <a:r>
              <a:rPr lang="zh-CN" altLang="en-US" sz="2800" b="1">
                <a:latin typeface="宋体" pitchFamily="2" charset="-122"/>
              </a:rPr>
              <a:t>    废水主要来自：</a:t>
            </a:r>
          </a:p>
          <a:p>
            <a:pPr eaLnBrk="1" hangingPunct="1">
              <a:spcBef>
                <a:spcPct val="0"/>
              </a:spcBef>
              <a:buFontTx/>
              <a:buNone/>
            </a:pPr>
            <a:r>
              <a:rPr lang="zh-CN" altLang="en-US" sz="2800" b="1">
                <a:latin typeface="宋体" pitchFamily="2" charset="-122"/>
              </a:rPr>
              <a:t>    ①含油废水主要来自油罐区和操作区的雨水、油罐排水、冷却水排污、冲洗和清洗水及原油脱盐等场所和工序；</a:t>
            </a:r>
          </a:p>
          <a:p>
            <a:pPr eaLnBrk="1" hangingPunct="1">
              <a:spcBef>
                <a:spcPct val="0"/>
              </a:spcBef>
              <a:buFontTx/>
              <a:buNone/>
            </a:pPr>
            <a:r>
              <a:rPr lang="zh-CN" altLang="en-US" sz="2800" b="1">
                <a:latin typeface="宋体" pitchFamily="2" charset="-122"/>
              </a:rPr>
              <a:t>    ②苯酚、苯和有机酸等有机物以及硫化铵、金属盐、无机盐等无机物来自汽提、原油裂解、洗涤、</a:t>
            </a:r>
          </a:p>
          <a:p>
            <a:pPr eaLnBrk="1" hangingPunct="1">
              <a:spcBef>
                <a:spcPct val="0"/>
              </a:spcBef>
              <a:buFontTx/>
              <a:buNone/>
            </a:pPr>
            <a:r>
              <a:rPr lang="zh-CN" altLang="en-US" sz="2800" b="1">
                <a:latin typeface="宋体" pitchFamily="2" charset="-122"/>
              </a:rPr>
              <a:t>油的化学处理、原油脱盐、催化裂解等工艺过程；</a:t>
            </a:r>
          </a:p>
          <a:p>
            <a:pPr eaLnBrk="1" hangingPunct="1">
              <a:spcBef>
                <a:spcPct val="0"/>
              </a:spcBef>
              <a:buFontTx/>
              <a:buNone/>
            </a:pPr>
            <a:r>
              <a:rPr lang="zh-CN" altLang="en-US" sz="2800" b="1">
                <a:latin typeface="宋体" pitchFamily="2" charset="-122"/>
              </a:rPr>
              <a:t>    ③高温水</a:t>
            </a:r>
            <a:r>
              <a:rPr lang="en-US" altLang="zh-CN" sz="2800" b="1">
                <a:latin typeface="宋体" pitchFamily="2" charset="-122"/>
              </a:rPr>
              <a:t>(</a:t>
            </a:r>
            <a:r>
              <a:rPr lang="zh-CN" altLang="en-US" sz="2800" b="1">
                <a:latin typeface="宋体" pitchFamily="2" charset="-122"/>
              </a:rPr>
              <a:t>非污染水</a:t>
            </a:r>
            <a:r>
              <a:rPr lang="en-US" altLang="zh-CN" sz="2800" b="1">
                <a:latin typeface="宋体" pitchFamily="2" charset="-122"/>
              </a:rPr>
              <a:t>)</a:t>
            </a:r>
            <a:r>
              <a:rPr lang="zh-CN" altLang="en-US" sz="2800" b="1">
                <a:latin typeface="宋体" pitchFamily="2" charset="-122"/>
              </a:rPr>
              <a:t>来自锅炉排污、冷却水排放等。</a:t>
            </a:r>
          </a:p>
          <a:p>
            <a:pPr eaLnBrk="1" hangingPunct="1">
              <a:spcBef>
                <a:spcPct val="0"/>
              </a:spcBef>
              <a:buFontTx/>
              <a:buNone/>
            </a:pPr>
            <a:r>
              <a:rPr lang="zh-CN" altLang="en-US" sz="2800" b="1">
                <a:latin typeface="Times New Roman" pitchFamily="18" charset="0"/>
              </a:rPr>
              <a:t>         炼油厂用水量和废水排放量都很大。</a:t>
            </a:r>
          </a:p>
        </p:txBody>
      </p:sp>
    </p:spTree>
    <p:extLst>
      <p:ext uri="{BB962C8B-B14F-4D97-AF65-F5344CB8AC3E}">
        <p14:creationId xmlns:p14="http://schemas.microsoft.com/office/powerpoint/2010/main" val="435467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354">
                                            <p:txEl>
                                              <p:pRg st="0" end="0"/>
                                            </p:txEl>
                                          </p:spTgt>
                                        </p:tgtEl>
                                        <p:attrNameLst>
                                          <p:attrName>style.visibility</p:attrName>
                                        </p:attrNameLst>
                                      </p:cBhvr>
                                      <p:to>
                                        <p:strVal val="visible"/>
                                      </p:to>
                                    </p:set>
                                    <p:animEffect transition="in" filter="fade">
                                      <p:cBhvr>
                                        <p:cTn id="7" dur="500"/>
                                        <p:tgtEl>
                                          <p:spTgt spid="10035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354">
                                            <p:txEl>
                                              <p:pRg st="1" end="1"/>
                                            </p:txEl>
                                          </p:spTgt>
                                        </p:tgtEl>
                                        <p:attrNameLst>
                                          <p:attrName>style.visibility</p:attrName>
                                        </p:attrNameLst>
                                      </p:cBhvr>
                                      <p:to>
                                        <p:strVal val="visible"/>
                                      </p:to>
                                    </p:set>
                                    <p:animEffect transition="in" filter="fade">
                                      <p:cBhvr>
                                        <p:cTn id="10" dur="500"/>
                                        <p:tgtEl>
                                          <p:spTgt spid="10035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0354">
                                            <p:txEl>
                                              <p:pRg st="2" end="2"/>
                                            </p:txEl>
                                          </p:spTgt>
                                        </p:tgtEl>
                                        <p:attrNameLst>
                                          <p:attrName>style.visibility</p:attrName>
                                        </p:attrNameLst>
                                      </p:cBhvr>
                                      <p:to>
                                        <p:strVal val="visible"/>
                                      </p:to>
                                    </p:set>
                                    <p:animEffect transition="in" filter="fade">
                                      <p:cBhvr>
                                        <p:cTn id="15" dur="500"/>
                                        <p:tgtEl>
                                          <p:spTgt spid="10035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0354">
                                            <p:txEl>
                                              <p:pRg st="3" end="3"/>
                                            </p:txEl>
                                          </p:spTgt>
                                        </p:tgtEl>
                                        <p:attrNameLst>
                                          <p:attrName>style.visibility</p:attrName>
                                        </p:attrNameLst>
                                      </p:cBhvr>
                                      <p:to>
                                        <p:strVal val="visible"/>
                                      </p:to>
                                    </p:set>
                                    <p:animEffect transition="in" filter="fade">
                                      <p:cBhvr>
                                        <p:cTn id="20" dur="500"/>
                                        <p:tgtEl>
                                          <p:spTgt spid="10035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0354">
                                            <p:txEl>
                                              <p:pRg st="4" end="4"/>
                                            </p:txEl>
                                          </p:spTgt>
                                        </p:tgtEl>
                                        <p:attrNameLst>
                                          <p:attrName>style.visibility</p:attrName>
                                        </p:attrNameLst>
                                      </p:cBhvr>
                                      <p:to>
                                        <p:strVal val="visible"/>
                                      </p:to>
                                    </p:set>
                                    <p:animEffect transition="in" filter="fade">
                                      <p:cBhvr>
                                        <p:cTn id="25" dur="500"/>
                                        <p:tgtEl>
                                          <p:spTgt spid="100354">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0354">
                                            <p:txEl>
                                              <p:pRg st="5" end="5"/>
                                            </p:txEl>
                                          </p:spTgt>
                                        </p:tgtEl>
                                        <p:attrNameLst>
                                          <p:attrName>style.visibility</p:attrName>
                                        </p:attrNameLst>
                                      </p:cBhvr>
                                      <p:to>
                                        <p:strVal val="visible"/>
                                      </p:to>
                                    </p:set>
                                    <p:animEffect transition="in" filter="fade">
                                      <p:cBhvr>
                                        <p:cTn id="30" dur="500"/>
                                        <p:tgtEl>
                                          <p:spTgt spid="100354">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0354">
                                            <p:txEl>
                                              <p:pRg st="6" end="6"/>
                                            </p:txEl>
                                          </p:spTgt>
                                        </p:tgtEl>
                                        <p:attrNameLst>
                                          <p:attrName>style.visibility</p:attrName>
                                        </p:attrNameLst>
                                      </p:cBhvr>
                                      <p:to>
                                        <p:strVal val="visible"/>
                                      </p:to>
                                    </p:set>
                                    <p:animEffect transition="in" filter="fade">
                                      <p:cBhvr>
                                        <p:cTn id="35" dur="500"/>
                                        <p:tgtEl>
                                          <p:spTgt spid="100354">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0354">
                                            <p:txEl>
                                              <p:pRg st="7" end="7"/>
                                            </p:txEl>
                                          </p:spTgt>
                                        </p:tgtEl>
                                        <p:attrNameLst>
                                          <p:attrName>style.visibility</p:attrName>
                                        </p:attrNameLst>
                                      </p:cBhvr>
                                      <p:to>
                                        <p:strVal val="visible"/>
                                      </p:to>
                                    </p:set>
                                    <p:animEffect transition="in" filter="fade">
                                      <p:cBhvr>
                                        <p:cTn id="40" dur="500"/>
                                        <p:tgtEl>
                                          <p:spTgt spid="1003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body" idx="1"/>
          </p:nvPr>
        </p:nvSpPr>
        <p:spPr>
          <a:xfrm>
            <a:off x="457200" y="1700213"/>
            <a:ext cx="8229600" cy="4824412"/>
          </a:xfrm>
        </p:spPr>
        <p:txBody>
          <a:bodyPr/>
          <a:lstStyle/>
          <a:p>
            <a:pPr marL="0" indent="0">
              <a:lnSpc>
                <a:spcPct val="145000"/>
              </a:lnSpc>
              <a:spcBef>
                <a:spcPct val="45000"/>
              </a:spcBef>
              <a:buFontTx/>
              <a:buNone/>
            </a:pPr>
            <a:r>
              <a:rPr lang="zh-CN" altLang="en-US" b="1">
                <a:latin typeface="Times New Roman" pitchFamily="18" charset="0"/>
                <a:ea typeface="华文中宋" pitchFamily="2" charset="-122"/>
              </a:rPr>
              <a:t>一个污染源（序号为 </a:t>
            </a:r>
            <a:r>
              <a:rPr lang="en-US" altLang="zh-CN" b="1" i="1">
                <a:latin typeface="Times New Roman" pitchFamily="18" charset="0"/>
                <a:ea typeface="华文中宋" pitchFamily="2" charset="-122"/>
              </a:rPr>
              <a:t>j</a:t>
            </a:r>
            <a:r>
              <a:rPr lang="en-US" altLang="zh-CN" b="1">
                <a:latin typeface="Times New Roman" pitchFamily="18" charset="0"/>
                <a:ea typeface="华文中宋" pitchFamily="2" charset="-122"/>
              </a:rPr>
              <a:t> </a:t>
            </a:r>
            <a:r>
              <a:rPr lang="zh-CN" altLang="en-US" b="1">
                <a:latin typeface="Times New Roman" pitchFamily="18" charset="0"/>
                <a:ea typeface="华文中宋" pitchFamily="2" charset="-122"/>
              </a:rPr>
              <a:t>） 的等标污染负荷，等于其所排各种污染物等标污染负荷之和。</a:t>
            </a:r>
          </a:p>
        </p:txBody>
      </p:sp>
      <p:pic>
        <p:nvPicPr>
          <p:cNvPr id="1669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413" y="3789363"/>
            <a:ext cx="3816350" cy="1851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6916" name="Rectangle 5"/>
          <p:cNvSpPr>
            <a:spLocks noGrp="1" noChangeArrowheads="1"/>
          </p:cNvSpPr>
          <p:nvPr>
            <p:ph type="title"/>
          </p:nvPr>
        </p:nvSpPr>
        <p:spPr/>
        <p:txBody>
          <a:bodyPr/>
          <a:lstStyle/>
          <a:p>
            <a:r>
              <a:rPr lang="en-US" altLang="zh-CN">
                <a:latin typeface="Times New Roman" pitchFamily="18" charset="0"/>
                <a:ea typeface="华文中宋" pitchFamily="2" charset="-122"/>
              </a:rPr>
              <a:t>(2)</a:t>
            </a:r>
            <a:r>
              <a:rPr lang="zh-CN" altLang="en-US">
                <a:latin typeface="Times New Roman" pitchFamily="18" charset="0"/>
                <a:ea typeface="华文中宋" pitchFamily="2" charset="-122"/>
              </a:rPr>
              <a:t>、污染源的等标污染负荷</a:t>
            </a:r>
          </a:p>
        </p:txBody>
      </p:sp>
    </p:spTree>
    <p:extLst>
      <p:ext uri="{BB962C8B-B14F-4D97-AF65-F5344CB8AC3E}">
        <p14:creationId xmlns:p14="http://schemas.microsoft.com/office/powerpoint/2010/main" val="29580378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539750" y="908050"/>
            <a:ext cx="8459788"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spcBef>
                <a:spcPct val="0"/>
              </a:spcBef>
              <a:buClr>
                <a:srgbClr val="0000FF"/>
              </a:buClr>
              <a:buFont typeface="Arial" charset="0"/>
              <a:buChar char="♣"/>
            </a:pPr>
            <a:r>
              <a:rPr lang="en-US" altLang="zh-CN" b="1">
                <a:latin typeface="宋体" pitchFamily="2" charset="-122"/>
              </a:rPr>
              <a:t> (2)</a:t>
            </a:r>
            <a:r>
              <a:rPr lang="zh-CN" altLang="en-US" b="1">
                <a:latin typeface="宋体" pitchFamily="2" charset="-122"/>
              </a:rPr>
              <a:t>钢铁工业：</a:t>
            </a:r>
          </a:p>
          <a:p>
            <a:pPr eaLnBrk="1" hangingPunct="1">
              <a:spcBef>
                <a:spcPct val="0"/>
              </a:spcBef>
              <a:buFontTx/>
              <a:buNone/>
            </a:pPr>
            <a:r>
              <a:rPr lang="zh-CN" altLang="en-US" sz="2800" b="1">
                <a:latin typeface="宋体" pitchFamily="2" charset="-122"/>
              </a:rPr>
              <a:t>     废水主要来源如下：</a:t>
            </a:r>
          </a:p>
          <a:p>
            <a:pPr eaLnBrk="1" hangingPunct="1">
              <a:spcBef>
                <a:spcPct val="0"/>
              </a:spcBef>
              <a:buFontTx/>
              <a:buNone/>
            </a:pPr>
            <a:r>
              <a:rPr lang="zh-CN" altLang="en-US" sz="2800" b="1">
                <a:latin typeface="宋体" pitchFamily="2" charset="-122"/>
              </a:rPr>
              <a:t>    </a:t>
            </a:r>
            <a:r>
              <a:rPr lang="en-US" altLang="zh-CN" sz="2800" b="1">
                <a:latin typeface="Times New Roman" pitchFamily="18" charset="0"/>
              </a:rPr>
              <a:t>a</a:t>
            </a:r>
            <a:r>
              <a:rPr lang="zh-CN" altLang="en-US" sz="2800" b="1">
                <a:latin typeface="Times New Roman" pitchFamily="18" charset="0"/>
              </a:rPr>
              <a:t>．焦炭生产和副产品回收过程的工艺用水和冷却水如熄焦废水、酸洗废水和氨蒸馏废液中含高浓度酚、氰化物、硫氰酸盐和硫化物、氯化物；</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b</a:t>
            </a:r>
            <a:r>
              <a:rPr lang="zh-CN" altLang="en-US" sz="2800" b="1">
                <a:latin typeface="Times New Roman" pitchFamily="18" charset="0"/>
              </a:rPr>
              <a:t>．高炉炼铁的废水主要由排气洗涤和高炉炉渣用水淬熄时排出的；</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c</a:t>
            </a:r>
            <a:r>
              <a:rPr lang="zh-CN" altLang="en-US" sz="2800" b="1">
                <a:latin typeface="Times New Roman" pitchFamily="18" charset="0"/>
              </a:rPr>
              <a:t>．铸造和轧机操作主要排大量冷却水</a:t>
            </a:r>
            <a:r>
              <a:rPr lang="en-US" altLang="zh-CN" sz="2800" b="1">
                <a:latin typeface="Times New Roman" pitchFamily="18" charset="0"/>
              </a:rPr>
              <a:t>(</a:t>
            </a:r>
            <a:r>
              <a:rPr lang="zh-CN" altLang="en-US" sz="2800" b="1">
                <a:latin typeface="Times New Roman" pitchFamily="18" charset="0"/>
              </a:rPr>
              <a:t>一般循环回用</a:t>
            </a:r>
            <a:r>
              <a:rPr lang="en-US" altLang="zh-CN" sz="2800" b="1">
                <a:latin typeface="Times New Roman" pitchFamily="18" charset="0"/>
              </a:rPr>
              <a:t>)</a:t>
            </a:r>
            <a:r>
              <a:rPr lang="zh-CN" altLang="en-US" sz="2800" b="1">
                <a:latin typeface="Times New Roman" pitchFamily="18" charset="0"/>
              </a:rPr>
              <a:t>，轧机操作中产生的含铁碎屑和油滴的废水；</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d</a:t>
            </a:r>
            <a:r>
              <a:rPr lang="zh-CN" altLang="en-US" sz="2800" b="1">
                <a:latin typeface="Times New Roman" pitchFamily="18" charset="0"/>
              </a:rPr>
              <a:t>．精整操作采用酸、碱浸渍去除锈和磷皮将排出含铁盐的酸性废水，含皂化油的碱性废水等。</a:t>
            </a:r>
          </a:p>
        </p:txBody>
      </p:sp>
    </p:spTree>
    <p:extLst>
      <p:ext uri="{BB962C8B-B14F-4D97-AF65-F5344CB8AC3E}">
        <p14:creationId xmlns:p14="http://schemas.microsoft.com/office/powerpoint/2010/main" val="386057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animEffect transition="in" filter="fade">
                                      <p:cBhvr>
                                        <p:cTn id="7" dur="500"/>
                                        <p:tgtEl>
                                          <p:spTgt spid="1013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378">
                                            <p:txEl>
                                              <p:pRg st="1" end="1"/>
                                            </p:txEl>
                                          </p:spTgt>
                                        </p:tgtEl>
                                        <p:attrNameLst>
                                          <p:attrName>style.visibility</p:attrName>
                                        </p:attrNameLst>
                                      </p:cBhvr>
                                      <p:to>
                                        <p:strVal val="visible"/>
                                      </p:to>
                                    </p:set>
                                    <p:animEffect transition="in" filter="fade">
                                      <p:cBhvr>
                                        <p:cTn id="12" dur="500"/>
                                        <p:tgtEl>
                                          <p:spTgt spid="10137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378">
                                            <p:txEl>
                                              <p:pRg st="2" end="2"/>
                                            </p:txEl>
                                          </p:spTgt>
                                        </p:tgtEl>
                                        <p:attrNameLst>
                                          <p:attrName>style.visibility</p:attrName>
                                        </p:attrNameLst>
                                      </p:cBhvr>
                                      <p:to>
                                        <p:strVal val="visible"/>
                                      </p:to>
                                    </p:set>
                                    <p:animEffect transition="in" filter="fade">
                                      <p:cBhvr>
                                        <p:cTn id="17" dur="500"/>
                                        <p:tgtEl>
                                          <p:spTgt spid="10137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1378">
                                            <p:txEl>
                                              <p:pRg st="3" end="3"/>
                                            </p:txEl>
                                          </p:spTgt>
                                        </p:tgtEl>
                                        <p:attrNameLst>
                                          <p:attrName>style.visibility</p:attrName>
                                        </p:attrNameLst>
                                      </p:cBhvr>
                                      <p:to>
                                        <p:strVal val="visible"/>
                                      </p:to>
                                    </p:set>
                                    <p:animEffect transition="in" filter="fade">
                                      <p:cBhvr>
                                        <p:cTn id="22" dur="500"/>
                                        <p:tgtEl>
                                          <p:spTgt spid="10137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378">
                                            <p:txEl>
                                              <p:pRg st="4" end="4"/>
                                            </p:txEl>
                                          </p:spTgt>
                                        </p:tgtEl>
                                        <p:attrNameLst>
                                          <p:attrName>style.visibility</p:attrName>
                                        </p:attrNameLst>
                                      </p:cBhvr>
                                      <p:to>
                                        <p:strVal val="visible"/>
                                      </p:to>
                                    </p:set>
                                    <p:animEffect transition="in" filter="fade">
                                      <p:cBhvr>
                                        <p:cTn id="27" dur="500"/>
                                        <p:tgtEl>
                                          <p:spTgt spid="10137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378">
                                            <p:txEl>
                                              <p:pRg st="5" end="5"/>
                                            </p:txEl>
                                          </p:spTgt>
                                        </p:tgtEl>
                                        <p:attrNameLst>
                                          <p:attrName>style.visibility</p:attrName>
                                        </p:attrNameLst>
                                      </p:cBhvr>
                                      <p:to>
                                        <p:strVal val="visible"/>
                                      </p:to>
                                    </p:set>
                                    <p:animEffect transition="in" filter="fade">
                                      <p:cBhvr>
                                        <p:cTn id="32" dur="500"/>
                                        <p:tgtEl>
                                          <p:spTgt spid="1013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0" y="1125538"/>
            <a:ext cx="877887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20000"/>
              </a:lnSpc>
              <a:spcBef>
                <a:spcPct val="0"/>
              </a:spcBef>
              <a:buClr>
                <a:srgbClr val="0000FF"/>
              </a:buClr>
              <a:buFont typeface="Arial" charset="0"/>
              <a:buChar char="♣"/>
            </a:pPr>
            <a:r>
              <a:rPr lang="en-US" altLang="zh-CN" sz="2400" b="1">
                <a:latin typeface="宋体" pitchFamily="2" charset="-122"/>
              </a:rPr>
              <a:t>   </a:t>
            </a:r>
            <a:r>
              <a:rPr lang="en-US" altLang="zh-CN" b="1">
                <a:latin typeface="宋体" pitchFamily="2" charset="-122"/>
              </a:rPr>
              <a:t>(3)</a:t>
            </a:r>
            <a:r>
              <a:rPr lang="zh-CN" altLang="en-US" b="1">
                <a:latin typeface="宋体" pitchFamily="2" charset="-122"/>
              </a:rPr>
              <a:t>铝和有色金属生产</a:t>
            </a:r>
          </a:p>
          <a:p>
            <a:pPr eaLnBrk="1" hangingPunct="1">
              <a:lnSpc>
                <a:spcPct val="120000"/>
              </a:lnSpc>
              <a:spcBef>
                <a:spcPct val="0"/>
              </a:spcBef>
              <a:buFontTx/>
              <a:buNone/>
            </a:pPr>
            <a:r>
              <a:rPr lang="zh-CN" altLang="en-US" sz="2800" b="1">
                <a:latin typeface="宋体" pitchFamily="2" charset="-122"/>
              </a:rPr>
              <a:t>      ①制铝工业是以铝矾土为原料采用电解还原法生产金属铝。与钢铁工业比较制铝业排放的废水量较少，主要是含铝酸钠或氟化钙的废碱液；其他为锅炉排污、冷却塔排污等的废水。</a:t>
            </a:r>
          </a:p>
          <a:p>
            <a:pPr eaLnBrk="1" hangingPunct="1">
              <a:lnSpc>
                <a:spcPct val="120000"/>
              </a:lnSpc>
              <a:spcBef>
                <a:spcPct val="0"/>
              </a:spcBef>
              <a:buFontTx/>
              <a:buNone/>
            </a:pPr>
            <a:r>
              <a:rPr lang="zh-CN" altLang="en-US" sz="2800" b="1">
                <a:latin typeface="Tahoma" pitchFamily="34" charset="0"/>
              </a:rPr>
              <a:t>      ②铜的生产用铜矿石作原料。铜矿石被破碎后湿磨成为细矿浆再加入浮选剂，浮渣层用去炼钢；沉渣送去尾矿场，尾矿中的浮选剂</a:t>
            </a:r>
            <a:r>
              <a:rPr lang="en-US" altLang="zh-CN" sz="2800" b="1">
                <a:latin typeface="Tahoma" pitchFamily="34" charset="0"/>
              </a:rPr>
              <a:t>(</a:t>
            </a:r>
            <a:r>
              <a:rPr lang="zh-CN" altLang="en-US" sz="2800" b="1">
                <a:latin typeface="Tahoma" pitchFamily="34" charset="0"/>
              </a:rPr>
              <a:t>或浸取剂</a:t>
            </a:r>
            <a:r>
              <a:rPr lang="en-US" altLang="zh-CN" sz="2800" b="1">
                <a:latin typeface="Tahoma" pitchFamily="34" charset="0"/>
              </a:rPr>
              <a:t>)</a:t>
            </a:r>
            <a:r>
              <a:rPr lang="zh-CN" altLang="en-US" sz="2800" b="1">
                <a:latin typeface="Tahoma" pitchFamily="34" charset="0"/>
              </a:rPr>
              <a:t>如管理不善，会对水体造成污染。炼铜和铜精炼过程排放少量工艺废水含低浓度铜、砷、锑、铅等重金属。</a:t>
            </a:r>
          </a:p>
        </p:txBody>
      </p:sp>
    </p:spTree>
    <p:extLst>
      <p:ext uri="{BB962C8B-B14F-4D97-AF65-F5344CB8AC3E}">
        <p14:creationId xmlns:p14="http://schemas.microsoft.com/office/powerpoint/2010/main" val="1358316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Effect transition="in" filter="fade">
                                      <p:cBhvr>
                                        <p:cTn id="7" dur="500"/>
                                        <p:tgtEl>
                                          <p:spTgt spid="1024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02">
                                            <p:txEl>
                                              <p:pRg st="1" end="1"/>
                                            </p:txEl>
                                          </p:spTgt>
                                        </p:tgtEl>
                                        <p:attrNameLst>
                                          <p:attrName>style.visibility</p:attrName>
                                        </p:attrNameLst>
                                      </p:cBhvr>
                                      <p:to>
                                        <p:strVal val="visible"/>
                                      </p:to>
                                    </p:set>
                                    <p:animEffect transition="in" filter="fade">
                                      <p:cBhvr>
                                        <p:cTn id="12" dur="500"/>
                                        <p:tgtEl>
                                          <p:spTgt spid="1024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02">
                                            <p:txEl>
                                              <p:pRg st="2" end="2"/>
                                            </p:txEl>
                                          </p:spTgt>
                                        </p:tgtEl>
                                        <p:attrNameLst>
                                          <p:attrName>style.visibility</p:attrName>
                                        </p:attrNameLst>
                                      </p:cBhvr>
                                      <p:to>
                                        <p:strVal val="visible"/>
                                      </p:to>
                                    </p:set>
                                    <p:animEffect transition="in" filter="fade">
                                      <p:cBhvr>
                                        <p:cTn id="17" dur="500"/>
                                        <p:tgtEl>
                                          <p:spTgt spid="1024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412750" y="620713"/>
            <a:ext cx="8731250"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spcBef>
                <a:spcPct val="0"/>
              </a:spcBef>
              <a:buClr>
                <a:srgbClr val="0000FF"/>
              </a:buClr>
              <a:buFont typeface="Arial" charset="0"/>
              <a:buChar char="♣"/>
            </a:pPr>
            <a:r>
              <a:rPr lang="en-US" altLang="zh-CN" sz="2400" b="1">
                <a:latin typeface="Times New Roman" pitchFamily="18" charset="0"/>
              </a:rPr>
              <a:t> </a:t>
            </a:r>
            <a:r>
              <a:rPr lang="en-US" altLang="zh-CN" b="1">
                <a:latin typeface="Times New Roman" pitchFamily="18" charset="0"/>
              </a:rPr>
              <a:t>(4)</a:t>
            </a:r>
            <a:r>
              <a:rPr lang="zh-CN" altLang="en-US" b="1">
                <a:latin typeface="Times New Roman" pitchFamily="18" charset="0"/>
              </a:rPr>
              <a:t>化学工业：包含的门类很多，排放的废水中含各种有机和无机污染物，有些属于危险性污染物。</a:t>
            </a:r>
          </a:p>
          <a:p>
            <a:pPr lvl="1" eaLnBrk="1" hangingPunct="1">
              <a:spcBef>
                <a:spcPct val="0"/>
              </a:spcBef>
              <a:buClr>
                <a:srgbClr val="0000FF"/>
              </a:buClr>
              <a:buFont typeface="Arial" charset="0"/>
              <a:buChar char="♣"/>
            </a:pPr>
            <a:endParaRPr lang="zh-CN" altLang="en-US" b="1">
              <a:latin typeface="Times New Roman" pitchFamily="18" charset="0"/>
            </a:endParaRPr>
          </a:p>
          <a:p>
            <a:pPr eaLnBrk="1" hangingPunct="1">
              <a:spcBef>
                <a:spcPct val="0"/>
              </a:spcBef>
              <a:buFontTx/>
              <a:buNone/>
            </a:pPr>
            <a:r>
              <a:rPr lang="zh-CN" altLang="en-US" sz="2800" b="1">
                <a:latin typeface="Times New Roman" pitchFamily="18" charset="0"/>
              </a:rPr>
              <a:t>        ①</a:t>
            </a:r>
            <a:r>
              <a:rPr lang="zh-CN" altLang="en-US" sz="2800" b="1">
                <a:solidFill>
                  <a:schemeClr val="hlink"/>
                </a:solidFill>
                <a:latin typeface="Times New Roman" pitchFamily="18" charset="0"/>
              </a:rPr>
              <a:t>无机化工产品制造业</a:t>
            </a:r>
            <a:r>
              <a:rPr lang="zh-CN" altLang="en-US" sz="2800" b="1">
                <a:latin typeface="Times New Roman" pitchFamily="18" charset="0"/>
              </a:rPr>
              <a:t>，如硫酸、盐酸、硝酸、烧碱、纯碱</a:t>
            </a:r>
            <a:r>
              <a:rPr lang="en-US" altLang="zh-CN" sz="2800" b="1">
                <a:latin typeface="Times New Roman" pitchFamily="18" charset="0"/>
              </a:rPr>
              <a:t>(</a:t>
            </a:r>
            <a:r>
              <a:rPr lang="zh-CN" altLang="en-US" sz="2800" b="1">
                <a:latin typeface="Times New Roman" pitchFamily="18" charset="0"/>
              </a:rPr>
              <a:t>苏打</a:t>
            </a:r>
            <a:r>
              <a:rPr lang="en-US" altLang="zh-CN" sz="2800" b="1">
                <a:latin typeface="Times New Roman" pitchFamily="18" charset="0"/>
              </a:rPr>
              <a:t>)</a:t>
            </a:r>
            <a:r>
              <a:rPr lang="zh-CN" altLang="en-US" sz="2800" b="1">
                <a:latin typeface="Times New Roman" pitchFamily="18" charset="0"/>
              </a:rPr>
              <a:t>、氯气、磷肥、铬酸盐、碳铵等。废水中含酸、碱类物质和合成过程的产物和副产物。</a:t>
            </a:r>
          </a:p>
          <a:p>
            <a:pPr eaLnBrk="1" hangingPunct="1">
              <a:spcBef>
                <a:spcPct val="0"/>
              </a:spcBef>
              <a:buFontTx/>
              <a:buNone/>
            </a:pPr>
            <a:r>
              <a:rPr lang="zh-CN" altLang="en-US" sz="2800" b="1">
                <a:latin typeface="Times New Roman" pitchFamily="18" charset="0"/>
              </a:rPr>
              <a:t>       ②</a:t>
            </a:r>
            <a:r>
              <a:rPr lang="zh-CN" altLang="en-US" sz="2800" b="1">
                <a:solidFill>
                  <a:schemeClr val="hlink"/>
                </a:solidFill>
                <a:latin typeface="Times New Roman" pitchFamily="18" charset="0"/>
              </a:rPr>
              <a:t>有机化工</a:t>
            </a:r>
            <a:r>
              <a:rPr lang="zh-CN" altLang="en-US" sz="2800" b="1">
                <a:latin typeface="Times New Roman" pitchFamily="18" charset="0"/>
              </a:rPr>
              <a:t>与石油化工有密切关系，生产过程中除使用有机原料外还需各种无机原料</a:t>
            </a:r>
            <a:r>
              <a:rPr lang="en-US" altLang="zh-CN" sz="2800" b="1">
                <a:latin typeface="Times New Roman" pitchFamily="18" charset="0"/>
              </a:rPr>
              <a:t>(</a:t>
            </a:r>
            <a:r>
              <a:rPr lang="zh-CN" altLang="en-US" sz="2800" b="1">
                <a:latin typeface="Times New Roman" pitchFamily="18" charset="0"/>
              </a:rPr>
              <a:t>如三酸二碱</a:t>
            </a:r>
            <a:r>
              <a:rPr lang="en-US" altLang="zh-CN" sz="2800" b="1">
                <a:latin typeface="Times New Roman" pitchFamily="18" charset="0"/>
              </a:rPr>
              <a:t>)</a:t>
            </a:r>
            <a:r>
              <a:rPr lang="zh-CN" altLang="en-US" sz="2800" b="1">
                <a:latin typeface="Times New Roman" pitchFamily="18" charset="0"/>
              </a:rPr>
              <a:t>。废水来源主要有：产品和副产品洗涤；冷却塔和锅炉排污、蒸汽凝结水等；溢漏、容器清洗、地面冲洗；雨水和场地冲洗水。许多浓度低、危害性大的污染物必须在工程分析中通过仔细调查弄清楚，必要时需进行专题监测。</a:t>
            </a:r>
          </a:p>
        </p:txBody>
      </p:sp>
    </p:spTree>
    <p:extLst>
      <p:ext uri="{BB962C8B-B14F-4D97-AF65-F5344CB8AC3E}">
        <p14:creationId xmlns:p14="http://schemas.microsoft.com/office/powerpoint/2010/main" val="2053053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 calcmode="lin" valueType="num">
                                      <p:cBhvr additive="base">
                                        <p:cTn id="7" dur="500" fill="hold"/>
                                        <p:tgtEl>
                                          <p:spTgt spid="103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6">
                                            <p:txEl>
                                              <p:pRg st="2" end="2"/>
                                            </p:txEl>
                                          </p:spTgt>
                                        </p:tgtEl>
                                        <p:attrNameLst>
                                          <p:attrName>style.visibility</p:attrName>
                                        </p:attrNameLst>
                                      </p:cBhvr>
                                      <p:to>
                                        <p:strVal val="visible"/>
                                      </p:to>
                                    </p:set>
                                    <p:anim calcmode="lin" valueType="num">
                                      <p:cBhvr additive="base">
                                        <p:cTn id="13" dur="500" fill="hold"/>
                                        <p:tgtEl>
                                          <p:spTgt spid="1034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26">
                                            <p:txEl>
                                              <p:pRg st="3" end="3"/>
                                            </p:txEl>
                                          </p:spTgt>
                                        </p:tgtEl>
                                        <p:attrNameLst>
                                          <p:attrName>style.visibility</p:attrName>
                                        </p:attrNameLst>
                                      </p:cBhvr>
                                      <p:to>
                                        <p:strVal val="visible"/>
                                      </p:to>
                                    </p:set>
                                    <p:anim calcmode="lin" valueType="num">
                                      <p:cBhvr additive="base">
                                        <p:cTn id="19" dur="500" fill="hold"/>
                                        <p:tgtEl>
                                          <p:spTgt spid="1034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50825" y="1268413"/>
            <a:ext cx="86264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10000"/>
              </a:lnSpc>
              <a:spcBef>
                <a:spcPct val="0"/>
              </a:spcBef>
              <a:buClr>
                <a:srgbClr val="0000FF"/>
              </a:buClr>
              <a:buFont typeface="Arial" charset="0"/>
              <a:buChar char="♣"/>
            </a:pPr>
            <a:r>
              <a:rPr lang="en-US" altLang="zh-CN" sz="3200" b="1">
                <a:latin typeface="Times New Roman" pitchFamily="18" charset="0"/>
              </a:rPr>
              <a:t> (5)</a:t>
            </a:r>
            <a:r>
              <a:rPr lang="zh-CN" altLang="en-US" sz="3200" b="1">
                <a:latin typeface="Times New Roman" pitchFamily="18" charset="0"/>
              </a:rPr>
              <a:t>食品工业：       </a:t>
            </a:r>
          </a:p>
          <a:p>
            <a:pPr eaLnBrk="1" hangingPunct="1">
              <a:lnSpc>
                <a:spcPct val="110000"/>
              </a:lnSpc>
              <a:spcBef>
                <a:spcPct val="0"/>
              </a:spcBef>
              <a:buFontTx/>
              <a:buNone/>
            </a:pPr>
            <a:r>
              <a:rPr lang="zh-CN" altLang="en-US" b="1">
                <a:latin typeface="Times New Roman" pitchFamily="18" charset="0"/>
              </a:rPr>
              <a:t>      食品工业排放大量含可降解有机物</a:t>
            </a:r>
            <a:r>
              <a:rPr lang="en-US" altLang="zh-CN" b="1">
                <a:latin typeface="Times New Roman" pitchFamily="18" charset="0"/>
              </a:rPr>
              <a:t>(BOD)</a:t>
            </a:r>
            <a:r>
              <a:rPr lang="zh-CN" altLang="en-US" b="1">
                <a:latin typeface="Times New Roman" pitchFamily="18" charset="0"/>
              </a:rPr>
              <a:t>的废水，废水中还含较高浓度的悬浮物，可溶性固体和油脂以及各种有机和无机添加剂。在有机物中含氮有机物浓度较高；氨氮和磷等营养物浓度也较高。    </a:t>
            </a:r>
          </a:p>
        </p:txBody>
      </p:sp>
    </p:spTree>
    <p:extLst>
      <p:ext uri="{BB962C8B-B14F-4D97-AF65-F5344CB8AC3E}">
        <p14:creationId xmlns:p14="http://schemas.microsoft.com/office/powerpoint/2010/main" val="2559922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450">
                                            <p:txEl>
                                              <p:pRg st="0" end="0"/>
                                            </p:txEl>
                                          </p:spTgt>
                                        </p:tgtEl>
                                        <p:attrNameLst>
                                          <p:attrName>style.visibility</p:attrName>
                                        </p:attrNameLst>
                                      </p:cBhvr>
                                      <p:to>
                                        <p:strVal val="visible"/>
                                      </p:to>
                                    </p:set>
                                    <p:animEffect transition="in" filter="fade">
                                      <p:cBhvr>
                                        <p:cTn id="7" dur="500"/>
                                        <p:tgtEl>
                                          <p:spTgt spid="1044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450">
                                            <p:txEl>
                                              <p:pRg st="1" end="1"/>
                                            </p:txEl>
                                          </p:spTgt>
                                        </p:tgtEl>
                                        <p:attrNameLst>
                                          <p:attrName>style.visibility</p:attrName>
                                        </p:attrNameLst>
                                      </p:cBhvr>
                                      <p:to>
                                        <p:strVal val="visible"/>
                                      </p:to>
                                    </p:set>
                                    <p:animEffect transition="in" filter="fade">
                                      <p:cBhvr>
                                        <p:cTn id="12" dur="500"/>
                                        <p:tgtEl>
                                          <p:spTgt spid="1044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323850" y="1196975"/>
            <a:ext cx="86264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10000"/>
              </a:lnSpc>
              <a:spcBef>
                <a:spcPct val="0"/>
              </a:spcBef>
              <a:buClr>
                <a:srgbClr val="0000FF"/>
              </a:buClr>
              <a:buFont typeface="Arial" charset="0"/>
              <a:buChar char="♣"/>
            </a:pPr>
            <a:r>
              <a:rPr lang="en-US" altLang="zh-CN" sz="3200" b="1">
                <a:latin typeface="Times New Roman" pitchFamily="18" charset="0"/>
              </a:rPr>
              <a:t> (6)</a:t>
            </a:r>
            <a:r>
              <a:rPr lang="zh-CN" altLang="en-US" sz="3200" b="1">
                <a:latin typeface="Times New Roman" pitchFamily="18" charset="0"/>
              </a:rPr>
              <a:t>制浆和造纸业：</a:t>
            </a:r>
          </a:p>
          <a:p>
            <a:pPr eaLnBrk="1" hangingPunct="1">
              <a:lnSpc>
                <a:spcPct val="110000"/>
              </a:lnSpc>
              <a:spcBef>
                <a:spcPct val="0"/>
              </a:spcBef>
              <a:buFontTx/>
              <a:buNone/>
            </a:pPr>
            <a:r>
              <a:rPr lang="zh-CN" altLang="en-US" b="1">
                <a:latin typeface="Times New Roman" pitchFamily="18" charset="0"/>
              </a:rPr>
              <a:t>        排放的废水分为</a:t>
            </a:r>
            <a:r>
              <a:rPr lang="zh-CN" altLang="en-US" b="1">
                <a:solidFill>
                  <a:schemeClr val="hlink"/>
                </a:solidFill>
                <a:latin typeface="Times New Roman" pitchFamily="18" charset="0"/>
              </a:rPr>
              <a:t>制浆废水</a:t>
            </a:r>
            <a:r>
              <a:rPr lang="zh-CN" altLang="en-US" b="1">
                <a:latin typeface="Times New Roman" pitchFamily="18" charset="0"/>
              </a:rPr>
              <a:t>和</a:t>
            </a:r>
            <a:r>
              <a:rPr lang="zh-CN" altLang="en-US" b="1">
                <a:solidFill>
                  <a:schemeClr val="hlink"/>
                </a:solidFill>
                <a:latin typeface="Times New Roman" pitchFamily="18" charset="0"/>
              </a:rPr>
              <a:t>造纸废水</a:t>
            </a:r>
            <a:r>
              <a:rPr lang="zh-CN" altLang="en-US" b="1">
                <a:latin typeface="Times New Roman" pitchFamily="18" charset="0"/>
              </a:rPr>
              <a:t>两类。</a:t>
            </a:r>
            <a:endParaRPr lang="en-US" altLang="zh-CN" b="1">
              <a:latin typeface="Times New Roman" pitchFamily="18" charset="0"/>
            </a:endParaRPr>
          </a:p>
          <a:p>
            <a:pPr eaLnBrk="1" hangingPunct="1">
              <a:lnSpc>
                <a:spcPct val="110000"/>
              </a:lnSpc>
              <a:spcBef>
                <a:spcPct val="0"/>
              </a:spcBef>
              <a:buFontTx/>
              <a:buNone/>
            </a:pPr>
            <a:r>
              <a:rPr lang="en-US" altLang="zh-CN" b="1">
                <a:latin typeface="Times New Roman" pitchFamily="18" charset="0"/>
              </a:rPr>
              <a:t>  </a:t>
            </a:r>
            <a:r>
              <a:rPr lang="zh-CN" altLang="en-US" b="1">
                <a:latin typeface="Times New Roman" pitchFamily="18" charset="0"/>
              </a:rPr>
              <a:t>制浆过程排放的废水中含有高浓度的木质素、糖类和半纤维素等有机污染物；</a:t>
            </a:r>
            <a:endParaRPr lang="en-US" altLang="zh-CN" b="1">
              <a:latin typeface="Times New Roman" pitchFamily="18" charset="0"/>
            </a:endParaRPr>
          </a:p>
          <a:p>
            <a:pPr eaLnBrk="1" hangingPunct="1">
              <a:lnSpc>
                <a:spcPct val="110000"/>
              </a:lnSpc>
              <a:spcBef>
                <a:spcPct val="0"/>
              </a:spcBef>
              <a:buFontTx/>
              <a:buNone/>
            </a:pPr>
            <a:r>
              <a:rPr lang="zh-CN" altLang="en-US" b="1">
                <a:latin typeface="Times New Roman" pitchFamily="18" charset="0"/>
              </a:rPr>
              <a:t>在漂白过程中漂白剂与有机物产生多种多样具有致癌性的氯代有机物；</a:t>
            </a:r>
            <a:endParaRPr lang="en-US" altLang="zh-CN" b="1">
              <a:latin typeface="Times New Roman" pitchFamily="18" charset="0"/>
            </a:endParaRPr>
          </a:p>
          <a:p>
            <a:pPr eaLnBrk="1" hangingPunct="1">
              <a:lnSpc>
                <a:spcPct val="110000"/>
              </a:lnSpc>
              <a:spcBef>
                <a:spcPct val="0"/>
              </a:spcBef>
              <a:buFontTx/>
              <a:buNone/>
            </a:pPr>
            <a:r>
              <a:rPr lang="zh-CN" altLang="en-US" b="1">
                <a:latin typeface="Times New Roman" pitchFamily="18" charset="0"/>
              </a:rPr>
              <a:t>造纸过程中产生大量含微细纤维素</a:t>
            </a:r>
            <a:r>
              <a:rPr lang="en-US" altLang="zh-CN" b="1">
                <a:latin typeface="Times New Roman" pitchFamily="18" charset="0"/>
              </a:rPr>
              <a:t>(</a:t>
            </a:r>
            <a:r>
              <a:rPr lang="zh-CN" altLang="en-US" b="1">
                <a:latin typeface="Times New Roman" pitchFamily="18" charset="0"/>
              </a:rPr>
              <a:t>悬浮物</a:t>
            </a:r>
            <a:r>
              <a:rPr lang="en-US" altLang="zh-CN" b="1">
                <a:latin typeface="Times New Roman" pitchFamily="18" charset="0"/>
              </a:rPr>
              <a:t>)</a:t>
            </a:r>
            <a:r>
              <a:rPr lang="zh-CN" altLang="en-US" b="1">
                <a:latin typeface="Times New Roman" pitchFamily="18" charset="0"/>
              </a:rPr>
              <a:t>的废水</a:t>
            </a:r>
            <a:r>
              <a:rPr lang="en-US" altLang="zh-CN" b="1">
                <a:latin typeface="Times New Roman" pitchFamily="18" charset="0"/>
              </a:rPr>
              <a:t>(</a:t>
            </a:r>
            <a:r>
              <a:rPr lang="zh-CN" altLang="en-US" b="1">
                <a:latin typeface="Times New Roman" pitchFamily="18" charset="0"/>
              </a:rPr>
              <a:t>白水</a:t>
            </a:r>
            <a:r>
              <a:rPr lang="en-US" altLang="zh-CN" b="1">
                <a:latin typeface="Times New Roman" pitchFamily="18" charset="0"/>
              </a:rPr>
              <a:t>)</a:t>
            </a:r>
            <a:r>
              <a:rPr lang="zh-CN" altLang="en-US" b="1">
                <a:latin typeface="Times New Roman" pitchFamily="18" charset="0"/>
              </a:rPr>
              <a:t>。</a:t>
            </a:r>
          </a:p>
        </p:txBody>
      </p:sp>
    </p:spTree>
    <p:extLst>
      <p:ext uri="{BB962C8B-B14F-4D97-AF65-F5344CB8AC3E}">
        <p14:creationId xmlns:p14="http://schemas.microsoft.com/office/powerpoint/2010/main" val="3497112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1" end="1"/>
                                            </p:txEl>
                                          </p:spTgt>
                                        </p:tgtEl>
                                        <p:attrNameLst>
                                          <p:attrName>style.visibility</p:attrName>
                                        </p:attrNameLst>
                                      </p:cBhvr>
                                      <p:to>
                                        <p:strVal val="visible"/>
                                      </p:to>
                                    </p:set>
                                    <p:animEffect transition="in" filter="fade">
                                      <p:cBhvr>
                                        <p:cTn id="12" dur="500"/>
                                        <p:tgtEl>
                                          <p:spTgt spid="1054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5474">
                                            <p:txEl>
                                              <p:pRg st="2" end="2"/>
                                            </p:txEl>
                                          </p:spTgt>
                                        </p:tgtEl>
                                        <p:attrNameLst>
                                          <p:attrName>style.visibility</p:attrName>
                                        </p:attrNameLst>
                                      </p:cBhvr>
                                      <p:to>
                                        <p:strVal val="visible"/>
                                      </p:to>
                                    </p:set>
                                    <p:animEffect transition="in" filter="fade">
                                      <p:cBhvr>
                                        <p:cTn id="17" dur="500"/>
                                        <p:tgtEl>
                                          <p:spTgt spid="1054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5474">
                                            <p:txEl>
                                              <p:pRg st="3" end="3"/>
                                            </p:txEl>
                                          </p:spTgt>
                                        </p:tgtEl>
                                        <p:attrNameLst>
                                          <p:attrName>style.visibility</p:attrName>
                                        </p:attrNameLst>
                                      </p:cBhvr>
                                      <p:to>
                                        <p:strVal val="visible"/>
                                      </p:to>
                                    </p:set>
                                    <p:animEffect transition="in" filter="fade">
                                      <p:cBhvr>
                                        <p:cTn id="22" dur="500"/>
                                        <p:tgtEl>
                                          <p:spTgt spid="10547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474">
                                            <p:txEl>
                                              <p:pRg st="4" end="4"/>
                                            </p:txEl>
                                          </p:spTgt>
                                        </p:tgtEl>
                                        <p:attrNameLst>
                                          <p:attrName>style.visibility</p:attrName>
                                        </p:attrNameLst>
                                      </p:cBhvr>
                                      <p:to>
                                        <p:strVal val="visible"/>
                                      </p:to>
                                    </p:set>
                                    <p:animEffect transition="in" filter="fade">
                                      <p:cBhvr>
                                        <p:cTn id="27" dur="500"/>
                                        <p:tgtEl>
                                          <p:spTgt spid="1054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9388" y="0"/>
            <a:ext cx="8964612"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dirty="0">
                <a:solidFill>
                  <a:srgbClr val="0066CC"/>
                </a:solidFill>
                <a:latin typeface="Times New Roman" pitchFamily="18" charset="0"/>
              </a:rPr>
              <a:t>        </a:t>
            </a:r>
            <a:r>
              <a:rPr lang="zh-CN" altLang="en-US" b="1" dirty="0">
                <a:solidFill>
                  <a:srgbClr val="0066CC"/>
                </a:solidFill>
                <a:latin typeface="Times New Roman" pitchFamily="18" charset="0"/>
              </a:rPr>
              <a:t>二、水利工程</a:t>
            </a:r>
          </a:p>
          <a:p>
            <a:pPr eaLnBrk="1" hangingPunct="1">
              <a:spcBef>
                <a:spcPct val="0"/>
              </a:spcBef>
              <a:buClr>
                <a:schemeClr val="accent1"/>
              </a:buClr>
              <a:buFontTx/>
              <a:buNone/>
            </a:pPr>
            <a:r>
              <a:rPr lang="zh-CN" altLang="en-US" sz="2800" b="1" dirty="0">
                <a:latin typeface="Times New Roman" pitchFamily="18" charset="0"/>
              </a:rPr>
              <a:t> ①开辟航道工程</a:t>
            </a:r>
            <a:endParaRPr lang="en-US" altLang="zh-CN" sz="2800" b="1" dirty="0">
              <a:latin typeface="Times New Roman" pitchFamily="18" charset="0"/>
            </a:endParaRPr>
          </a:p>
          <a:p>
            <a:pPr eaLnBrk="1" hangingPunct="1">
              <a:spcBef>
                <a:spcPct val="0"/>
              </a:spcBef>
              <a:buClr>
                <a:schemeClr val="accent1"/>
              </a:buClr>
              <a:buNone/>
            </a:pPr>
            <a:r>
              <a:rPr lang="zh-CN" altLang="en-US" sz="2800" b="1" dirty="0">
                <a:latin typeface="Times New Roman" pitchFamily="18" charset="0"/>
              </a:rPr>
              <a:t>主要影响是</a:t>
            </a:r>
            <a:r>
              <a:rPr lang="en-US" altLang="zh-CN" sz="2800" b="1" dirty="0">
                <a:latin typeface="Times New Roman" pitchFamily="18" charset="0"/>
              </a:rPr>
              <a:t>:</a:t>
            </a:r>
          </a:p>
          <a:p>
            <a:pPr eaLnBrk="1" hangingPunct="1">
              <a:spcBef>
                <a:spcPct val="0"/>
              </a:spcBef>
              <a:buClr>
                <a:schemeClr val="accent1"/>
              </a:buClr>
              <a:buFont typeface="Wingdings" pitchFamily="2" charset="2"/>
              <a:buChar char="Ø"/>
            </a:pPr>
            <a:r>
              <a:rPr lang="zh-CN" altLang="en-US" sz="2800" b="1" dirty="0">
                <a:latin typeface="Times New Roman" pitchFamily="18" charset="0"/>
              </a:rPr>
              <a:t>清除航道中树木和淤积物妨碍航行和改变水流流态产生易受侵蚀的底质和不稳定河床；</a:t>
            </a:r>
            <a:endParaRPr lang="en-US" altLang="zh-CN" sz="2800" b="1" dirty="0">
              <a:latin typeface="Times New Roman" pitchFamily="18" charset="0"/>
            </a:endParaRPr>
          </a:p>
          <a:p>
            <a:pPr eaLnBrk="1" hangingPunct="1">
              <a:spcBef>
                <a:spcPct val="0"/>
              </a:spcBef>
              <a:buClr>
                <a:schemeClr val="accent1"/>
              </a:buClr>
              <a:buFont typeface="Wingdings" pitchFamily="2" charset="2"/>
              <a:buChar char="Ø"/>
            </a:pPr>
            <a:r>
              <a:rPr lang="zh-CN" altLang="en-US" sz="2800" b="1" dirty="0">
                <a:latin typeface="Times New Roman" pitchFamily="18" charset="0"/>
              </a:rPr>
              <a:t>船舶通航使水变混，减少光线透入深度，改变水生生物的结构，使耐污性生物量增加，水生生物生产力降低，船舶通航还造成水体污染。</a:t>
            </a:r>
          </a:p>
          <a:p>
            <a:pPr eaLnBrk="1" hangingPunct="1">
              <a:spcBef>
                <a:spcPct val="0"/>
              </a:spcBef>
              <a:buFontTx/>
              <a:buNone/>
            </a:pPr>
            <a:endParaRPr lang="en-US" altLang="zh-CN" b="1" dirty="0">
              <a:latin typeface="Times New Roman" pitchFamily="18" charset="0"/>
            </a:endParaRPr>
          </a:p>
        </p:txBody>
      </p:sp>
      <p:pic>
        <p:nvPicPr>
          <p:cNvPr id="134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489698"/>
            <a:ext cx="4860032" cy="346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739099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2" end="2"/>
                                            </p:txEl>
                                          </p:spTgt>
                                        </p:tgtEl>
                                        <p:attrNameLst>
                                          <p:attrName>style.visibility</p:attrName>
                                        </p:attrNameLst>
                                      </p:cBhvr>
                                      <p:to>
                                        <p:strVal val="visible"/>
                                      </p:to>
                                    </p:set>
                                    <p:animEffect transition="in" filter="fade">
                                      <p:cBhvr>
                                        <p:cTn id="7" dur="500"/>
                                        <p:tgtEl>
                                          <p:spTgt spid="10649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3" end="3"/>
                                            </p:txEl>
                                          </p:spTgt>
                                        </p:tgtEl>
                                        <p:attrNameLst>
                                          <p:attrName>style.visibility</p:attrName>
                                        </p:attrNameLst>
                                      </p:cBhvr>
                                      <p:to>
                                        <p:strVal val="visible"/>
                                      </p:to>
                                    </p:set>
                                    <p:animEffect transition="in" filter="fade">
                                      <p:cBhvr>
                                        <p:cTn id="12" dur="500"/>
                                        <p:tgtEl>
                                          <p:spTgt spid="10649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4" end="4"/>
                                            </p:txEl>
                                          </p:spTgt>
                                        </p:tgtEl>
                                        <p:attrNameLst>
                                          <p:attrName>style.visibility</p:attrName>
                                        </p:attrNameLst>
                                      </p:cBhvr>
                                      <p:to>
                                        <p:strVal val="visible"/>
                                      </p:to>
                                    </p:set>
                                    <p:animEffect transition="in" filter="fade">
                                      <p:cBhvr>
                                        <p:cTn id="17"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idx="1"/>
          </p:nvPr>
        </p:nvSpPr>
        <p:spPr>
          <a:xfrm>
            <a:off x="395536" y="692696"/>
            <a:ext cx="7772400" cy="3927475"/>
          </a:xfrm>
        </p:spPr>
        <p:txBody>
          <a:bodyPr rtlCol="0">
            <a:normAutofit lnSpcReduction="10000"/>
          </a:bodyPr>
          <a:lstStyle/>
          <a:p>
            <a:pPr marL="0" indent="0" eaLnBrk="1" fontAlgn="auto" hangingPunct="1">
              <a:spcAft>
                <a:spcPts val="0"/>
              </a:spcAft>
              <a:buClr>
                <a:schemeClr val="accent1"/>
              </a:buClr>
              <a:buNone/>
              <a:defRPr/>
            </a:pPr>
            <a:r>
              <a:rPr lang="en-US" altLang="zh-CN" sz="2800" b="1" dirty="0"/>
              <a:t>②</a:t>
            </a:r>
            <a:r>
              <a:rPr lang="zh-CN" altLang="en-US" sz="2800" b="1" dirty="0"/>
              <a:t>灌溉工程</a:t>
            </a:r>
            <a:endParaRPr lang="en-US" altLang="zh-CN" sz="2800" b="1" dirty="0"/>
          </a:p>
          <a:p>
            <a:pPr eaLnBrk="1" fontAlgn="auto" hangingPunct="1">
              <a:spcAft>
                <a:spcPts val="0"/>
              </a:spcAft>
              <a:buClr>
                <a:schemeClr val="accent1"/>
              </a:buClr>
              <a:buFont typeface="Wingdings" pitchFamily="2" charset="2"/>
              <a:buChar char="Ø"/>
              <a:defRPr/>
            </a:pPr>
            <a:r>
              <a:rPr lang="zh-CN" altLang="en-US" sz="2800" b="1" dirty="0"/>
              <a:t>是用人工控制方法把水施于农作物，促其生长。这类工程的影响是</a:t>
            </a:r>
            <a:r>
              <a:rPr lang="en-US" altLang="zh-CN" sz="2800" b="1" dirty="0"/>
              <a:t>:</a:t>
            </a:r>
          </a:p>
          <a:p>
            <a:pPr eaLnBrk="1" fontAlgn="auto" hangingPunct="1">
              <a:spcAft>
                <a:spcPts val="0"/>
              </a:spcAft>
              <a:buClr>
                <a:schemeClr val="accent1"/>
              </a:buClr>
              <a:buFont typeface="Wingdings" pitchFamily="2" charset="2"/>
              <a:buChar char="Ø"/>
              <a:defRPr/>
            </a:pPr>
            <a:r>
              <a:rPr lang="zh-CN" altLang="en-US" sz="2800" b="1" dirty="0"/>
              <a:t>从河流和湖泊中取走大量的水使河流流量减小，灌溉回流水对河流可能造成污染。</a:t>
            </a:r>
          </a:p>
          <a:p>
            <a:pPr marL="0" indent="0" eaLnBrk="1" fontAlgn="auto" hangingPunct="1">
              <a:spcAft>
                <a:spcPts val="0"/>
              </a:spcAft>
              <a:buClr>
                <a:schemeClr val="accent1"/>
              </a:buClr>
              <a:buNone/>
              <a:defRPr/>
            </a:pPr>
            <a:r>
              <a:rPr lang="zh-CN" altLang="en-US" sz="2800" b="1" dirty="0"/>
              <a:t>③小型水库</a:t>
            </a:r>
            <a:endParaRPr lang="en-US" altLang="zh-CN" sz="2800" b="1" dirty="0"/>
          </a:p>
          <a:p>
            <a:pPr eaLnBrk="1" fontAlgn="auto" hangingPunct="1">
              <a:spcAft>
                <a:spcPts val="0"/>
              </a:spcAft>
              <a:buClr>
                <a:schemeClr val="accent1"/>
              </a:buClr>
              <a:buFont typeface="Arial" panose="020B0604020202020204" pitchFamily="34" charset="0"/>
              <a:buNone/>
              <a:defRPr/>
            </a:pPr>
            <a:r>
              <a:rPr lang="en-US" altLang="zh-CN" sz="2800" b="1" dirty="0"/>
              <a:t>     </a:t>
            </a:r>
            <a:r>
              <a:rPr lang="zh-CN" altLang="en-US" sz="2800" b="1" dirty="0"/>
              <a:t>影响面较广，会影响栖息地的物种多样性，蓄水引起底层溶解氧缺乏，季节性温度分层、沉积和潜在性富营养化等水质变化。</a:t>
            </a:r>
          </a:p>
        </p:txBody>
      </p:sp>
    </p:spTree>
    <p:extLst>
      <p:ext uri="{BB962C8B-B14F-4D97-AF65-F5344CB8AC3E}">
        <p14:creationId xmlns:p14="http://schemas.microsoft.com/office/powerpoint/2010/main" val="3720311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1" end="1"/>
                                            </p:txEl>
                                          </p:spTgt>
                                        </p:tgtEl>
                                        <p:attrNameLst>
                                          <p:attrName>style.visibility</p:attrName>
                                        </p:attrNameLst>
                                      </p:cBhvr>
                                      <p:to>
                                        <p:strVal val="visible"/>
                                      </p:to>
                                    </p:set>
                                    <p:anim calcmode="lin" valueType="num">
                                      <p:cBhvr additive="base">
                                        <p:cTn id="7"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7523">
                                            <p:txEl>
                                              <p:pRg st="2" end="2"/>
                                            </p:txEl>
                                          </p:spTgt>
                                        </p:tgtEl>
                                        <p:attrNameLst>
                                          <p:attrName>style.visibility</p:attrName>
                                        </p:attrNameLst>
                                      </p:cBhvr>
                                      <p:to>
                                        <p:strVal val="visible"/>
                                      </p:to>
                                    </p:set>
                                    <p:anim calcmode="lin" valueType="num">
                                      <p:cBhvr additive="base">
                                        <p:cTn id="13"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7523">
                                            <p:txEl>
                                              <p:pRg st="4" end="4"/>
                                            </p:txEl>
                                          </p:spTgt>
                                        </p:tgtEl>
                                        <p:attrNameLst>
                                          <p:attrName>style.visibility</p:attrName>
                                        </p:attrNameLst>
                                      </p:cBhvr>
                                      <p:to>
                                        <p:strVal val="visible"/>
                                      </p:to>
                                    </p:set>
                                    <p:anim calcmode="lin" valueType="num">
                                      <p:cBhvr additive="base">
                                        <p:cTn id="19" dur="500" fill="hold"/>
                                        <p:tgtEl>
                                          <p:spTgt spid="1075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75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0" y="1000125"/>
            <a:ext cx="9396413"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Clr>
                <a:schemeClr val="accent1"/>
              </a:buClr>
              <a:buFont typeface="Wingdings" pitchFamily="2" charset="2"/>
              <a:buChar char="Ø"/>
            </a:pPr>
            <a:r>
              <a:rPr lang="en-US" altLang="zh-CN" sz="2800" b="1">
                <a:latin typeface="Times New Roman" pitchFamily="18" charset="0"/>
              </a:rPr>
              <a:t>    ④</a:t>
            </a:r>
            <a:r>
              <a:rPr lang="zh-CN" altLang="en-US" sz="2800" b="1">
                <a:latin typeface="Times New Roman" pitchFamily="18" charset="0"/>
              </a:rPr>
              <a:t>大型水库和水电工程建设</a:t>
            </a:r>
            <a:endParaRPr lang="en-US" altLang="zh-CN" sz="2800" b="1">
              <a:latin typeface="Times New Roman" pitchFamily="18" charset="0"/>
            </a:endParaRPr>
          </a:p>
          <a:p>
            <a:pPr eaLnBrk="1" hangingPunct="1">
              <a:lnSpc>
                <a:spcPct val="110000"/>
              </a:lnSpc>
              <a:spcBef>
                <a:spcPct val="0"/>
              </a:spcBef>
              <a:buClr>
                <a:schemeClr val="accent1"/>
              </a:buClr>
              <a:buFontTx/>
              <a:buNone/>
            </a:pPr>
            <a:r>
              <a:rPr lang="en-US" altLang="zh-CN" sz="2800" b="1">
                <a:latin typeface="Times New Roman" pitchFamily="18" charset="0"/>
              </a:rPr>
              <a:t>      </a:t>
            </a:r>
            <a:r>
              <a:rPr lang="zh-CN" altLang="en-US" sz="2800" b="1">
                <a:latin typeface="Times New Roman" pitchFamily="18" charset="0"/>
              </a:rPr>
              <a:t>对水库内和上下游的水质和水量及生态影响包括：</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A</a:t>
            </a:r>
            <a:r>
              <a:rPr lang="zh-CN" altLang="en-US" sz="2800" b="1">
                <a:latin typeface="Times New Roman" pitchFamily="18" charset="0"/>
              </a:rPr>
              <a:t>．水库内水质发生季节性变化；</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B</a:t>
            </a:r>
            <a:r>
              <a:rPr lang="zh-CN" altLang="en-US" sz="2800" b="1">
                <a:latin typeface="Times New Roman" pitchFamily="18" charset="0"/>
              </a:rPr>
              <a:t>．均匀地减少下游进入河口的流量，可能引起盐</a:t>
            </a:r>
          </a:p>
          <a:p>
            <a:pPr eaLnBrk="1" hangingPunct="1">
              <a:lnSpc>
                <a:spcPct val="110000"/>
              </a:lnSpc>
              <a:spcBef>
                <a:spcPct val="0"/>
              </a:spcBef>
              <a:buFontTx/>
              <a:buNone/>
            </a:pPr>
            <a:r>
              <a:rPr lang="zh-CN" altLang="en-US" sz="2800" b="1">
                <a:latin typeface="Times New Roman" pitchFamily="18" charset="0"/>
              </a:rPr>
              <a:t>水入侵；</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C</a:t>
            </a:r>
            <a:r>
              <a:rPr lang="zh-CN" altLang="en-US" sz="2800" b="1">
                <a:latin typeface="Times New Roman" pitchFamily="18" charset="0"/>
              </a:rPr>
              <a:t>．降低下游河段自净能力；</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D</a:t>
            </a:r>
            <a:r>
              <a:rPr lang="zh-CN" altLang="en-US" sz="2800" b="1">
                <a:latin typeface="Times New Roman" pitchFamily="18" charset="0"/>
              </a:rPr>
              <a:t>．蒸发量加大，减少下游河水流量；</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E</a:t>
            </a:r>
            <a:r>
              <a:rPr lang="zh-CN" altLang="en-US" sz="2800" b="1">
                <a:latin typeface="Times New Roman" pitchFamily="18" charset="0"/>
              </a:rPr>
              <a:t>．妨碍回游性鱼类的生长、繁殖；</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F</a:t>
            </a:r>
            <a:r>
              <a:rPr lang="zh-CN" altLang="en-US" sz="2800" b="1">
                <a:latin typeface="Times New Roman" pitchFamily="18" charset="0"/>
              </a:rPr>
              <a:t>．促进库内水草和浮水植物的生长；</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G</a:t>
            </a:r>
            <a:r>
              <a:rPr lang="zh-CN" altLang="en-US" sz="2800" b="1">
                <a:latin typeface="Times New Roman" pitchFamily="18" charset="0"/>
              </a:rPr>
              <a:t>．可能减少输人下游土地的营养物量。</a:t>
            </a:r>
          </a:p>
        </p:txBody>
      </p:sp>
    </p:spTree>
    <p:extLst>
      <p:ext uri="{BB962C8B-B14F-4D97-AF65-F5344CB8AC3E}">
        <p14:creationId xmlns:p14="http://schemas.microsoft.com/office/powerpoint/2010/main" val="3081705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546">
                                            <p:txEl>
                                              <p:pRg st="1" end="1"/>
                                            </p:txEl>
                                          </p:spTgt>
                                        </p:tgtEl>
                                        <p:attrNameLst>
                                          <p:attrName>style.visibility</p:attrName>
                                        </p:attrNameLst>
                                      </p:cBhvr>
                                      <p:to>
                                        <p:strVal val="visible"/>
                                      </p:to>
                                    </p:set>
                                    <p:animEffect transition="in" filter="fade">
                                      <p:cBhvr>
                                        <p:cTn id="7" dur="500"/>
                                        <p:tgtEl>
                                          <p:spTgt spid="1085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546">
                                            <p:txEl>
                                              <p:pRg st="2" end="2"/>
                                            </p:txEl>
                                          </p:spTgt>
                                        </p:tgtEl>
                                        <p:attrNameLst>
                                          <p:attrName>style.visibility</p:attrName>
                                        </p:attrNameLst>
                                      </p:cBhvr>
                                      <p:to>
                                        <p:strVal val="visible"/>
                                      </p:to>
                                    </p:set>
                                    <p:animEffect transition="in" filter="fade">
                                      <p:cBhvr>
                                        <p:cTn id="12" dur="500"/>
                                        <p:tgtEl>
                                          <p:spTgt spid="10854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546">
                                            <p:txEl>
                                              <p:pRg st="3" end="3"/>
                                            </p:txEl>
                                          </p:spTgt>
                                        </p:tgtEl>
                                        <p:attrNameLst>
                                          <p:attrName>style.visibility</p:attrName>
                                        </p:attrNameLst>
                                      </p:cBhvr>
                                      <p:to>
                                        <p:strVal val="visible"/>
                                      </p:to>
                                    </p:set>
                                    <p:animEffect transition="in" filter="fade">
                                      <p:cBhvr>
                                        <p:cTn id="17" dur="500"/>
                                        <p:tgtEl>
                                          <p:spTgt spid="10854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8546">
                                            <p:txEl>
                                              <p:pRg st="4" end="4"/>
                                            </p:txEl>
                                          </p:spTgt>
                                        </p:tgtEl>
                                        <p:attrNameLst>
                                          <p:attrName>style.visibility</p:attrName>
                                        </p:attrNameLst>
                                      </p:cBhvr>
                                      <p:to>
                                        <p:strVal val="visible"/>
                                      </p:to>
                                    </p:set>
                                    <p:animEffect transition="in" filter="fade">
                                      <p:cBhvr>
                                        <p:cTn id="22" dur="500"/>
                                        <p:tgtEl>
                                          <p:spTgt spid="10854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8546">
                                            <p:txEl>
                                              <p:pRg st="5" end="5"/>
                                            </p:txEl>
                                          </p:spTgt>
                                        </p:tgtEl>
                                        <p:attrNameLst>
                                          <p:attrName>style.visibility</p:attrName>
                                        </p:attrNameLst>
                                      </p:cBhvr>
                                      <p:to>
                                        <p:strVal val="visible"/>
                                      </p:to>
                                    </p:set>
                                    <p:animEffect transition="in" filter="fade">
                                      <p:cBhvr>
                                        <p:cTn id="27" dur="500"/>
                                        <p:tgtEl>
                                          <p:spTgt spid="10854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8546">
                                            <p:txEl>
                                              <p:pRg st="6" end="6"/>
                                            </p:txEl>
                                          </p:spTgt>
                                        </p:tgtEl>
                                        <p:attrNameLst>
                                          <p:attrName>style.visibility</p:attrName>
                                        </p:attrNameLst>
                                      </p:cBhvr>
                                      <p:to>
                                        <p:strVal val="visible"/>
                                      </p:to>
                                    </p:set>
                                    <p:animEffect transition="in" filter="fade">
                                      <p:cBhvr>
                                        <p:cTn id="32" dur="500"/>
                                        <p:tgtEl>
                                          <p:spTgt spid="10854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546">
                                            <p:txEl>
                                              <p:pRg st="7" end="7"/>
                                            </p:txEl>
                                          </p:spTgt>
                                        </p:tgtEl>
                                        <p:attrNameLst>
                                          <p:attrName>style.visibility</p:attrName>
                                        </p:attrNameLst>
                                      </p:cBhvr>
                                      <p:to>
                                        <p:strVal val="visible"/>
                                      </p:to>
                                    </p:set>
                                    <p:animEffect transition="in" filter="fade">
                                      <p:cBhvr>
                                        <p:cTn id="37" dur="500"/>
                                        <p:tgtEl>
                                          <p:spTgt spid="10854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8546">
                                            <p:txEl>
                                              <p:pRg st="8" end="8"/>
                                            </p:txEl>
                                          </p:spTgt>
                                        </p:tgtEl>
                                        <p:attrNameLst>
                                          <p:attrName>style.visibility</p:attrName>
                                        </p:attrNameLst>
                                      </p:cBhvr>
                                      <p:to>
                                        <p:strVal val="visible"/>
                                      </p:to>
                                    </p:set>
                                    <p:animEffect transition="in" filter="fade">
                                      <p:cBhvr>
                                        <p:cTn id="42" dur="500"/>
                                        <p:tgtEl>
                                          <p:spTgt spid="108546">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8546">
                                            <p:txEl>
                                              <p:pRg st="9" end="9"/>
                                            </p:txEl>
                                          </p:spTgt>
                                        </p:tgtEl>
                                        <p:attrNameLst>
                                          <p:attrName>style.visibility</p:attrName>
                                        </p:attrNameLst>
                                      </p:cBhvr>
                                      <p:to>
                                        <p:strVal val="visible"/>
                                      </p:to>
                                    </p:set>
                                    <p:animEffect transition="in" filter="fade">
                                      <p:cBhvr>
                                        <p:cTn id="47" dur="500"/>
                                        <p:tgtEl>
                                          <p:spTgt spid="1085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79388" y="1268413"/>
            <a:ext cx="87026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b="1">
                <a:latin typeface="Times New Roman" pitchFamily="18" charset="0"/>
              </a:rPr>
              <a:t>        </a:t>
            </a:r>
            <a:r>
              <a:rPr lang="zh-CN" altLang="en-US" b="1">
                <a:solidFill>
                  <a:srgbClr val="0066CC"/>
                </a:solidFill>
                <a:latin typeface="Times New Roman" pitchFamily="18" charset="0"/>
              </a:rPr>
              <a:t>三、农业和畜牧业开发</a:t>
            </a:r>
          </a:p>
          <a:p>
            <a:pPr eaLnBrk="1" hangingPunct="1">
              <a:lnSpc>
                <a:spcPct val="110000"/>
              </a:lnSpc>
              <a:spcBef>
                <a:spcPct val="0"/>
              </a:spcBef>
              <a:buFontTx/>
              <a:buNone/>
            </a:pPr>
            <a:r>
              <a:rPr lang="zh-CN" altLang="en-US" b="1">
                <a:latin typeface="Times New Roman" pitchFamily="18" charset="0"/>
              </a:rPr>
              <a:t>        其主要影响是由土地利用方式的改变或土地过度利用造成的。主要影响是：</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①农业过量施用化肥和农药，污水灌溉等造成对地表水体的非点源污染；</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②禽畜饲养业开发产生大量粪便废水污染地表水体；</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③过度的放牧引起草地退化，土壤侵蚀，影响水质和造成荒漠化等。</a:t>
            </a:r>
          </a:p>
          <a:p>
            <a:pPr eaLnBrk="1" hangingPunct="1">
              <a:lnSpc>
                <a:spcPct val="110000"/>
              </a:lnSpc>
              <a:spcBef>
                <a:spcPct val="0"/>
              </a:spcBef>
              <a:buFontTx/>
              <a:buNone/>
            </a:pPr>
            <a:endParaRPr lang="en-US" altLang="zh-CN" b="1">
              <a:latin typeface="Times New Roman" pitchFamily="18" charset="0"/>
            </a:endParaRPr>
          </a:p>
        </p:txBody>
      </p:sp>
    </p:spTree>
    <p:extLst>
      <p:ext uri="{BB962C8B-B14F-4D97-AF65-F5344CB8AC3E}">
        <p14:creationId xmlns:p14="http://schemas.microsoft.com/office/powerpoint/2010/main" val="361817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anim calcmode="lin" valueType="num">
                                      <p:cBhvr additive="base">
                                        <p:cTn id="7" dur="500" fill="hold"/>
                                        <p:tgtEl>
                                          <p:spTgt spid="68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0">
                                            <p:txEl>
                                              <p:pRg st="1" end="1"/>
                                            </p:txEl>
                                          </p:spTgt>
                                        </p:tgtEl>
                                        <p:attrNameLst>
                                          <p:attrName>style.visibility</p:attrName>
                                        </p:attrNameLst>
                                      </p:cBhvr>
                                      <p:to>
                                        <p:strVal val="visible"/>
                                      </p:to>
                                    </p:set>
                                    <p:anim calcmode="lin" valueType="num">
                                      <p:cBhvr additive="base">
                                        <p:cTn id="13" dur="500" fill="hold"/>
                                        <p:tgtEl>
                                          <p:spTgt spid="686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6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610">
                                            <p:txEl>
                                              <p:pRg st="2" end="2"/>
                                            </p:txEl>
                                          </p:spTgt>
                                        </p:tgtEl>
                                        <p:attrNameLst>
                                          <p:attrName>style.visibility</p:attrName>
                                        </p:attrNameLst>
                                      </p:cBhvr>
                                      <p:to>
                                        <p:strVal val="visible"/>
                                      </p:to>
                                    </p:set>
                                    <p:anim calcmode="lin" valueType="num">
                                      <p:cBhvr additive="base">
                                        <p:cTn id="19" dur="500" fill="hold"/>
                                        <p:tgtEl>
                                          <p:spTgt spid="686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610">
                                            <p:txEl>
                                              <p:pRg st="3" end="3"/>
                                            </p:txEl>
                                          </p:spTgt>
                                        </p:tgtEl>
                                        <p:attrNameLst>
                                          <p:attrName>style.visibility</p:attrName>
                                        </p:attrNameLst>
                                      </p:cBhvr>
                                      <p:to>
                                        <p:strVal val="visible"/>
                                      </p:to>
                                    </p:set>
                                    <p:anim calcmode="lin" valueType="num">
                                      <p:cBhvr additive="base">
                                        <p:cTn id="25" dur="500" fill="hold"/>
                                        <p:tgtEl>
                                          <p:spTgt spid="686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6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8610">
                                            <p:txEl>
                                              <p:pRg st="4" end="4"/>
                                            </p:txEl>
                                          </p:spTgt>
                                        </p:tgtEl>
                                        <p:attrNameLst>
                                          <p:attrName>style.visibility</p:attrName>
                                        </p:attrNameLst>
                                      </p:cBhvr>
                                      <p:to>
                                        <p:strVal val="visible"/>
                                      </p:to>
                                    </p:set>
                                    <p:anim calcmode="lin" valueType="num">
                                      <p:cBhvr additive="base">
                                        <p:cTn id="31" dur="500" fill="hold"/>
                                        <p:tgtEl>
                                          <p:spTgt spid="686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6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idx="1"/>
          </p:nvPr>
        </p:nvSpPr>
        <p:spPr>
          <a:xfrm>
            <a:off x="1187450" y="1268413"/>
            <a:ext cx="7277100" cy="1771650"/>
          </a:xfrm>
        </p:spPr>
        <p:txBody>
          <a:bodyPr/>
          <a:lstStyle/>
          <a:p>
            <a:pPr eaLnBrk="1" hangingPunct="1">
              <a:buFont typeface="Wingdings" pitchFamily="2" charset="2"/>
              <a:buNone/>
            </a:pPr>
            <a:r>
              <a:rPr lang="zh-CN" altLang="en-US" sz="2800" b="1">
                <a:solidFill>
                  <a:srgbClr val="0066CC"/>
                </a:solidFill>
              </a:rPr>
              <a:t>四、矿业开发</a:t>
            </a:r>
          </a:p>
          <a:p>
            <a:pPr eaLnBrk="1" hangingPunct="1">
              <a:buFont typeface="Wingdings" pitchFamily="2" charset="2"/>
              <a:buNone/>
            </a:pPr>
            <a:r>
              <a:rPr lang="zh-CN" altLang="en-US" sz="2800" b="1"/>
              <a:t>          矿业属于自然资源开采和粗加工，对水生生态和水质、水量均有影响。</a:t>
            </a:r>
          </a:p>
        </p:txBody>
      </p:sp>
      <p:sp>
        <p:nvSpPr>
          <p:cNvPr id="110595" name="Rectangle 4"/>
          <p:cNvSpPr>
            <a:spLocks noChangeArrowheads="1"/>
          </p:cNvSpPr>
          <p:nvPr/>
        </p:nvSpPr>
        <p:spPr bwMode="auto">
          <a:xfrm>
            <a:off x="785813" y="2786063"/>
            <a:ext cx="7416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ahoma" pitchFamily="34" charset="0"/>
              </a:rPr>
              <a:t>①</a:t>
            </a:r>
            <a:r>
              <a:rPr lang="zh-CN" altLang="en-US" sz="2800" b="1">
                <a:latin typeface="Tahoma" pitchFamily="34" charset="0"/>
              </a:rPr>
              <a:t>水力开采作业</a:t>
            </a:r>
            <a:r>
              <a:rPr lang="en-US" altLang="zh-CN" sz="2800" b="1">
                <a:latin typeface="Tahoma" pitchFamily="34" charset="0"/>
              </a:rPr>
              <a:t>(</a:t>
            </a:r>
            <a:r>
              <a:rPr lang="zh-CN" altLang="en-US" sz="2800" b="1">
                <a:latin typeface="Tahoma" pitchFamily="34" charset="0"/>
              </a:rPr>
              <a:t>如淘金</a:t>
            </a:r>
            <a:r>
              <a:rPr lang="en-US" altLang="zh-CN" sz="2800" b="1">
                <a:latin typeface="Tahoma" pitchFamily="34" charset="0"/>
              </a:rPr>
              <a:t>)</a:t>
            </a:r>
            <a:r>
              <a:rPr lang="zh-CN" altLang="en-US" sz="2800" b="1">
                <a:latin typeface="Tahoma" pitchFamily="34" charset="0"/>
              </a:rPr>
              <a:t>改变河床结构，尾矿的排放造成淤积和水土流失，使水质恶化，也使水生生境剧烈改变，导致水生生物种群量下降乃至灭绝。</a:t>
            </a:r>
          </a:p>
          <a:p>
            <a:pPr eaLnBrk="1" hangingPunct="1">
              <a:spcBef>
                <a:spcPct val="0"/>
              </a:spcBef>
              <a:buFontTx/>
              <a:buNone/>
            </a:pPr>
            <a:r>
              <a:rPr lang="zh-CN" altLang="en-US" sz="2800" b="1">
                <a:latin typeface="Tahoma" pitchFamily="34" charset="0"/>
              </a:rPr>
              <a:t>②尾矿堆积和河流污染造成土壤污染、侵蚀并使农作物、牲畜受害。</a:t>
            </a:r>
          </a:p>
        </p:txBody>
      </p:sp>
    </p:spTree>
    <p:extLst>
      <p:ext uri="{BB962C8B-B14F-4D97-AF65-F5344CB8AC3E}">
        <p14:creationId xmlns:p14="http://schemas.microsoft.com/office/powerpoint/2010/main" val="216774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4">
                                            <p:txEl>
                                              <p:pRg st="1" end="1"/>
                                            </p:txEl>
                                          </p:spTgt>
                                        </p:tgtEl>
                                        <p:attrNameLst>
                                          <p:attrName>style.visibility</p:attrName>
                                        </p:attrNameLst>
                                      </p:cBhvr>
                                      <p:to>
                                        <p:strVal val="visible"/>
                                      </p:to>
                                    </p:set>
                                    <p:animEffect transition="in" filter="blinds(horizontal)">
                                      <p:cBhvr>
                                        <p:cTn id="7" dur="500"/>
                                        <p:tgtEl>
                                          <p:spTgt spid="11059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595">
                                            <p:txEl>
                                              <p:pRg st="0" end="0"/>
                                            </p:txEl>
                                          </p:spTgt>
                                        </p:tgtEl>
                                        <p:attrNameLst>
                                          <p:attrName>style.visibility</p:attrName>
                                        </p:attrNameLst>
                                      </p:cBhvr>
                                      <p:to>
                                        <p:strVal val="visible"/>
                                      </p:to>
                                    </p:set>
                                    <p:animEffect transition="in" filter="fade">
                                      <p:cBhvr>
                                        <p:cTn id="12" dur="500"/>
                                        <p:tgtEl>
                                          <p:spTgt spid="1105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0595">
                                            <p:txEl>
                                              <p:pRg st="1" end="1"/>
                                            </p:txEl>
                                          </p:spTgt>
                                        </p:tgtEl>
                                        <p:attrNameLst>
                                          <p:attrName>style.visibility</p:attrName>
                                        </p:attrNameLst>
                                      </p:cBhvr>
                                      <p:to>
                                        <p:strVal val="visible"/>
                                      </p:to>
                                    </p:set>
                                    <p:animEffect transition="in" filter="fade">
                                      <p:cBhvr>
                                        <p:cTn id="17" dur="500"/>
                                        <p:tgtEl>
                                          <p:spTgt spid="110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8208963"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TextBox 1"/>
          <p:cNvSpPr txBox="1">
            <a:spLocks noChangeArrowheads="1"/>
          </p:cNvSpPr>
          <p:nvPr/>
        </p:nvSpPr>
        <p:spPr bwMode="auto">
          <a:xfrm>
            <a:off x="4427538" y="2276475"/>
            <a:ext cx="18732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3630028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228600" y="144463"/>
            <a:ext cx="8686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buFontTx/>
              <a:buNone/>
            </a:pPr>
            <a:endParaRPr lang="zh-CN" altLang="zh-CN" b="1">
              <a:latin typeface="宋体" pitchFamily="2" charset="-122"/>
            </a:endParaRPr>
          </a:p>
        </p:txBody>
      </p:sp>
      <p:sp>
        <p:nvSpPr>
          <p:cNvPr id="111619" name="Text Box 3"/>
          <p:cNvSpPr txBox="1">
            <a:spLocks noChangeArrowheads="1"/>
          </p:cNvSpPr>
          <p:nvPr/>
        </p:nvSpPr>
        <p:spPr bwMode="auto">
          <a:xfrm>
            <a:off x="373063" y="332656"/>
            <a:ext cx="868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dirty="0">
                <a:solidFill>
                  <a:srgbClr val="0066CC"/>
                </a:solidFill>
                <a:latin typeface="Times New Roman" pitchFamily="18" charset="0"/>
              </a:rPr>
              <a:t>    </a:t>
            </a:r>
            <a:r>
              <a:rPr lang="zh-CN" altLang="en-US" b="1" dirty="0">
                <a:solidFill>
                  <a:srgbClr val="0066CC"/>
                </a:solidFill>
                <a:latin typeface="Times New Roman" pitchFamily="18" charset="0"/>
              </a:rPr>
              <a:t>五、城市污水处理厂和垃圾填埋场</a:t>
            </a:r>
          </a:p>
          <a:p>
            <a:pPr eaLnBrk="1" hangingPunct="1">
              <a:spcBef>
                <a:spcPct val="0"/>
              </a:spcBef>
              <a:buFontTx/>
              <a:buNone/>
            </a:pPr>
            <a:r>
              <a:rPr lang="zh-CN" altLang="en-US" b="1" dirty="0">
                <a:latin typeface="Times New Roman" pitchFamily="18" charset="0"/>
              </a:rPr>
              <a:t>    </a:t>
            </a:r>
            <a:r>
              <a:rPr lang="en-US" altLang="zh-CN" b="1" dirty="0">
                <a:latin typeface="Times New Roman" pitchFamily="18" charset="0"/>
              </a:rPr>
              <a:t>1</a:t>
            </a:r>
            <a:r>
              <a:rPr lang="zh-CN" altLang="en-US" b="1" dirty="0">
                <a:latin typeface="Times New Roman" pitchFamily="18" charset="0"/>
              </a:rPr>
              <a:t>．污水处理厂</a:t>
            </a:r>
          </a:p>
          <a:p>
            <a:pPr eaLnBrk="1" hangingPunct="1">
              <a:spcBef>
                <a:spcPct val="0"/>
              </a:spcBef>
              <a:buClr>
                <a:srgbClr val="FF3300"/>
              </a:buClr>
              <a:buFont typeface="Times New Roman" pitchFamily="18" charset="0"/>
              <a:buChar char="☺"/>
            </a:pPr>
            <a:r>
              <a:rPr lang="zh-CN" altLang="en-US" sz="2800" b="1" dirty="0">
                <a:latin typeface="Times New Roman" pitchFamily="18" charset="0"/>
              </a:rPr>
              <a:t>    ①施工期的影响主要是改变地貌、河流和天然渠道的流向，可能引起土壤侵蚀、河渠的淤积或冲刷。</a:t>
            </a:r>
          </a:p>
        </p:txBody>
      </p:sp>
      <p:sp>
        <p:nvSpPr>
          <p:cNvPr id="111620" name="Rectangle 4"/>
          <p:cNvSpPr>
            <a:spLocks noChangeArrowheads="1"/>
          </p:cNvSpPr>
          <p:nvPr/>
        </p:nvSpPr>
        <p:spPr bwMode="auto">
          <a:xfrm>
            <a:off x="419100" y="2280073"/>
            <a:ext cx="84963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rgbClr val="FF3300"/>
              </a:buClr>
              <a:buFont typeface="Times New Roman" pitchFamily="18" charset="0"/>
              <a:buChar char="☺"/>
            </a:pPr>
            <a:r>
              <a:rPr lang="en-US" altLang="zh-CN" sz="2800" b="1" dirty="0">
                <a:latin typeface="Tahoma" pitchFamily="34" charset="0"/>
              </a:rPr>
              <a:t>   ②</a:t>
            </a:r>
            <a:r>
              <a:rPr lang="zh-CN" altLang="en-US" sz="2800" b="1" dirty="0">
                <a:latin typeface="Tahoma" pitchFamily="34" charset="0"/>
              </a:rPr>
              <a:t>运行期排水可能提高河道的</a:t>
            </a:r>
            <a:r>
              <a:rPr lang="en-US" altLang="zh-CN" sz="2800" b="1" dirty="0">
                <a:latin typeface="Tahoma" pitchFamily="34" charset="0"/>
              </a:rPr>
              <a:t>BOD</a:t>
            </a:r>
            <a:r>
              <a:rPr lang="zh-CN" altLang="en-US" sz="2800" b="1" dirty="0">
                <a:latin typeface="Tahoma" pitchFamily="34" charset="0"/>
              </a:rPr>
              <a:t>、悬浮物和磷、氮浓度。</a:t>
            </a:r>
          </a:p>
          <a:p>
            <a:pPr eaLnBrk="1" hangingPunct="1">
              <a:spcBef>
                <a:spcPct val="0"/>
              </a:spcBef>
              <a:buFontTx/>
              <a:buNone/>
            </a:pPr>
            <a:r>
              <a:rPr lang="zh-CN" altLang="en-US" sz="2800" b="1" dirty="0">
                <a:latin typeface="Tahoma" pitchFamily="34" charset="0"/>
              </a:rPr>
              <a:t>       如污水厂除磷、脱氮措施，则排入湖、库会引起富营养化。</a:t>
            </a:r>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771900"/>
            <a:ext cx="50196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637830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Effect transition="in" filter="fade">
                                      <p:cBhvr>
                                        <p:cTn id="7" dur="500"/>
                                        <p:tgtEl>
                                          <p:spTgt spid="111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1619">
                                            <p:txEl>
                                              <p:pRg st="2" end="2"/>
                                            </p:txEl>
                                          </p:spTgt>
                                        </p:tgtEl>
                                        <p:attrNameLst>
                                          <p:attrName>style.visibility</p:attrName>
                                        </p:attrNameLst>
                                      </p:cBhvr>
                                      <p:to>
                                        <p:strVal val="visible"/>
                                      </p:to>
                                    </p:set>
                                    <p:animEffect transition="in" filter="fade">
                                      <p:cBhvr>
                                        <p:cTn id="12" dur="500"/>
                                        <p:tgtEl>
                                          <p:spTgt spid="1116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0">
                                            <p:txEl>
                                              <p:pRg st="0" end="0"/>
                                            </p:txEl>
                                          </p:spTgt>
                                        </p:tgtEl>
                                        <p:attrNameLst>
                                          <p:attrName>style.visibility</p:attrName>
                                        </p:attrNameLst>
                                      </p:cBhvr>
                                      <p:to>
                                        <p:strVal val="visible"/>
                                      </p:to>
                                    </p:set>
                                    <p:animEffect transition="in" filter="blinds(horizontal)">
                                      <p:cBhvr>
                                        <p:cTn id="17" dur="500"/>
                                        <p:tgtEl>
                                          <p:spTgt spid="11162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1620">
                                            <p:txEl>
                                              <p:pRg st="1" end="1"/>
                                            </p:txEl>
                                          </p:spTgt>
                                        </p:tgtEl>
                                        <p:attrNameLst>
                                          <p:attrName>style.visibility</p:attrName>
                                        </p:attrNameLst>
                                      </p:cBhvr>
                                      <p:to>
                                        <p:strVal val="visible"/>
                                      </p:to>
                                    </p:set>
                                    <p:animEffect transition="in" filter="blinds(horizontal)">
                                      <p:cBhvr>
                                        <p:cTn id="22" dur="500"/>
                                        <p:tgtEl>
                                          <p:spTgt spid="1116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7650" y="116632"/>
            <a:ext cx="86868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buFontTx/>
              <a:buNone/>
            </a:pPr>
            <a:r>
              <a:rPr lang="en-US" altLang="zh-CN" b="1" dirty="0">
                <a:latin typeface="宋体" pitchFamily="2" charset="-122"/>
              </a:rPr>
              <a:t>2</a:t>
            </a:r>
            <a:r>
              <a:rPr lang="zh-CN" altLang="en-US" b="1" dirty="0">
                <a:latin typeface="宋体" pitchFamily="2" charset="-122"/>
              </a:rPr>
              <a:t>．垃圾填埋场</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①暴雨径流夹带填埋场表面的大量污染物可能溢入水体造成污染；</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②填埋场的渗滤液通过侧向渗入河道；</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③如果地下水与地表水有补给关系，则受渗滤液污染的地下水可能进污染地表水。</a:t>
            </a:r>
          </a:p>
        </p:txBody>
      </p:sp>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441" y="4293096"/>
            <a:ext cx="4614709" cy="2564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140293" name="Picture 5" descr="http://hbwh.wenming.cn/jwmsxf/201705/W0201705185796799714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63303"/>
            <a:ext cx="3923928" cy="2594698"/>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3923928" y="5085184"/>
            <a:ext cx="602513" cy="475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2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blinds(horizontal)">
                                      <p:cBhvr>
                                        <p:cTn id="7" dur="500"/>
                                        <p:tgtEl>
                                          <p:spTgt spid="112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42">
                                            <p:txEl>
                                              <p:pRg st="1" end="1"/>
                                            </p:txEl>
                                          </p:spTgt>
                                        </p:tgtEl>
                                        <p:attrNameLst>
                                          <p:attrName>style.visibility</p:attrName>
                                        </p:attrNameLst>
                                      </p:cBhvr>
                                      <p:to>
                                        <p:strVal val="visible"/>
                                      </p:to>
                                    </p:set>
                                    <p:animEffect transition="in" filter="blinds(horizontal)">
                                      <p:cBhvr>
                                        <p:cTn id="12" dur="500"/>
                                        <p:tgtEl>
                                          <p:spTgt spid="112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42">
                                            <p:txEl>
                                              <p:pRg st="2" end="2"/>
                                            </p:txEl>
                                          </p:spTgt>
                                        </p:tgtEl>
                                        <p:attrNameLst>
                                          <p:attrName>style.visibility</p:attrName>
                                        </p:attrNameLst>
                                      </p:cBhvr>
                                      <p:to>
                                        <p:strVal val="visible"/>
                                      </p:to>
                                    </p:set>
                                    <p:animEffect transition="in" filter="blinds(horizontal)">
                                      <p:cBhvr>
                                        <p:cTn id="17" dur="500"/>
                                        <p:tgtEl>
                                          <p:spTgt spid="112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42">
                                            <p:txEl>
                                              <p:pRg st="3" end="3"/>
                                            </p:txEl>
                                          </p:spTgt>
                                        </p:tgtEl>
                                        <p:attrNameLst>
                                          <p:attrName>style.visibility</p:attrName>
                                        </p:attrNameLst>
                                      </p:cBhvr>
                                      <p:to>
                                        <p:strVal val="visible"/>
                                      </p:to>
                                    </p:set>
                                    <p:animEffect transition="in" filter="blinds(horizontal)">
                                      <p:cBhvr>
                                        <p:cTn id="22" dur="500"/>
                                        <p:tgtEl>
                                          <p:spTgt spid="1126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idx="1"/>
          </p:nvPr>
        </p:nvSpPr>
        <p:spPr>
          <a:xfrm>
            <a:off x="395536" y="873762"/>
            <a:ext cx="8235826" cy="5740673"/>
          </a:xfrm>
        </p:spPr>
        <p:txBody>
          <a:bodyPr rtlCol="0">
            <a:normAutofit fontScale="92500" lnSpcReduction="20000"/>
          </a:bodyPr>
          <a:lstStyle/>
          <a:p>
            <a:pPr eaLnBrk="1" fontAlgn="auto" hangingPunct="1">
              <a:lnSpc>
                <a:spcPct val="120000"/>
              </a:lnSpc>
              <a:spcBef>
                <a:spcPts val="1800"/>
              </a:spcBef>
              <a:spcAft>
                <a:spcPts val="0"/>
              </a:spcAft>
              <a:buClr>
                <a:schemeClr val="accent2"/>
              </a:buClr>
              <a:buFont typeface="Arial" panose="020B0604020202020204" pitchFamily="34" charset="0"/>
              <a:buNone/>
              <a:defRPr/>
            </a:pP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预测条件的确定</a:t>
            </a:r>
            <a:endParaRPr lang="en-US" altLang="zh-CN" sz="2800" b="1" dirty="0">
              <a:latin typeface="楷体" pitchFamily="49" charset="-122"/>
              <a:ea typeface="楷体" pitchFamily="49" charset="-122"/>
            </a:endParaRPr>
          </a:p>
          <a:p>
            <a:pPr eaLnBrk="1" fontAlgn="auto" hangingPunct="1">
              <a:lnSpc>
                <a:spcPct val="120000"/>
              </a:lnSpc>
              <a:spcBef>
                <a:spcPts val="1800"/>
              </a:spcBef>
              <a:spcAft>
                <a:spcPts val="0"/>
              </a:spcAft>
              <a:buClr>
                <a:schemeClr val="accent2"/>
              </a:buClr>
              <a:buFont typeface="Arial" panose="020B0604020202020204" pitchFamily="34" charset="0"/>
              <a:buNone/>
              <a:defRPr/>
            </a:pPr>
            <a:r>
              <a:rPr kumimoji="1" lang="en-US" altLang="zh-CN" sz="2800" b="1" dirty="0">
                <a:latin typeface="楷体" pitchFamily="49" charset="-122"/>
                <a:ea typeface="楷体" pitchFamily="49" charset="-122"/>
              </a:rPr>
              <a:t>(1</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预测范围：</a:t>
            </a:r>
            <a:r>
              <a:rPr lang="zh-CN" altLang="en-US" sz="2600" b="1" dirty="0">
                <a:latin typeface="楷体" pitchFamily="49" charset="-122"/>
                <a:ea typeface="楷体" pitchFamily="49" charset="-122"/>
              </a:rPr>
              <a:t>由于地表水水文条件的特点，其预测范围与已确定的评价范围相一致。</a:t>
            </a:r>
            <a:endParaRPr lang="zh-CN" altLang="en-US" sz="2800" b="1" dirty="0">
              <a:latin typeface="楷体" pitchFamily="49" charset="-122"/>
              <a:ea typeface="楷体" pitchFamily="49" charset="-122"/>
            </a:endParaRPr>
          </a:p>
          <a:p>
            <a:pPr eaLnBrk="1" fontAlgn="auto" hangingPunct="1">
              <a:lnSpc>
                <a:spcPct val="120000"/>
              </a:lnSpc>
              <a:spcBef>
                <a:spcPts val="1800"/>
              </a:spcBef>
              <a:spcAft>
                <a:spcPts val="0"/>
              </a:spcAft>
              <a:buClr>
                <a:schemeClr val="accent2"/>
              </a:buClr>
              <a:buFont typeface="Arial" panose="020B0604020202020204" pitchFamily="34" charset="0"/>
              <a:buNone/>
              <a:defRPr/>
            </a:pP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预测点的确定：</a:t>
            </a:r>
            <a:endParaRPr lang="en-US" altLang="zh-CN" sz="28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已确定的敏感点；</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环境</a:t>
            </a:r>
            <a:r>
              <a:rPr lang="zh-CN" altLang="en-US" sz="2400" b="1" dirty="0">
                <a:solidFill>
                  <a:srgbClr val="FF0000"/>
                </a:solidFill>
                <a:latin typeface="楷体" pitchFamily="49" charset="-122"/>
                <a:ea typeface="楷体" pitchFamily="49" charset="-122"/>
              </a:rPr>
              <a:t>现状监测点</a:t>
            </a:r>
            <a:r>
              <a:rPr lang="zh-CN" altLang="en-US" sz="2400" b="1" dirty="0">
                <a:latin typeface="楷体" pitchFamily="49" charset="-122"/>
                <a:ea typeface="楷体" pitchFamily="49" charset="-122"/>
              </a:rPr>
              <a:t>（利于进行对照）；</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solidFill>
                  <a:srgbClr val="FF0000"/>
                </a:solidFill>
                <a:latin typeface="楷体" pitchFamily="49" charset="-122"/>
                <a:ea typeface="楷体" pitchFamily="49" charset="-122"/>
              </a:rPr>
              <a:t>水文特征突然变化</a:t>
            </a:r>
            <a:r>
              <a:rPr lang="zh-CN" altLang="en-US" sz="2400" b="1" dirty="0">
                <a:latin typeface="楷体" pitchFamily="49" charset="-122"/>
                <a:ea typeface="楷体" pitchFamily="49" charset="-122"/>
              </a:rPr>
              <a:t>和</a:t>
            </a:r>
            <a:r>
              <a:rPr lang="zh-CN" altLang="en-US" sz="2400" b="1" dirty="0">
                <a:solidFill>
                  <a:srgbClr val="FF0000"/>
                </a:solidFill>
                <a:latin typeface="楷体" pitchFamily="49" charset="-122"/>
                <a:ea typeface="楷体" pitchFamily="49" charset="-122"/>
              </a:rPr>
              <a:t>水质突然变化处</a:t>
            </a:r>
            <a:r>
              <a:rPr lang="zh-CN" altLang="en-US" sz="2400" b="1" dirty="0">
                <a:latin typeface="楷体" pitchFamily="49" charset="-122"/>
                <a:ea typeface="楷体" pitchFamily="49" charset="-122"/>
              </a:rPr>
              <a:t>的上下游、水源地，重要水工建筑物、水文站；</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需要预测河流混合过程段的水质时，应在该段河流中布设若干预测点；</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当拟预测溶解氧时，应预测</a:t>
            </a:r>
            <a:r>
              <a:rPr lang="zh-CN" altLang="en-US" sz="2400" b="1" dirty="0">
                <a:solidFill>
                  <a:srgbClr val="FF0000"/>
                </a:solidFill>
                <a:latin typeface="楷体" pitchFamily="49" charset="-122"/>
                <a:ea typeface="楷体" pitchFamily="49" charset="-122"/>
              </a:rPr>
              <a:t>最大亏氧点</a:t>
            </a:r>
            <a:r>
              <a:rPr lang="zh-CN" altLang="en-US" sz="2400" b="1" dirty="0">
                <a:latin typeface="楷体" pitchFamily="49" charset="-122"/>
                <a:ea typeface="楷体" pitchFamily="49" charset="-122"/>
              </a:rPr>
              <a:t>的位置及该点的浓度；</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可在</a:t>
            </a:r>
            <a:r>
              <a:rPr lang="zh-CN" altLang="en-US" sz="2400" b="1" dirty="0">
                <a:solidFill>
                  <a:srgbClr val="FF0000"/>
                </a:solidFill>
                <a:latin typeface="楷体" pitchFamily="49" charset="-122"/>
                <a:ea typeface="楷体" pitchFamily="49" charset="-122"/>
              </a:rPr>
              <a:t>排放口附近</a:t>
            </a:r>
            <a:r>
              <a:rPr lang="zh-CN" altLang="en-US" sz="2400" b="1" dirty="0">
                <a:latin typeface="楷体" pitchFamily="49" charset="-122"/>
                <a:ea typeface="楷体" pitchFamily="49" charset="-122"/>
              </a:rPr>
              <a:t>的适当水域加密预测点，以便确定超标区的范围。</a:t>
            </a:r>
          </a:p>
        </p:txBody>
      </p:sp>
      <p:sp>
        <p:nvSpPr>
          <p:cNvPr id="2191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83CFAB8-1ED9-46DF-BADE-056C7C50B5BD}" type="slidenum">
              <a:rPr lang="en-US" altLang="zh-CN" sz="1200">
                <a:solidFill>
                  <a:srgbClr val="898989"/>
                </a:solidFill>
                <a:latin typeface="Tahoma" pitchFamily="34" charset="0"/>
              </a:rPr>
              <a:pPr>
                <a:spcBef>
                  <a:spcPct val="0"/>
                </a:spcBef>
                <a:buFontTx/>
                <a:buNone/>
              </a:pPr>
              <a:t>172</a:t>
            </a:fld>
            <a:endParaRPr lang="en-US" altLang="zh-CN" sz="1200">
              <a:solidFill>
                <a:srgbClr val="898989"/>
              </a:solidFill>
              <a:latin typeface="Tahoma" pitchFamily="34" charset="0"/>
            </a:endParaRPr>
          </a:p>
        </p:txBody>
      </p:sp>
      <p:sp>
        <p:nvSpPr>
          <p:cNvPr id="2" name="矩形 1"/>
          <p:cNvSpPr/>
          <p:nvPr/>
        </p:nvSpPr>
        <p:spPr>
          <a:xfrm>
            <a:off x="16603" y="116632"/>
            <a:ext cx="9127397" cy="757130"/>
          </a:xfrm>
          <a:prstGeom prst="rect">
            <a:avLst/>
          </a:prstGeom>
        </p:spPr>
        <p:txBody>
          <a:bodyPr wrap="square">
            <a:spAutoFit/>
          </a:bodyPr>
          <a:lstStyle/>
          <a:p>
            <a:pPr algn="ctr">
              <a:lnSpc>
                <a:spcPct val="120000"/>
              </a:lnSpc>
              <a:buClr>
                <a:schemeClr val="accent2"/>
              </a:buClr>
              <a:defRPr/>
            </a:pPr>
            <a:r>
              <a:rPr lang="zh-CN" altLang="en-US" sz="3600" b="1" dirty="0">
                <a:solidFill>
                  <a:srgbClr val="FF0000"/>
                </a:solidFill>
                <a:latin typeface="楷体" pitchFamily="49" charset="-122"/>
                <a:ea typeface="楷体" pitchFamily="49" charset="-122"/>
              </a:rPr>
              <a:t>地表水环境影响预测</a:t>
            </a:r>
          </a:p>
        </p:txBody>
      </p:sp>
    </p:spTree>
    <p:extLst>
      <p:ext uri="{BB962C8B-B14F-4D97-AF65-F5344CB8AC3E}">
        <p14:creationId xmlns:p14="http://schemas.microsoft.com/office/powerpoint/2010/main" val="23049514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idx="1"/>
          </p:nvPr>
        </p:nvSpPr>
        <p:spPr>
          <a:xfrm>
            <a:off x="250825" y="476250"/>
            <a:ext cx="8483600" cy="5616575"/>
          </a:xfrm>
        </p:spPr>
        <p:txBody>
          <a:bodyPr/>
          <a:lstStyle/>
          <a:p>
            <a:pPr marL="363538" indent="-363538" eaLnBrk="1" hangingPunct="1">
              <a:lnSpc>
                <a:spcPct val="120000"/>
              </a:lnSpc>
              <a:buFontTx/>
              <a:buNone/>
              <a:tabLst>
                <a:tab pos="174625" algn="l"/>
              </a:tabLst>
            </a:pPr>
            <a:endParaRPr lang="en-US" altLang="zh-CN" sz="6000" b="1">
              <a:solidFill>
                <a:srgbClr val="FF0000"/>
              </a:solidFill>
              <a:latin typeface="华文新魏" pitchFamily="2" charset="-122"/>
              <a:ea typeface="华文新魏" pitchFamily="2" charset="-122"/>
            </a:endParaRPr>
          </a:p>
          <a:p>
            <a:pPr marL="363538" indent="-363538" eaLnBrk="1" hangingPunct="1">
              <a:lnSpc>
                <a:spcPct val="120000"/>
              </a:lnSpc>
              <a:buFontTx/>
              <a:buNone/>
              <a:tabLst>
                <a:tab pos="174625" algn="l"/>
              </a:tabLst>
            </a:pPr>
            <a:endParaRPr lang="en-US" altLang="zh-CN" sz="48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sz="44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p:txBody>
      </p:sp>
      <p:sp>
        <p:nvSpPr>
          <p:cNvPr id="15974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016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A1C1F3B-E8EB-477C-B93C-E498DB07DBD6}" type="slidenum">
              <a:rPr lang="en-US" altLang="zh-CN" sz="1200">
                <a:solidFill>
                  <a:srgbClr val="898989"/>
                </a:solidFill>
                <a:latin typeface="Tahoma" pitchFamily="34" charset="0"/>
              </a:rPr>
              <a:pPr>
                <a:spcBef>
                  <a:spcPct val="0"/>
                </a:spcBef>
                <a:buFontTx/>
                <a:buNone/>
              </a:pPr>
              <a:t>173</a:t>
            </a:fld>
            <a:endParaRPr lang="en-US" altLang="zh-CN" sz="1200">
              <a:solidFill>
                <a:srgbClr val="898989"/>
              </a:solidFill>
              <a:latin typeface="Tahoma" pitchFamily="34" charset="0"/>
            </a:endParaRPr>
          </a:p>
        </p:txBody>
      </p:sp>
      <p:sp>
        <p:nvSpPr>
          <p:cNvPr id="220165" name="Rectangle 3"/>
          <p:cNvSpPr>
            <a:spLocks noChangeArrowheads="1"/>
          </p:cNvSpPr>
          <p:nvPr/>
        </p:nvSpPr>
        <p:spPr bwMode="auto">
          <a:xfrm>
            <a:off x="684213" y="981075"/>
            <a:ext cx="7272337"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2400" b="1">
                <a:solidFill>
                  <a:srgbClr val="FF3300"/>
                </a:solidFill>
                <a:latin typeface="楷体" pitchFamily="49" charset="-122"/>
                <a:ea typeface="楷体" pitchFamily="49" charset="-122"/>
              </a:rPr>
              <a:t>(3)  </a:t>
            </a:r>
            <a:r>
              <a:rPr kumimoji="0" lang="zh-CN" altLang="en-US" sz="2400" b="1">
                <a:solidFill>
                  <a:srgbClr val="FF3300"/>
                </a:solidFill>
                <a:latin typeface="楷体" pitchFamily="49" charset="-122"/>
                <a:ea typeface="楷体" pitchFamily="49" charset="-122"/>
              </a:rPr>
              <a:t>预测时期划分与预测时段确定</a:t>
            </a:r>
          </a:p>
          <a:p>
            <a:pPr eaLnBrk="1" hangingPunct="1">
              <a:spcBef>
                <a:spcPts val="1800"/>
              </a:spcBef>
              <a:buFontTx/>
              <a:buNone/>
            </a:pPr>
            <a:r>
              <a:rPr kumimoji="0" lang="zh-CN" altLang="en-US" sz="2400" b="1">
                <a:latin typeface="楷体" pitchFamily="49" charset="-122"/>
                <a:ea typeface="楷体" pitchFamily="49" charset="-122"/>
              </a:rPr>
              <a:t>预测时期</a:t>
            </a:r>
            <a:r>
              <a:rPr kumimoji="0" lang="en-US" altLang="zh-CN" sz="2400" b="1">
                <a:latin typeface="楷体" pitchFamily="49" charset="-122"/>
                <a:ea typeface="楷体" pitchFamily="49" charset="-122"/>
              </a:rPr>
              <a:t>:</a:t>
            </a:r>
            <a:r>
              <a:rPr kumimoji="0" lang="zh-CN" altLang="en-US" sz="2400">
                <a:latin typeface="楷体" pitchFamily="49" charset="-122"/>
                <a:ea typeface="楷体" pitchFamily="49" charset="-122"/>
              </a:rPr>
              <a:t>原则上划分为</a:t>
            </a:r>
            <a:r>
              <a:rPr kumimoji="0" lang="zh-CN" altLang="en-US" sz="2400">
                <a:solidFill>
                  <a:srgbClr val="FF3300"/>
                </a:solidFill>
                <a:latin typeface="楷体" pitchFamily="49" charset="-122"/>
                <a:ea typeface="楷体" pitchFamily="49" charset="-122"/>
              </a:rPr>
              <a:t>建设期、运行期、服务期满后</a:t>
            </a:r>
            <a:r>
              <a:rPr kumimoji="0" lang="zh-CN" altLang="en-US" sz="2400">
                <a:latin typeface="楷体" pitchFamily="49" charset="-122"/>
                <a:ea typeface="楷体" pitchFamily="49" charset="-122"/>
              </a:rPr>
              <a:t>三个阶段。</a:t>
            </a:r>
          </a:p>
          <a:p>
            <a:pPr eaLnBrk="1" hangingPunct="1">
              <a:spcBef>
                <a:spcPct val="0"/>
              </a:spcBef>
              <a:buFontTx/>
              <a:buNone/>
            </a:pPr>
            <a:r>
              <a:rPr kumimoji="0" lang="zh-CN" altLang="en-US" sz="2400">
                <a:latin typeface="楷体" pitchFamily="49" charset="-122"/>
                <a:ea typeface="楷体" pitchFamily="49" charset="-122"/>
              </a:rPr>
              <a:t>    所有建设项目</a:t>
            </a:r>
            <a:r>
              <a:rPr kumimoji="0" lang="zh-CN" altLang="en-US" sz="2400">
                <a:solidFill>
                  <a:srgbClr val="7030A0"/>
                </a:solidFill>
                <a:latin typeface="楷体" pitchFamily="49" charset="-122"/>
                <a:ea typeface="楷体" pitchFamily="49" charset="-122"/>
              </a:rPr>
              <a:t>均应预测生产运行阶段</a:t>
            </a:r>
            <a:r>
              <a:rPr kumimoji="0" lang="zh-CN" altLang="en-US" sz="2400">
                <a:latin typeface="楷体" pitchFamily="49" charset="-122"/>
                <a:ea typeface="楷体" pitchFamily="49" charset="-122"/>
              </a:rPr>
              <a:t>，并按</a:t>
            </a:r>
            <a:r>
              <a:rPr kumimoji="0" lang="zh-CN" altLang="en-US" sz="2400">
                <a:solidFill>
                  <a:srgbClr val="7030A0"/>
                </a:solidFill>
                <a:latin typeface="楷体" pitchFamily="49" charset="-122"/>
                <a:ea typeface="楷体" pitchFamily="49" charset="-122"/>
              </a:rPr>
              <a:t>正常排放和非正常排放</a:t>
            </a:r>
            <a:r>
              <a:rPr kumimoji="0" lang="zh-CN" altLang="en-US" sz="2400">
                <a:latin typeface="楷体" pitchFamily="49" charset="-122"/>
                <a:ea typeface="楷体" pitchFamily="49" charset="-122"/>
              </a:rPr>
              <a:t>两种情况进行预测。特殊情况还应进行风险事故状态下的预测。</a:t>
            </a:r>
            <a:endParaRPr kumimoji="0" lang="en-US" altLang="zh-CN" sz="2400">
              <a:latin typeface="楷体" pitchFamily="49" charset="-122"/>
              <a:ea typeface="楷体" pitchFamily="49" charset="-122"/>
            </a:endParaRP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7030A0"/>
                </a:solidFill>
                <a:latin typeface="楷体" pitchFamily="49" charset="-122"/>
                <a:ea typeface="楷体" pitchFamily="49" charset="-122"/>
              </a:rPr>
              <a:t>建设过程超过一年</a:t>
            </a:r>
            <a:r>
              <a:rPr kumimoji="0" lang="zh-CN" altLang="en-US" sz="2400">
                <a:latin typeface="楷体" pitchFamily="49" charset="-122"/>
                <a:ea typeface="楷体" pitchFamily="49" charset="-122"/>
              </a:rPr>
              <a:t>的大型建设项目，如产生流失物较多、且受纳水体要求水质级别较高（在</a:t>
            </a:r>
            <a:r>
              <a:rPr kumimoji="0" lang="en-US" altLang="zh-CN" sz="2400">
                <a:latin typeface="楷体" pitchFamily="49" charset="-122"/>
                <a:ea typeface="楷体" pitchFamily="49" charset="-122"/>
              </a:rPr>
              <a:t>Ⅲ</a:t>
            </a:r>
            <a:r>
              <a:rPr kumimoji="0" lang="zh-CN" altLang="en-US" sz="2400">
                <a:latin typeface="楷体" pitchFamily="49" charset="-122"/>
                <a:ea typeface="楷体" pitchFamily="49" charset="-122"/>
              </a:rPr>
              <a:t>类以上）时，应进行</a:t>
            </a:r>
            <a:r>
              <a:rPr kumimoji="0" lang="zh-CN" altLang="en-US" sz="2400">
                <a:solidFill>
                  <a:srgbClr val="7030A0"/>
                </a:solidFill>
                <a:latin typeface="楷体" pitchFamily="49" charset="-122"/>
                <a:ea typeface="楷体" pitchFamily="49" charset="-122"/>
              </a:rPr>
              <a:t>建设阶段</a:t>
            </a:r>
            <a:r>
              <a:rPr kumimoji="0" lang="zh-CN" altLang="en-US" sz="2400">
                <a:latin typeface="楷体" pitchFamily="49" charset="-122"/>
                <a:ea typeface="楷体" pitchFamily="49" charset="-122"/>
              </a:rPr>
              <a:t>环境影响预测。</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7030A0"/>
                </a:solidFill>
                <a:latin typeface="楷体" pitchFamily="49" charset="-122"/>
                <a:ea typeface="楷体" pitchFamily="49" charset="-122"/>
              </a:rPr>
              <a:t>个别建设项目</a:t>
            </a:r>
            <a:r>
              <a:rPr kumimoji="0" lang="zh-CN" altLang="en-US" sz="2400">
                <a:latin typeface="楷体" pitchFamily="49" charset="-122"/>
                <a:ea typeface="楷体" pitchFamily="49" charset="-122"/>
              </a:rPr>
              <a:t>还应根据其性质、评价等级、水环境特点以及当地的环保要求</a:t>
            </a:r>
            <a:r>
              <a:rPr kumimoji="0" lang="zh-CN" altLang="en-US" sz="2400">
                <a:solidFill>
                  <a:srgbClr val="7030A0"/>
                </a:solidFill>
                <a:latin typeface="楷体" pitchFamily="49" charset="-122"/>
                <a:ea typeface="楷体" pitchFamily="49" charset="-122"/>
              </a:rPr>
              <a:t>预测服务期满</a:t>
            </a:r>
            <a:r>
              <a:rPr kumimoji="0" lang="zh-CN" altLang="en-US" sz="2400">
                <a:latin typeface="楷体" pitchFamily="49" charset="-122"/>
                <a:ea typeface="楷体" pitchFamily="49" charset="-122"/>
              </a:rPr>
              <a:t>后对水体的环境影响（如矿山开发、垃圾填埋场等）。</a:t>
            </a:r>
          </a:p>
          <a:p>
            <a:pPr eaLnBrk="1" hangingPunct="1">
              <a:spcBef>
                <a:spcPct val="0"/>
              </a:spcBef>
              <a:buFontTx/>
              <a:buNone/>
            </a:pPr>
            <a:endParaRPr kumimoji="0" lang="en-US" altLang="zh-CN" sz="2400">
              <a:latin typeface="楷体" pitchFamily="49" charset="-122"/>
              <a:ea typeface="楷体" pitchFamily="49" charset="-122"/>
            </a:endParaRPr>
          </a:p>
        </p:txBody>
      </p:sp>
    </p:spTree>
    <p:extLst>
      <p:ext uri="{BB962C8B-B14F-4D97-AF65-F5344CB8AC3E}">
        <p14:creationId xmlns:p14="http://schemas.microsoft.com/office/powerpoint/2010/main" val="30327760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idx="1"/>
          </p:nvPr>
        </p:nvSpPr>
        <p:spPr>
          <a:xfrm>
            <a:off x="250825" y="476250"/>
            <a:ext cx="8483600" cy="5616575"/>
          </a:xfrm>
        </p:spPr>
        <p:txBody>
          <a:bodyPr/>
          <a:lstStyle/>
          <a:p>
            <a:pPr marL="363538" indent="-363538" eaLnBrk="1" hangingPunct="1">
              <a:lnSpc>
                <a:spcPct val="120000"/>
              </a:lnSpc>
              <a:buFontTx/>
              <a:buNone/>
              <a:tabLst>
                <a:tab pos="174625" algn="l"/>
              </a:tabLst>
            </a:pPr>
            <a:endParaRPr lang="en-US" altLang="zh-CN" sz="6000" b="1">
              <a:solidFill>
                <a:srgbClr val="FF0000"/>
              </a:solidFill>
              <a:latin typeface="华文新魏" pitchFamily="2" charset="-122"/>
              <a:ea typeface="华文新魏" pitchFamily="2" charset="-122"/>
            </a:endParaRPr>
          </a:p>
          <a:p>
            <a:pPr marL="363538" indent="-363538" eaLnBrk="1" hangingPunct="1">
              <a:lnSpc>
                <a:spcPct val="120000"/>
              </a:lnSpc>
              <a:buFontTx/>
              <a:buNone/>
              <a:tabLst>
                <a:tab pos="174625" algn="l"/>
              </a:tabLst>
            </a:pPr>
            <a:endParaRPr lang="en-US" altLang="zh-CN" sz="48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sz="44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p:txBody>
      </p:sp>
      <p:sp>
        <p:nvSpPr>
          <p:cNvPr id="15974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118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203D805-6DEC-48DD-B374-7364CB6C3D38}" type="slidenum">
              <a:rPr lang="en-US" altLang="zh-CN" sz="1200">
                <a:solidFill>
                  <a:srgbClr val="898989"/>
                </a:solidFill>
                <a:latin typeface="Tahoma" pitchFamily="34" charset="0"/>
              </a:rPr>
              <a:pPr>
                <a:spcBef>
                  <a:spcPct val="0"/>
                </a:spcBef>
                <a:buFontTx/>
                <a:buNone/>
              </a:pPr>
              <a:t>174</a:t>
            </a:fld>
            <a:endParaRPr lang="en-US" altLang="zh-CN" sz="1200">
              <a:solidFill>
                <a:srgbClr val="898989"/>
              </a:solidFill>
              <a:latin typeface="Tahoma" pitchFamily="34" charset="0"/>
            </a:endParaRPr>
          </a:p>
        </p:txBody>
      </p:sp>
      <p:sp>
        <p:nvSpPr>
          <p:cNvPr id="221189" name="Rectangle 3"/>
          <p:cNvSpPr>
            <a:spLocks noChangeArrowheads="1"/>
          </p:cNvSpPr>
          <p:nvPr/>
        </p:nvSpPr>
        <p:spPr bwMode="auto">
          <a:xfrm>
            <a:off x="684213" y="981075"/>
            <a:ext cx="727233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2400" b="1">
                <a:solidFill>
                  <a:srgbClr val="FF3300"/>
                </a:solidFill>
                <a:latin typeface="楷体" pitchFamily="49" charset="-122"/>
                <a:ea typeface="楷体" pitchFamily="49" charset="-122"/>
              </a:rPr>
              <a:t>(3)  </a:t>
            </a:r>
            <a:r>
              <a:rPr kumimoji="0" lang="zh-CN" altLang="en-US" sz="2400" b="1">
                <a:solidFill>
                  <a:srgbClr val="FF3300"/>
                </a:solidFill>
                <a:latin typeface="楷体" pitchFamily="49" charset="-122"/>
                <a:ea typeface="楷体" pitchFamily="49" charset="-122"/>
              </a:rPr>
              <a:t>预测时期划分与预测时段确定</a:t>
            </a:r>
          </a:p>
          <a:p>
            <a:pPr eaLnBrk="1" hangingPunct="1">
              <a:spcBef>
                <a:spcPts val="1800"/>
              </a:spcBef>
              <a:buFontTx/>
              <a:buNone/>
            </a:pPr>
            <a:r>
              <a:rPr kumimoji="0" lang="zh-CN" altLang="en-US" sz="2400" b="1">
                <a:latin typeface="楷体" pitchFamily="49" charset="-122"/>
                <a:ea typeface="楷体" pitchFamily="49" charset="-122"/>
              </a:rPr>
              <a:t>预测时段：</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FF0000"/>
                </a:solidFill>
                <a:latin typeface="楷体" pitchFamily="49" charset="-122"/>
                <a:ea typeface="楷体" pitchFamily="49" charset="-122"/>
              </a:rPr>
              <a:t>一、二级评价</a:t>
            </a:r>
            <a:r>
              <a:rPr kumimoji="0" lang="zh-CN" altLang="en-US" sz="2400">
                <a:latin typeface="楷体" pitchFamily="49" charset="-122"/>
                <a:ea typeface="楷体" pitchFamily="49" charset="-122"/>
              </a:rPr>
              <a:t>，应分别预测</a:t>
            </a:r>
            <a:r>
              <a:rPr kumimoji="0" lang="zh-CN" altLang="en-US" sz="2400" u="sng">
                <a:latin typeface="楷体" pitchFamily="49" charset="-122"/>
                <a:ea typeface="楷体" pitchFamily="49" charset="-122"/>
              </a:rPr>
              <a:t>水体自净能力最小和一般</a:t>
            </a:r>
            <a:r>
              <a:rPr kumimoji="0" lang="zh-CN" altLang="en-US" sz="2400">
                <a:latin typeface="楷体" pitchFamily="49" charset="-122"/>
                <a:ea typeface="楷体" pitchFamily="49" charset="-122"/>
              </a:rPr>
              <a:t>两个时段的环境影响。</a:t>
            </a:r>
            <a:r>
              <a:rPr kumimoji="0" lang="zh-CN" altLang="en-US" sz="2400">
                <a:solidFill>
                  <a:srgbClr val="002060"/>
                </a:solidFill>
                <a:latin typeface="楷体" pitchFamily="49" charset="-122"/>
                <a:ea typeface="楷体" pitchFamily="49" charset="-122"/>
              </a:rPr>
              <a:t>冰封期较长的水域</a:t>
            </a:r>
            <a:r>
              <a:rPr kumimoji="0" lang="zh-CN" altLang="en-US" sz="2400">
                <a:latin typeface="楷体" pitchFamily="49" charset="-122"/>
                <a:ea typeface="楷体" pitchFamily="49" charset="-122"/>
              </a:rPr>
              <a:t>，当其水体功能为生活饮用水、食品工业用水水源或渔业用水时，还应预测冰封期的环境影响。</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FF0000"/>
                </a:solidFill>
                <a:latin typeface="楷体" pitchFamily="49" charset="-122"/>
                <a:ea typeface="楷体" pitchFamily="49" charset="-122"/>
              </a:rPr>
              <a:t>三级评价或二级评价当评价时间较</a:t>
            </a:r>
            <a:r>
              <a:rPr kumimoji="0" lang="zh-CN" altLang="en-US" sz="2400">
                <a:latin typeface="楷体" pitchFamily="49" charset="-122"/>
                <a:ea typeface="楷体" pitchFamily="49" charset="-122"/>
              </a:rPr>
              <a:t>短时，可以只预测自净能力最小时段的环境影响。</a:t>
            </a:r>
          </a:p>
        </p:txBody>
      </p:sp>
    </p:spTree>
    <p:extLst>
      <p:ext uri="{BB962C8B-B14F-4D97-AF65-F5344CB8AC3E}">
        <p14:creationId xmlns:p14="http://schemas.microsoft.com/office/powerpoint/2010/main" val="33239441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179388" y="333375"/>
            <a:ext cx="8964612"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sz="2800" b="1">
                <a:latin typeface="楷体" pitchFamily="49" charset="-122"/>
                <a:ea typeface="楷体" pitchFamily="49" charset="-122"/>
              </a:rPr>
              <a:t>2</a:t>
            </a:r>
            <a:r>
              <a:rPr lang="zh-CN" altLang="en-US" sz="2800" b="1">
                <a:latin typeface="楷体" pitchFamily="49" charset="-122"/>
                <a:ea typeface="楷体" pitchFamily="49" charset="-122"/>
              </a:rPr>
              <a:t>．预测方法的选择 </a:t>
            </a:r>
          </a:p>
          <a:p>
            <a:pPr eaLnBrk="1" hangingPunct="1">
              <a:lnSpc>
                <a:spcPct val="110000"/>
              </a:lnSpc>
              <a:spcBef>
                <a:spcPts val="1800"/>
              </a:spcBef>
              <a:buFontTx/>
              <a:buNone/>
            </a:pPr>
            <a:r>
              <a:rPr lang="zh-CN" altLang="en-US" sz="2800" b="1">
                <a:latin typeface="楷体" pitchFamily="49" charset="-122"/>
                <a:ea typeface="楷体" pitchFamily="49" charset="-122"/>
              </a:rPr>
              <a:t>  </a:t>
            </a:r>
            <a:r>
              <a:rPr lang="en-US" altLang="zh-CN" sz="2800" b="1">
                <a:latin typeface="楷体" pitchFamily="49" charset="-122"/>
                <a:ea typeface="楷体" pitchFamily="49" charset="-122"/>
              </a:rPr>
              <a:t>(1)</a:t>
            </a:r>
            <a:r>
              <a:rPr lang="zh-CN" altLang="en-US" sz="2800" b="1">
                <a:latin typeface="楷体" pitchFamily="49" charset="-122"/>
                <a:ea typeface="楷体" pitchFamily="49" charset="-122"/>
              </a:rPr>
              <a:t>定性分析法：有</a:t>
            </a:r>
            <a:r>
              <a:rPr lang="zh-CN" altLang="en-US" sz="2800" b="1" u="sng">
                <a:solidFill>
                  <a:srgbClr val="0066CC"/>
                </a:solidFill>
                <a:latin typeface="楷体" pitchFamily="49" charset="-122"/>
                <a:ea typeface="楷体" pitchFamily="49" charset="-122"/>
              </a:rPr>
              <a:t>专业判断法</a:t>
            </a:r>
            <a:r>
              <a:rPr lang="zh-CN" altLang="en-US" sz="2800" b="1">
                <a:latin typeface="楷体" pitchFamily="49" charset="-122"/>
                <a:ea typeface="楷体" pitchFamily="49" charset="-122"/>
              </a:rPr>
              <a:t>和</a:t>
            </a:r>
            <a:r>
              <a:rPr lang="zh-CN" altLang="en-US" sz="2800" b="1" u="sng">
                <a:solidFill>
                  <a:srgbClr val="0066CC"/>
                </a:solidFill>
                <a:latin typeface="楷体" pitchFamily="49" charset="-122"/>
                <a:ea typeface="楷体" pitchFamily="49" charset="-122"/>
              </a:rPr>
              <a:t>类比调查法</a:t>
            </a:r>
            <a:r>
              <a:rPr lang="zh-CN" altLang="en-US" sz="2800" b="1">
                <a:latin typeface="楷体" pitchFamily="49" charset="-122"/>
                <a:ea typeface="楷体" pitchFamily="49" charset="-122"/>
              </a:rPr>
              <a:t>两种：</a:t>
            </a:r>
          </a:p>
          <a:p>
            <a:pPr eaLnBrk="1" hangingPunct="1">
              <a:lnSpc>
                <a:spcPct val="110000"/>
              </a:lnSpc>
              <a:spcBef>
                <a:spcPct val="0"/>
              </a:spcBef>
              <a:buFontTx/>
              <a:buNone/>
            </a:pPr>
            <a:r>
              <a:rPr lang="zh-CN" altLang="en-US" sz="2400">
                <a:latin typeface="楷体" pitchFamily="49" charset="-122"/>
                <a:ea typeface="楷体" pitchFamily="49" charset="-122"/>
              </a:rPr>
              <a:t>    ①</a:t>
            </a:r>
            <a:r>
              <a:rPr lang="zh-CN" altLang="en-US" sz="2400" u="sng">
                <a:latin typeface="楷体" pitchFamily="49" charset="-122"/>
                <a:ea typeface="楷体" pitchFamily="49" charset="-122"/>
              </a:rPr>
              <a:t>专业判断法是根据专家经验推断建设项目对水环境的影响</a:t>
            </a:r>
            <a:r>
              <a:rPr lang="zh-CN" altLang="en-US" sz="2400">
                <a:latin typeface="楷体" pitchFamily="49" charset="-122"/>
                <a:ea typeface="楷体" pitchFamily="49" charset="-122"/>
              </a:rPr>
              <a:t>。运用专家判断法（如特尔斐法）有助于更好发挥专家的专长和经验。</a:t>
            </a:r>
          </a:p>
          <a:p>
            <a:pPr eaLnBrk="1" hangingPunct="1">
              <a:lnSpc>
                <a:spcPct val="110000"/>
              </a:lnSpc>
              <a:spcBef>
                <a:spcPct val="0"/>
              </a:spcBef>
              <a:buFontTx/>
              <a:buNone/>
            </a:pPr>
            <a:r>
              <a:rPr lang="zh-CN" altLang="en-US" sz="2400">
                <a:latin typeface="楷体" pitchFamily="49" charset="-122"/>
                <a:ea typeface="楷体" pitchFamily="49" charset="-122"/>
              </a:rPr>
              <a:t>    ②</a:t>
            </a:r>
            <a:r>
              <a:rPr lang="zh-CN" altLang="en-US" sz="2400" u="sng">
                <a:latin typeface="楷体" pitchFamily="49" charset="-122"/>
                <a:ea typeface="楷体" pitchFamily="49" charset="-122"/>
              </a:rPr>
              <a:t>类比调查法是参照现有相似工程对水体的影响，来推测拟建项目对水环境的影响</a:t>
            </a:r>
            <a:r>
              <a:rPr lang="zh-CN" altLang="en-US" sz="2400">
                <a:latin typeface="楷体" pitchFamily="49" charset="-122"/>
                <a:ea typeface="楷体" pitchFamily="49" charset="-122"/>
              </a:rPr>
              <a:t>。</a:t>
            </a:r>
          </a:p>
          <a:p>
            <a:pPr eaLnBrk="1" hangingPunct="1">
              <a:lnSpc>
                <a:spcPct val="110000"/>
              </a:lnSpc>
              <a:spcBef>
                <a:spcPct val="0"/>
              </a:spcBef>
              <a:buFontTx/>
              <a:buNone/>
            </a:pPr>
            <a:r>
              <a:rPr lang="zh-CN" altLang="en-US" sz="2400">
                <a:latin typeface="楷体" pitchFamily="49" charset="-122"/>
                <a:ea typeface="楷体" pitchFamily="49" charset="-122"/>
              </a:rPr>
              <a:t>    定性分析法具有省时、省力、耗资少等优点，并且在某种情况下也可给出明确的结论。</a:t>
            </a:r>
            <a:endParaRPr lang="en-US" altLang="zh-CN" sz="2400">
              <a:latin typeface="楷体" pitchFamily="49" charset="-122"/>
              <a:ea typeface="楷体" pitchFamily="49" charset="-122"/>
            </a:endParaRPr>
          </a:p>
          <a:p>
            <a:pPr eaLnBrk="1" hangingPunct="1">
              <a:lnSpc>
                <a:spcPct val="110000"/>
              </a:lnSpc>
              <a:spcBef>
                <a:spcPts val="1800"/>
              </a:spcBef>
              <a:buFontTx/>
              <a:buNone/>
            </a:pPr>
            <a:r>
              <a:rPr lang="en-US" altLang="zh-CN" sz="2800" b="1">
                <a:latin typeface="楷体" pitchFamily="49" charset="-122"/>
                <a:ea typeface="楷体" pitchFamily="49" charset="-122"/>
              </a:rPr>
              <a:t>  (2)</a:t>
            </a:r>
            <a:r>
              <a:rPr lang="zh-CN" altLang="en-US" sz="2800" b="1">
                <a:latin typeface="楷体" pitchFamily="49" charset="-122"/>
                <a:ea typeface="楷体" pitchFamily="49" charset="-122"/>
              </a:rPr>
              <a:t>定量预测法：指应用物理模型和数学模型预测。应用水质数学模型进行预测是最常用的。</a:t>
            </a:r>
          </a:p>
          <a:p>
            <a:pPr eaLnBrk="1" hangingPunct="1">
              <a:lnSpc>
                <a:spcPct val="110000"/>
              </a:lnSpc>
              <a:spcBef>
                <a:spcPct val="0"/>
              </a:spcBef>
              <a:buFontTx/>
              <a:buNone/>
            </a:pPr>
            <a:endParaRPr lang="zh-CN" altLang="en-US" sz="2800" b="1">
              <a:latin typeface="楷体" pitchFamily="49" charset="-122"/>
              <a:ea typeface="楷体" pitchFamily="49" charset="-122"/>
            </a:endParaRPr>
          </a:p>
        </p:txBody>
      </p:sp>
    </p:spTree>
    <p:extLst>
      <p:ext uri="{BB962C8B-B14F-4D97-AF65-F5344CB8AC3E}">
        <p14:creationId xmlns:p14="http://schemas.microsoft.com/office/powerpoint/2010/main" val="38896882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idx="1"/>
          </p:nvPr>
        </p:nvSpPr>
        <p:spPr>
          <a:xfrm>
            <a:off x="323850" y="188913"/>
            <a:ext cx="8458200" cy="5451475"/>
          </a:xfrm>
        </p:spPr>
        <p:txBody>
          <a:bodyPr rtlCol="0">
            <a:normAutofit fontScale="92500" lnSpcReduction="20000"/>
          </a:bodyPr>
          <a:lstStyle/>
          <a:p>
            <a:pPr marL="363538" indent="-363538" eaLnBrk="1" fontAlgn="auto" hangingPunct="1">
              <a:lnSpc>
                <a:spcPct val="115000"/>
              </a:lnSpc>
              <a:spcBef>
                <a:spcPct val="25000"/>
              </a:spcBef>
              <a:spcAft>
                <a:spcPts val="0"/>
              </a:spcAft>
              <a:buClr>
                <a:srgbClr val="FF9900"/>
              </a:buClr>
              <a:buFont typeface="Arial" panose="020B0604020202020204" pitchFamily="34" charset="0"/>
              <a:buNone/>
              <a:tabLst>
                <a:tab pos="174625" algn="l"/>
              </a:tabLst>
              <a:defRPr/>
            </a:pPr>
            <a:r>
              <a:rPr lang="zh-CN" altLang="en-US" sz="2400" b="1" dirty="0">
                <a:solidFill>
                  <a:srgbClr val="FF3300"/>
                </a:solidFill>
                <a:latin typeface="华文新魏" pitchFamily="2" charset="-122"/>
                <a:ea typeface="华文新魏" pitchFamily="2" charset="-122"/>
              </a:rPr>
              <a:t>３污染源和水体的简化</a:t>
            </a:r>
          </a:p>
          <a:p>
            <a:pPr marL="457200" indent="-457200" eaLnBrk="1" fontAlgn="auto" hangingPunct="1">
              <a:lnSpc>
                <a:spcPct val="120000"/>
              </a:lnSpc>
              <a:spcBef>
                <a:spcPct val="25000"/>
              </a:spcBef>
              <a:spcAft>
                <a:spcPts val="0"/>
              </a:spcAft>
              <a:buClr>
                <a:srgbClr val="FF9900"/>
              </a:buClr>
              <a:buFont typeface="Wingdings" pitchFamily="2" charset="2"/>
              <a:buAutoNum type="alphaUcPeriod"/>
              <a:tabLst>
                <a:tab pos="174625" algn="l"/>
              </a:tabLst>
              <a:defRPr/>
            </a:pPr>
            <a:r>
              <a:rPr lang="zh-CN" altLang="en-US" sz="2400" b="1" dirty="0">
                <a:latin typeface="华文新魏" pitchFamily="2" charset="-122"/>
                <a:ea typeface="华文新魏" pitchFamily="2" charset="-122"/>
              </a:rPr>
              <a:t>河流的简化要求</a:t>
            </a:r>
            <a:endParaRPr lang="en-US" altLang="zh-CN" sz="2400" b="1" dirty="0">
              <a:latin typeface="华文新魏" pitchFamily="2" charset="-122"/>
              <a:ea typeface="华文新魏" pitchFamily="2" charset="-122"/>
            </a:endParaRPr>
          </a:p>
          <a:p>
            <a:pPr marL="457200" indent="-457200" eaLnBrk="1" fontAlgn="auto" hangingPunct="1">
              <a:lnSpc>
                <a:spcPct val="120000"/>
              </a:lnSpc>
              <a:spcBef>
                <a:spcPct val="25000"/>
              </a:spcBef>
              <a:spcAft>
                <a:spcPts val="0"/>
              </a:spcAft>
              <a:buClr>
                <a:srgbClr val="FF9900"/>
              </a:buClr>
              <a:buFont typeface="Arial" panose="020B0604020202020204" pitchFamily="34" charset="0"/>
              <a:buNone/>
              <a:tabLst>
                <a:tab pos="174625" algn="l"/>
              </a:tabLst>
              <a:defRPr/>
            </a:pPr>
            <a:r>
              <a:rPr kumimoji="1" lang="zh-CN" altLang="en-US" sz="2400" b="1" dirty="0">
                <a:latin typeface="Times New Roman" pitchFamily="18" charset="0"/>
              </a:rPr>
              <a:t>              为使河流断面和岸边形状规则化，</a:t>
            </a:r>
            <a:r>
              <a:rPr kumimoji="1" lang="zh-CN" altLang="en-US" sz="2400" b="1" u="sng" dirty="0">
                <a:latin typeface="Times New Roman" pitchFamily="18" charset="0"/>
              </a:rPr>
              <a:t>可将河流简化为</a:t>
            </a:r>
            <a:r>
              <a:rPr kumimoji="1" lang="zh-CN" altLang="en-US" sz="2400" b="1" u="sng" dirty="0">
                <a:solidFill>
                  <a:srgbClr val="800080"/>
                </a:solidFill>
                <a:latin typeface="Times New Roman" pitchFamily="18" charset="0"/>
              </a:rPr>
              <a:t>矩形平直河流</a:t>
            </a:r>
            <a:r>
              <a:rPr kumimoji="1" lang="zh-CN" altLang="en-US" sz="2400" b="1" u="sng" dirty="0">
                <a:latin typeface="Times New Roman" pitchFamily="18" charset="0"/>
              </a:rPr>
              <a:t>，</a:t>
            </a:r>
            <a:r>
              <a:rPr kumimoji="1" lang="zh-CN" altLang="en-US" sz="2400" b="1" u="sng" dirty="0">
                <a:solidFill>
                  <a:srgbClr val="800080"/>
                </a:solidFill>
                <a:latin typeface="Times New Roman" pitchFamily="18" charset="0"/>
              </a:rPr>
              <a:t>矩形弯曲河流</a:t>
            </a:r>
            <a:r>
              <a:rPr kumimoji="1" lang="zh-CN" altLang="en-US" sz="2400" b="1" u="sng" dirty="0">
                <a:latin typeface="Times New Roman" pitchFamily="18" charset="0"/>
              </a:rPr>
              <a:t>和</a:t>
            </a:r>
            <a:r>
              <a:rPr kumimoji="1" lang="zh-CN" altLang="en-US" sz="2400" b="1" u="sng" dirty="0">
                <a:solidFill>
                  <a:srgbClr val="800080"/>
                </a:solidFill>
                <a:latin typeface="Times New Roman" pitchFamily="18" charset="0"/>
              </a:rPr>
              <a:t>非矩形河流</a:t>
            </a:r>
            <a:r>
              <a:rPr kumimoji="1" lang="zh-CN" altLang="en-US" sz="2400" b="1" u="sng" dirty="0">
                <a:latin typeface="Times New Roman" pitchFamily="18" charset="0"/>
              </a:rPr>
              <a:t>等三类</a:t>
            </a:r>
            <a:r>
              <a:rPr kumimoji="1" lang="zh-CN" altLang="en-US" sz="2400" b="1" dirty="0">
                <a:latin typeface="Times New Roman" pitchFamily="18" charset="0"/>
              </a:rPr>
              <a:t>。</a:t>
            </a:r>
            <a:endParaRPr lang="zh-CN" altLang="en-US" sz="2400" b="1" dirty="0">
              <a:latin typeface="华文新魏" pitchFamily="2" charset="-122"/>
              <a:ea typeface="华文新魏" pitchFamily="2" charset="-122"/>
            </a:endParaRP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河流的断面宽深比≥</a:t>
            </a:r>
            <a:r>
              <a:rPr lang="en-US" altLang="zh-CN" sz="2400" dirty="0">
                <a:latin typeface="华文新魏" pitchFamily="2" charset="-122"/>
                <a:ea typeface="华文新魏" pitchFamily="2" charset="-122"/>
              </a:rPr>
              <a:t>20</a:t>
            </a:r>
            <a:r>
              <a:rPr lang="zh-CN" altLang="en-US" sz="2400" dirty="0">
                <a:latin typeface="华文新魏" pitchFamily="2" charset="-122"/>
                <a:ea typeface="华文新魏" pitchFamily="2" charset="-122"/>
              </a:rPr>
              <a:t>时</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可视为矩形河流。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大中河流中，预测河段弯曲较大</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弯曲系数＞</a:t>
            </a:r>
            <a:r>
              <a:rPr lang="en-US" altLang="zh-CN" sz="2400" dirty="0">
                <a:latin typeface="华文新魏" pitchFamily="2" charset="-122"/>
                <a:ea typeface="华文新魏" pitchFamily="2" charset="-122"/>
              </a:rPr>
              <a:t>1.3)</a:t>
            </a:r>
            <a:r>
              <a:rPr lang="zh-CN" altLang="en-US" sz="2400" dirty="0">
                <a:latin typeface="华文新魏" pitchFamily="2" charset="-122"/>
                <a:ea typeface="华文新魏" pitchFamily="2" charset="-122"/>
              </a:rPr>
              <a:t>时，可视为弯曲河流，否则可以简化为平直河流。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大中河预测河段的断面形状沿程变化较大时，可以分段考虑。</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大中河流断面上水深变化很大且评价等级较高（如一级评价）时，可以视为非矩形河流并应调查其流场，其它情况均可简化为矩形河流。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小河可以简化为矩形平直河流。 </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河流水文特征或水质有急剧变化的河段，可在急剧变化之处分段，各段分别进行环境影响预测。</a:t>
            </a:r>
          </a:p>
        </p:txBody>
      </p:sp>
      <p:sp>
        <p:nvSpPr>
          <p:cNvPr id="16179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32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7A874E5-1141-4A8E-9374-FFD23EAE88C8}" type="slidenum">
              <a:rPr lang="en-US" altLang="zh-CN" sz="1200">
                <a:solidFill>
                  <a:srgbClr val="898989"/>
                </a:solidFill>
                <a:latin typeface="Tahoma" pitchFamily="34" charset="0"/>
              </a:rPr>
              <a:pPr>
                <a:spcBef>
                  <a:spcPct val="0"/>
                </a:spcBef>
                <a:buFontTx/>
                <a:buNone/>
              </a:pPr>
              <a:t>176</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0941619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Rectangle 2"/>
          <p:cNvSpPr>
            <a:spLocks noGrp="1" noChangeArrowheads="1"/>
          </p:cNvSpPr>
          <p:nvPr>
            <p:ph idx="1"/>
          </p:nvPr>
        </p:nvSpPr>
        <p:spPr>
          <a:xfrm>
            <a:off x="428625" y="214313"/>
            <a:ext cx="8229600" cy="6181725"/>
          </a:xfrm>
        </p:spPr>
        <p:txBody>
          <a:bodyPr rtlCol="0">
            <a:normAutofit fontScale="85000" lnSpcReduction="10000"/>
          </a:bodyPr>
          <a:lstStyle/>
          <a:p>
            <a:pPr marL="457200" indent="-457200" eaLnBrk="1" fontAlgn="auto" hangingPunct="1">
              <a:lnSpc>
                <a:spcPct val="115000"/>
              </a:lnSpc>
              <a:spcBef>
                <a:spcPct val="25000"/>
              </a:spcBef>
              <a:spcAft>
                <a:spcPts val="0"/>
              </a:spcAft>
              <a:buClr>
                <a:srgbClr val="FF9900"/>
              </a:buClr>
              <a:buFont typeface="+mj-lt"/>
              <a:buAutoNum type="alphaLcPeriod" startAt="2"/>
              <a:tabLst>
                <a:tab pos="174625" algn="l"/>
              </a:tabLst>
              <a:defRPr/>
            </a:pPr>
            <a:r>
              <a:rPr lang="zh-CN" altLang="en-US" sz="2000" b="1" dirty="0">
                <a:latin typeface="华文新魏" pitchFamily="2" charset="-122"/>
                <a:ea typeface="华文新魏" pitchFamily="2" charset="-122"/>
              </a:rPr>
              <a:t>污染源的简化</a:t>
            </a:r>
            <a:endParaRPr lang="en-US" altLang="zh-CN" sz="2000" b="1" dirty="0">
              <a:latin typeface="华文新魏" pitchFamily="2" charset="-122"/>
              <a:ea typeface="华文新魏" pitchFamily="2" charset="-122"/>
            </a:endParaRPr>
          </a:p>
          <a:p>
            <a:pPr marL="457200" indent="-457200" eaLnBrk="1" fontAlgn="auto" hangingPunct="1">
              <a:lnSpc>
                <a:spcPct val="115000"/>
              </a:lnSpc>
              <a:spcBef>
                <a:spcPct val="25000"/>
              </a:spcBef>
              <a:spcAft>
                <a:spcPts val="0"/>
              </a:spcAft>
              <a:buClr>
                <a:srgbClr val="FF9900"/>
              </a:buClr>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拟建项目排放废水的形式、排污口数量和排放规律是复杂多样的，在应用水质模型进行预测前常需将污染源简化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概化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a:t>
            </a:r>
          </a:p>
          <a:p>
            <a:pPr marL="363538" indent="-363538" eaLnBrk="1" fontAlgn="auto" hangingPunct="1">
              <a:lnSpc>
                <a:spcPct val="115000"/>
              </a:lnSpc>
              <a:spcAft>
                <a:spcPts val="0"/>
              </a:spcAft>
              <a:buFontTx/>
              <a:buNone/>
              <a:tabLst>
                <a:tab pos="174625" algn="l"/>
              </a:tabLst>
              <a:defRPr/>
            </a:pPr>
            <a:r>
              <a:rPr lang="zh-CN" altLang="en-US" sz="2000" dirty="0">
                <a:latin typeface="华文新魏" pitchFamily="2" charset="-122"/>
                <a:ea typeface="华文新魏" pitchFamily="2" charset="-122"/>
              </a:rPr>
              <a:t>　  污染源的具体情况排放形式可简化为点源和面源；排放规律可简化为连续恒定排放和非连续恒定排放。</a:t>
            </a:r>
          </a:p>
          <a:p>
            <a:pPr marL="363538" indent="-363538" eaLnBrk="1" fontAlgn="auto" hangingPunct="1">
              <a:lnSpc>
                <a:spcPct val="115000"/>
              </a:lnSpc>
              <a:spcAft>
                <a:spcPts val="0"/>
              </a:spcAft>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a:t>
            </a:r>
            <a:r>
              <a:rPr lang="zh-CN" altLang="en-US" sz="2000" b="1" dirty="0">
                <a:solidFill>
                  <a:srgbClr val="FF3300"/>
                </a:solidFill>
                <a:latin typeface="华文新魏" pitchFamily="2" charset="-122"/>
                <a:ea typeface="华文新魏" pitchFamily="2" charset="-122"/>
              </a:rPr>
              <a:t>排放形式的简化</a:t>
            </a:r>
            <a:r>
              <a:rPr lang="zh-CN" altLang="en-US" sz="2000" dirty="0">
                <a:latin typeface="华文新魏" pitchFamily="2" charset="-122"/>
                <a:ea typeface="华文新魏" pitchFamily="2" charset="-122"/>
              </a:rPr>
              <a:t>：以下两种情况，可简化为</a:t>
            </a:r>
            <a:r>
              <a:rPr lang="zh-CN" altLang="en-US" sz="2000" b="1" dirty="0">
                <a:solidFill>
                  <a:srgbClr val="FF3300"/>
                </a:solidFill>
                <a:latin typeface="华文新魏" pitchFamily="2" charset="-122"/>
                <a:ea typeface="华文新魏" pitchFamily="2" charset="-122"/>
              </a:rPr>
              <a:t>面源：</a:t>
            </a:r>
            <a:endParaRPr lang="en-US" altLang="zh-CN" sz="2000" b="1" dirty="0">
              <a:solidFill>
                <a:srgbClr val="FF3300"/>
              </a:solidFill>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b="1" dirty="0">
                <a:solidFill>
                  <a:srgbClr val="FF3300"/>
                </a:solidFill>
                <a:latin typeface="华文新魏" pitchFamily="2" charset="-122"/>
                <a:ea typeface="华文新魏" pitchFamily="2" charset="-122"/>
              </a:rPr>
              <a:t>            </a:t>
            </a:r>
            <a:r>
              <a:rPr lang="zh-CN" altLang="en-US" sz="2000" dirty="0">
                <a:latin typeface="华文新魏" pitchFamily="2" charset="-122"/>
                <a:ea typeface="华文新魏" pitchFamily="2" charset="-122"/>
              </a:rPr>
              <a:t>（</a:t>
            </a:r>
            <a:r>
              <a:rPr lang="en-US" altLang="zh-CN" sz="2000" dirty="0">
                <a:latin typeface="华文新魏" pitchFamily="2" charset="-122"/>
                <a:ea typeface="华文新魏" pitchFamily="2" charset="-122"/>
              </a:rPr>
              <a:t>1</a:t>
            </a:r>
            <a:r>
              <a:rPr lang="zh-CN" altLang="en-US" sz="2000" dirty="0">
                <a:latin typeface="华文新魏" pitchFamily="2" charset="-122"/>
                <a:ea typeface="华文新魏" pitchFamily="2" charset="-122"/>
              </a:rPr>
              <a:t>）</a:t>
            </a:r>
            <a:r>
              <a:rPr lang="zh-CN" altLang="en-US" sz="2100" dirty="0">
                <a:latin typeface="华文新魏" pitchFamily="2" charset="-122"/>
                <a:ea typeface="华文新魏" pitchFamily="2" charset="-122"/>
              </a:rPr>
              <a:t>无组织排放和均布排放源可以简化为面源</a:t>
            </a:r>
            <a:r>
              <a:rPr lang="en-US" altLang="zh-CN" sz="2100" dirty="0">
                <a:latin typeface="华文新魏" pitchFamily="2" charset="-122"/>
                <a:ea typeface="华文新魏" pitchFamily="2" charset="-122"/>
              </a:rPr>
              <a:t>(</a:t>
            </a:r>
            <a:r>
              <a:rPr lang="zh-CN" altLang="en-US" sz="2100" dirty="0">
                <a:latin typeface="华文新魏" pitchFamily="2" charset="-122"/>
                <a:ea typeface="华文新魏" pitchFamily="2" charset="-122"/>
              </a:rPr>
              <a:t>如垃圾填埋场及农田</a:t>
            </a:r>
            <a:r>
              <a:rPr lang="en-US" altLang="zh-CN" sz="2100" dirty="0">
                <a:latin typeface="华文新魏" pitchFamily="2" charset="-122"/>
                <a:ea typeface="华文新魏" pitchFamily="2" charset="-122"/>
              </a:rPr>
              <a:t>)</a:t>
            </a:r>
            <a:r>
              <a:rPr lang="zh-CN" altLang="en-US" sz="2100" dirty="0">
                <a:latin typeface="华文新魏" pitchFamily="2" charset="-122"/>
                <a:ea typeface="华文新魏" pitchFamily="2" charset="-122"/>
              </a:rPr>
              <a:t>；</a:t>
            </a:r>
            <a:endParaRPr lang="en-US" altLang="zh-CN" sz="2100" dirty="0">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dirty="0">
                <a:latin typeface="华文新魏" pitchFamily="2" charset="-122"/>
                <a:ea typeface="华文新魏" pitchFamily="2" charset="-122"/>
              </a:rPr>
              <a:t>              (2)</a:t>
            </a:r>
            <a:r>
              <a:rPr lang="zh-CN" altLang="en-US" sz="2000" dirty="0">
                <a:latin typeface="华文新魏" pitchFamily="2" charset="-122"/>
                <a:ea typeface="华文新魏" pitchFamily="2" charset="-122"/>
              </a:rPr>
              <a:t>排放口很多且间距较近，最远两排污口间距小于预测河段或湖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岸边长度的</a:t>
            </a:r>
            <a:r>
              <a:rPr lang="en-US" altLang="zh-CN" sz="2000" dirty="0">
                <a:latin typeface="华文新魏" pitchFamily="2" charset="-122"/>
                <a:ea typeface="华文新魏" pitchFamily="2" charset="-122"/>
              </a:rPr>
              <a:t>1</a:t>
            </a:r>
            <a:r>
              <a:rPr lang="zh-CN" altLang="en-US" sz="2000" dirty="0">
                <a:latin typeface="华文新魏" pitchFamily="2" charset="-122"/>
                <a:ea typeface="华文新魏" pitchFamily="2" charset="-122"/>
              </a:rPr>
              <a:t>／</a:t>
            </a:r>
            <a:r>
              <a:rPr lang="en-US" altLang="zh-CN" sz="2000" dirty="0">
                <a:latin typeface="华文新魏" pitchFamily="2" charset="-122"/>
                <a:ea typeface="华文新魏" pitchFamily="2" charset="-122"/>
              </a:rPr>
              <a:t>5</a:t>
            </a:r>
            <a:r>
              <a:rPr lang="zh-CN" altLang="en-US" sz="2000" dirty="0">
                <a:latin typeface="华文新魏" pitchFamily="2" charset="-122"/>
                <a:ea typeface="华文新魏" pitchFamily="2" charset="-122"/>
              </a:rPr>
              <a:t>时，可以简化为面源</a:t>
            </a:r>
            <a:endParaRPr lang="en-US" altLang="zh-CN" sz="2000" dirty="0">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b="1" dirty="0">
                <a:solidFill>
                  <a:srgbClr val="FF3300"/>
                </a:solidFill>
                <a:latin typeface="华文新魏" pitchFamily="2" charset="-122"/>
                <a:ea typeface="华文新魏" pitchFamily="2" charset="-122"/>
              </a:rPr>
              <a:t>     </a:t>
            </a:r>
            <a:r>
              <a:rPr lang="zh-CN" altLang="en-US" sz="2000" b="1" dirty="0">
                <a:solidFill>
                  <a:srgbClr val="FF3300"/>
                </a:solidFill>
                <a:latin typeface="华文新魏" pitchFamily="2" charset="-122"/>
                <a:ea typeface="华文新魏" pitchFamily="2" charset="-122"/>
              </a:rPr>
              <a:t>点源的简化：</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latin typeface="华文新魏" pitchFamily="2" charset="-122"/>
                <a:ea typeface="华文新魏" pitchFamily="2" charset="-122"/>
              </a:rPr>
              <a:t>排入河流的两排放口的间距较近时，可以简化为一个，其位置假设在</a:t>
            </a:r>
            <a:r>
              <a:rPr lang="zh-CN" altLang="en-US" sz="2000" dirty="0">
                <a:solidFill>
                  <a:srgbClr val="FF0000"/>
                </a:solidFill>
                <a:latin typeface="华文新魏" pitchFamily="2" charset="-122"/>
                <a:ea typeface="华文新魏" pitchFamily="2" charset="-122"/>
              </a:rPr>
              <a:t>两排放口之间，其排放量为两者之</a:t>
            </a:r>
            <a:r>
              <a:rPr lang="zh-CN" altLang="en-US" sz="2000" dirty="0">
                <a:latin typeface="华文新魏" pitchFamily="2" charset="-122"/>
                <a:ea typeface="华文新魏" pitchFamily="2" charset="-122"/>
              </a:rPr>
              <a:t>和。两排放口间距较远时，可分别单独考虑。</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solidFill>
                  <a:srgbClr val="FF0000"/>
                </a:solidFill>
                <a:latin typeface="华文新魏" pitchFamily="2" charset="-122"/>
                <a:ea typeface="华文新魏" pitchFamily="2" charset="-122"/>
              </a:rPr>
              <a:t>排入小湖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的所有排放口可以简化为一个，排放量取其之和。</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latin typeface="华文新魏" pitchFamily="2" charset="-122"/>
                <a:ea typeface="华文新魏" pitchFamily="2" charset="-122"/>
              </a:rPr>
              <a:t>排入大湖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的两排放口间距较近</a:t>
            </a:r>
            <a:r>
              <a:rPr lang="zh-CN" altLang="en-US" sz="2000" dirty="0">
                <a:solidFill>
                  <a:srgbClr val="FF0000"/>
                </a:solidFill>
                <a:latin typeface="华文新魏" pitchFamily="2" charset="-122"/>
                <a:ea typeface="华文新魏" pitchFamily="2" charset="-122"/>
              </a:rPr>
              <a:t>时，可以简化成一</a:t>
            </a:r>
            <a:r>
              <a:rPr lang="zh-CN" altLang="en-US" sz="2000" dirty="0">
                <a:latin typeface="华文新魏" pitchFamily="2" charset="-122"/>
                <a:ea typeface="华文新魏" pitchFamily="2" charset="-122"/>
              </a:rPr>
              <a:t>个，位置取之间，排放量取之和。两排放口间距较远时，可分别单独考虑。</a:t>
            </a: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当评价等级为</a:t>
            </a:r>
            <a:r>
              <a:rPr lang="zh-CN" altLang="en-US" sz="2000" dirty="0">
                <a:solidFill>
                  <a:srgbClr val="FF0000"/>
                </a:solidFill>
                <a:latin typeface="华文新魏" pitchFamily="2" charset="-122"/>
                <a:ea typeface="华文新魏" pitchFamily="2" charset="-122"/>
              </a:rPr>
              <a:t>一、二级并且排</a:t>
            </a:r>
            <a:r>
              <a:rPr lang="zh-CN" altLang="en-US" sz="2000" dirty="0">
                <a:latin typeface="华文新魏" pitchFamily="2" charset="-122"/>
                <a:ea typeface="华文新魏" pitchFamily="2" charset="-122"/>
              </a:rPr>
              <a:t>入海湾的两排放口间距小</a:t>
            </a:r>
            <a:r>
              <a:rPr lang="zh-CN" altLang="en-US" sz="2000" dirty="0">
                <a:solidFill>
                  <a:srgbClr val="FF0000"/>
                </a:solidFill>
                <a:latin typeface="华文新魏" pitchFamily="2" charset="-122"/>
                <a:ea typeface="华文新魏" pitchFamily="2" charset="-122"/>
              </a:rPr>
              <a:t>于沿岸方向差分网格的步长</a:t>
            </a:r>
            <a:r>
              <a:rPr lang="zh-CN" altLang="en-US" sz="2000" dirty="0">
                <a:latin typeface="华文新魏" pitchFamily="2" charset="-122"/>
                <a:ea typeface="华文新魏" pitchFamily="2" charset="-122"/>
              </a:rPr>
              <a:t>时， 可以简化为一个，其排放量为两者之和，如不是这种情况，可分别单独考虑。</a:t>
            </a:r>
            <a:r>
              <a:rPr lang="zh-CN" altLang="en-US" sz="2000" dirty="0">
                <a:solidFill>
                  <a:srgbClr val="FF0000"/>
                </a:solidFill>
                <a:latin typeface="华文新魏" pitchFamily="2" charset="-122"/>
                <a:ea typeface="华文新魏" pitchFamily="2" charset="-122"/>
              </a:rPr>
              <a:t>评价等级为三级时，海湾污染源简化与大湖（库）相同。</a:t>
            </a:r>
            <a:endParaRPr lang="en-US" altLang="zh-CN" sz="2000" dirty="0">
              <a:solidFill>
                <a:srgbClr val="FF0000"/>
              </a:solidFill>
              <a:latin typeface="华文新魏" pitchFamily="2" charset="-122"/>
              <a:ea typeface="华文新魏" pitchFamily="2" charset="-122"/>
            </a:endParaRP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r>
              <a:rPr lang="zh-CN" altLang="en-US" sz="2000" b="1" dirty="0">
                <a:solidFill>
                  <a:srgbClr val="7030A0"/>
                </a:solidFill>
                <a:latin typeface="华文新魏" pitchFamily="2" charset="-122"/>
                <a:ea typeface="华文新魏" pitchFamily="2" charset="-122"/>
              </a:rPr>
              <a:t>                以上所提排放口远近的判别可按：两排污口距离小于或等于预测河段长度</a:t>
            </a:r>
            <a:r>
              <a:rPr lang="en-US" altLang="zh-CN" sz="2000" b="1" dirty="0">
                <a:solidFill>
                  <a:srgbClr val="7030A0"/>
                </a:solidFill>
                <a:latin typeface="华文新魏" pitchFamily="2" charset="-122"/>
                <a:ea typeface="华文新魏" pitchFamily="2" charset="-122"/>
              </a:rPr>
              <a:t>1/20</a:t>
            </a:r>
            <a:r>
              <a:rPr lang="zh-CN" altLang="en-US" sz="2000" b="1" dirty="0">
                <a:solidFill>
                  <a:srgbClr val="7030A0"/>
                </a:solidFill>
                <a:latin typeface="华文新魏" pitchFamily="2" charset="-122"/>
                <a:ea typeface="华文新魏" pitchFamily="2" charset="-122"/>
              </a:rPr>
              <a:t>为近；两排污口距离大于预测距离的</a:t>
            </a:r>
            <a:r>
              <a:rPr lang="en-US" altLang="zh-CN" sz="2000" b="1" dirty="0">
                <a:solidFill>
                  <a:srgbClr val="7030A0"/>
                </a:solidFill>
                <a:latin typeface="华文新魏" pitchFamily="2" charset="-122"/>
                <a:ea typeface="华文新魏" pitchFamily="2" charset="-122"/>
              </a:rPr>
              <a:t>1/5</a:t>
            </a:r>
            <a:r>
              <a:rPr lang="zh-CN" altLang="en-US" sz="2000" b="1" dirty="0">
                <a:solidFill>
                  <a:srgbClr val="7030A0"/>
                </a:solidFill>
                <a:latin typeface="华文新魏" pitchFamily="2" charset="-122"/>
                <a:ea typeface="华文新魏" pitchFamily="2" charset="-122"/>
              </a:rPr>
              <a:t>为远。</a:t>
            </a: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endParaRPr lang="zh-CN" altLang="en-US" sz="2000" dirty="0">
              <a:solidFill>
                <a:srgbClr val="FF0000"/>
              </a:solidFill>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endParaRPr lang="zh-CN" altLang="en-US" sz="2000" dirty="0">
              <a:latin typeface="华文新魏" pitchFamily="2" charset="-122"/>
              <a:ea typeface="华文新魏" pitchFamily="2" charset="-122"/>
            </a:endParaRPr>
          </a:p>
        </p:txBody>
      </p:sp>
      <p:sp>
        <p:nvSpPr>
          <p:cNvPr id="16384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42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22A9CB3-D7AE-4D40-8787-6A237B39519C}" type="slidenum">
              <a:rPr lang="en-US" altLang="zh-CN" sz="1200">
                <a:solidFill>
                  <a:srgbClr val="898989"/>
                </a:solidFill>
                <a:latin typeface="Tahoma" pitchFamily="34" charset="0"/>
              </a:rPr>
              <a:pPr>
                <a:spcBef>
                  <a:spcPct val="0"/>
                </a:spcBef>
                <a:buFontTx/>
                <a:buNone/>
              </a:pPr>
              <a:t>177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15876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4">
                                            <p:txEl>
                                              <p:pRg st="0" end="0"/>
                                            </p:txEl>
                                          </p:spTgt>
                                        </p:tgtEl>
                                        <p:attrNameLst>
                                          <p:attrName>style.visibility</p:attrName>
                                        </p:attrNameLst>
                                      </p:cBhvr>
                                      <p:to>
                                        <p:strVal val="visible"/>
                                      </p:to>
                                    </p:set>
                                    <p:animEffect transition="in" filter="blinds(horizontal)">
                                      <p:cBhvr>
                                        <p:cTn id="7" dur="500"/>
                                        <p:tgtEl>
                                          <p:spTgt spid="1638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44">
                                            <p:txEl>
                                              <p:pRg st="1" end="1"/>
                                            </p:txEl>
                                          </p:spTgt>
                                        </p:tgtEl>
                                        <p:attrNameLst>
                                          <p:attrName>style.visibility</p:attrName>
                                        </p:attrNameLst>
                                      </p:cBhvr>
                                      <p:to>
                                        <p:strVal val="visible"/>
                                      </p:to>
                                    </p:set>
                                    <p:animEffect transition="in" filter="blinds(horizontal)">
                                      <p:cBhvr>
                                        <p:cTn id="12" dur="500"/>
                                        <p:tgtEl>
                                          <p:spTgt spid="16384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44">
                                            <p:txEl>
                                              <p:pRg st="2" end="2"/>
                                            </p:txEl>
                                          </p:spTgt>
                                        </p:tgtEl>
                                        <p:attrNameLst>
                                          <p:attrName>style.visibility</p:attrName>
                                        </p:attrNameLst>
                                      </p:cBhvr>
                                      <p:to>
                                        <p:strVal val="visible"/>
                                      </p:to>
                                    </p:set>
                                    <p:animEffect transition="in" filter="blinds(horizontal)">
                                      <p:cBhvr>
                                        <p:cTn id="17" dur="500"/>
                                        <p:tgtEl>
                                          <p:spTgt spid="16384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44">
                                            <p:txEl>
                                              <p:pRg st="3" end="3"/>
                                            </p:txEl>
                                          </p:spTgt>
                                        </p:tgtEl>
                                        <p:attrNameLst>
                                          <p:attrName>style.visibility</p:attrName>
                                        </p:attrNameLst>
                                      </p:cBhvr>
                                      <p:to>
                                        <p:strVal val="visible"/>
                                      </p:to>
                                    </p:set>
                                    <p:animEffect transition="in" filter="blinds(horizontal)">
                                      <p:cBhvr>
                                        <p:cTn id="22" dur="500"/>
                                        <p:tgtEl>
                                          <p:spTgt spid="16384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844">
                                            <p:txEl>
                                              <p:pRg st="4" end="4"/>
                                            </p:txEl>
                                          </p:spTgt>
                                        </p:tgtEl>
                                        <p:attrNameLst>
                                          <p:attrName>style.visibility</p:attrName>
                                        </p:attrNameLst>
                                      </p:cBhvr>
                                      <p:to>
                                        <p:strVal val="visible"/>
                                      </p:to>
                                    </p:set>
                                    <p:animEffect transition="in" filter="blinds(horizontal)">
                                      <p:cBhvr>
                                        <p:cTn id="27" dur="500"/>
                                        <p:tgtEl>
                                          <p:spTgt spid="16384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3844">
                                            <p:txEl>
                                              <p:pRg st="5" end="5"/>
                                            </p:txEl>
                                          </p:spTgt>
                                        </p:tgtEl>
                                        <p:attrNameLst>
                                          <p:attrName>style.visibility</p:attrName>
                                        </p:attrNameLst>
                                      </p:cBhvr>
                                      <p:to>
                                        <p:strVal val="visible"/>
                                      </p:to>
                                    </p:set>
                                    <p:animEffect transition="in" filter="blinds(horizontal)">
                                      <p:cBhvr>
                                        <p:cTn id="32" dur="500"/>
                                        <p:tgtEl>
                                          <p:spTgt spid="16384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3844">
                                            <p:txEl>
                                              <p:pRg st="6" end="6"/>
                                            </p:txEl>
                                          </p:spTgt>
                                        </p:tgtEl>
                                        <p:attrNameLst>
                                          <p:attrName>style.visibility</p:attrName>
                                        </p:attrNameLst>
                                      </p:cBhvr>
                                      <p:to>
                                        <p:strVal val="visible"/>
                                      </p:to>
                                    </p:set>
                                    <p:animEffect transition="in" filter="blinds(horizontal)">
                                      <p:cBhvr>
                                        <p:cTn id="37" dur="500"/>
                                        <p:tgtEl>
                                          <p:spTgt spid="16384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3844">
                                            <p:txEl>
                                              <p:pRg st="7" end="7"/>
                                            </p:txEl>
                                          </p:spTgt>
                                        </p:tgtEl>
                                        <p:attrNameLst>
                                          <p:attrName>style.visibility</p:attrName>
                                        </p:attrNameLst>
                                      </p:cBhvr>
                                      <p:to>
                                        <p:strVal val="visible"/>
                                      </p:to>
                                    </p:set>
                                    <p:animEffect transition="in" filter="blinds(horizontal)">
                                      <p:cBhvr>
                                        <p:cTn id="42" dur="500"/>
                                        <p:tgtEl>
                                          <p:spTgt spid="16384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3844">
                                            <p:txEl>
                                              <p:pRg st="8" end="8"/>
                                            </p:txEl>
                                          </p:spTgt>
                                        </p:tgtEl>
                                        <p:attrNameLst>
                                          <p:attrName>style.visibility</p:attrName>
                                        </p:attrNameLst>
                                      </p:cBhvr>
                                      <p:to>
                                        <p:strVal val="visible"/>
                                      </p:to>
                                    </p:set>
                                    <p:animEffect transition="in" filter="blinds(horizontal)">
                                      <p:cBhvr>
                                        <p:cTn id="47" dur="500"/>
                                        <p:tgtEl>
                                          <p:spTgt spid="16384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3844">
                                            <p:txEl>
                                              <p:pRg st="9" end="9"/>
                                            </p:txEl>
                                          </p:spTgt>
                                        </p:tgtEl>
                                        <p:attrNameLst>
                                          <p:attrName>style.visibility</p:attrName>
                                        </p:attrNameLst>
                                      </p:cBhvr>
                                      <p:to>
                                        <p:strVal val="visible"/>
                                      </p:to>
                                    </p:set>
                                    <p:animEffect transition="in" filter="blinds(horizontal)">
                                      <p:cBhvr>
                                        <p:cTn id="52" dur="500"/>
                                        <p:tgtEl>
                                          <p:spTgt spid="16384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3844">
                                            <p:txEl>
                                              <p:pRg st="10" end="10"/>
                                            </p:txEl>
                                          </p:spTgt>
                                        </p:tgtEl>
                                        <p:attrNameLst>
                                          <p:attrName>style.visibility</p:attrName>
                                        </p:attrNameLst>
                                      </p:cBhvr>
                                      <p:to>
                                        <p:strVal val="visible"/>
                                      </p:to>
                                    </p:set>
                                    <p:animEffect transition="in" filter="blinds(horizontal)">
                                      <p:cBhvr>
                                        <p:cTn id="57" dur="500"/>
                                        <p:tgtEl>
                                          <p:spTgt spid="16384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63844">
                                            <p:txEl>
                                              <p:pRg st="11" end="11"/>
                                            </p:txEl>
                                          </p:spTgt>
                                        </p:tgtEl>
                                        <p:attrNameLst>
                                          <p:attrName>style.visibility</p:attrName>
                                        </p:attrNameLst>
                                      </p:cBhvr>
                                      <p:to>
                                        <p:strVal val="visible"/>
                                      </p:to>
                                    </p:set>
                                    <p:animEffect transition="in" filter="blinds(horizontal)">
                                      <p:cBhvr>
                                        <p:cTn id="62" dur="500"/>
                                        <p:tgtEl>
                                          <p:spTgt spid="16384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212725" y="171450"/>
            <a:ext cx="8702675"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sz="2400" b="1">
                <a:latin typeface="楷体" pitchFamily="49" charset="-122"/>
                <a:ea typeface="楷体" pitchFamily="49" charset="-122"/>
              </a:rPr>
              <a:t>4</a:t>
            </a:r>
            <a:r>
              <a:rPr lang="zh-CN" altLang="en-US" sz="2400" b="1">
                <a:latin typeface="楷体" pitchFamily="49" charset="-122"/>
                <a:ea typeface="楷体" pitchFamily="49" charset="-122"/>
              </a:rPr>
              <a:t>．预测方法：</a:t>
            </a:r>
          </a:p>
          <a:p>
            <a:pPr eaLnBrk="1" hangingPunct="1">
              <a:lnSpc>
                <a:spcPct val="110000"/>
              </a:lnSpc>
              <a:spcBef>
                <a:spcPct val="0"/>
              </a:spcBef>
              <a:buFontTx/>
              <a:buNone/>
            </a:pPr>
            <a:r>
              <a:rPr lang="zh-CN" altLang="en-US" sz="2400" b="1">
                <a:latin typeface="楷体" pitchFamily="49" charset="-122"/>
                <a:ea typeface="楷体" pitchFamily="49" charset="-122"/>
              </a:rPr>
              <a:t>    ①数学模型预测河流水质：</a:t>
            </a:r>
          </a:p>
          <a:p>
            <a:pPr eaLnBrk="1" hangingPunct="1">
              <a:lnSpc>
                <a:spcPct val="110000"/>
              </a:lnSpc>
              <a:spcBef>
                <a:spcPct val="0"/>
              </a:spcBef>
              <a:buFontTx/>
              <a:buNone/>
            </a:pPr>
            <a:r>
              <a:rPr lang="zh-CN" altLang="en-US" sz="2400" b="1">
                <a:latin typeface="楷体" pitchFamily="49" charset="-122"/>
                <a:ea typeface="楷体" pitchFamily="49" charset="-122"/>
              </a:rPr>
              <a:t>    </a:t>
            </a:r>
            <a:r>
              <a:rPr lang="zh-CN" altLang="en-US" sz="2400" b="1" u="sng">
                <a:latin typeface="楷体" pitchFamily="49" charset="-122"/>
                <a:ea typeface="楷体" pitchFamily="49" charset="-122"/>
              </a:rPr>
              <a:t>非均匀混合段</a:t>
            </a:r>
            <a:r>
              <a:rPr lang="zh-CN" altLang="en-US" sz="2400" b="1">
                <a:latin typeface="楷体" pitchFamily="49" charset="-122"/>
                <a:ea typeface="楷体" pitchFamily="49" charset="-122"/>
              </a:rPr>
              <a:t>：可采用完全混合模型。</a:t>
            </a:r>
          </a:p>
          <a:p>
            <a:pPr eaLnBrk="1" hangingPunct="1">
              <a:lnSpc>
                <a:spcPct val="110000"/>
              </a:lnSpc>
              <a:spcBef>
                <a:spcPct val="0"/>
              </a:spcBef>
              <a:buFontTx/>
              <a:buNone/>
            </a:pPr>
            <a:r>
              <a:rPr lang="zh-CN" altLang="en-US" sz="2400" b="1">
                <a:latin typeface="楷体" pitchFamily="49" charset="-122"/>
                <a:ea typeface="楷体" pitchFamily="49" charset="-122"/>
              </a:rPr>
              <a:t>    </a:t>
            </a:r>
            <a:r>
              <a:rPr lang="zh-CN" altLang="en-US" sz="2400" b="1" u="sng">
                <a:latin typeface="楷体" pitchFamily="49" charset="-122"/>
                <a:ea typeface="楷体" pitchFamily="49" charset="-122"/>
              </a:rPr>
              <a:t>均匀混合段</a:t>
            </a:r>
            <a:r>
              <a:rPr lang="zh-CN" altLang="en-US" sz="2400" b="1">
                <a:latin typeface="楷体" pitchFamily="49" charset="-122"/>
                <a:ea typeface="楷体" pitchFamily="49" charset="-122"/>
              </a:rPr>
              <a:t>：可采用一维模型或零维模型预测断面平均水质。（大、中河流，且排放口下游 </a:t>
            </a:r>
            <a:r>
              <a:rPr lang="en-US" altLang="zh-CN" sz="2400" b="1">
                <a:latin typeface="楷体" pitchFamily="49" charset="-122"/>
                <a:ea typeface="楷体" pitchFamily="49" charset="-122"/>
              </a:rPr>
              <a:t>3—5 km</a:t>
            </a:r>
            <a:r>
              <a:rPr lang="zh-CN" altLang="en-US" sz="2400" b="1">
                <a:latin typeface="楷体" pitchFamily="49" charset="-122"/>
                <a:ea typeface="楷体" pitchFamily="49" charset="-122"/>
              </a:rPr>
              <a:t>以内有集中取水点或其他特别重要的环保目标时，均应采用二维模型或其他模型预测混合过程段水质。）</a:t>
            </a:r>
          </a:p>
          <a:p>
            <a:pPr eaLnBrk="1" hangingPunct="1">
              <a:lnSpc>
                <a:spcPct val="110000"/>
              </a:lnSpc>
              <a:spcBef>
                <a:spcPct val="0"/>
              </a:spcBef>
              <a:buFontTx/>
              <a:buNone/>
            </a:pPr>
            <a:r>
              <a:rPr lang="zh-CN" altLang="en-US" sz="2400" b="1">
                <a:latin typeface="楷体" pitchFamily="49" charset="-122"/>
                <a:ea typeface="楷体" pitchFamily="49" charset="-122"/>
              </a:rPr>
              <a:t>    ②河流水温可采用一维模型预测断面平均值。</a:t>
            </a:r>
          </a:p>
          <a:p>
            <a:pPr eaLnBrk="1" hangingPunct="1">
              <a:lnSpc>
                <a:spcPct val="110000"/>
              </a:lnSpc>
              <a:spcBef>
                <a:spcPct val="0"/>
              </a:spcBef>
              <a:buFontTx/>
              <a:buNone/>
            </a:pPr>
            <a:r>
              <a:rPr lang="en-US" altLang="zh-CN" sz="2400" b="1">
                <a:latin typeface="楷体" pitchFamily="49" charset="-122"/>
                <a:ea typeface="楷体" pitchFamily="49" charset="-122"/>
              </a:rPr>
              <a:t>pH</a:t>
            </a:r>
            <a:r>
              <a:rPr lang="zh-CN" altLang="en-US" sz="2400" b="1">
                <a:latin typeface="楷体" pitchFamily="49" charset="-122"/>
                <a:ea typeface="楷体" pitchFamily="49" charset="-122"/>
              </a:rPr>
              <a:t>可以只采用零维模型预测。</a:t>
            </a:r>
          </a:p>
          <a:p>
            <a:pPr eaLnBrk="1" hangingPunct="1">
              <a:lnSpc>
                <a:spcPct val="110000"/>
              </a:lnSpc>
              <a:spcBef>
                <a:spcPct val="0"/>
              </a:spcBef>
              <a:buFontTx/>
              <a:buNone/>
            </a:pPr>
            <a:r>
              <a:rPr lang="zh-CN" altLang="en-US" sz="2400" b="1">
                <a:latin typeface="楷体" pitchFamily="49" charset="-122"/>
                <a:ea typeface="楷体" pitchFamily="49" charset="-122"/>
              </a:rPr>
              <a:t>    ③小湖可采用零维数学模型，预测其平衡时的平均水质，大湖应预测排放口附近各点的水质。</a:t>
            </a:r>
          </a:p>
        </p:txBody>
      </p:sp>
    </p:spTree>
    <p:extLst>
      <p:ext uri="{BB962C8B-B14F-4D97-AF65-F5344CB8AC3E}">
        <p14:creationId xmlns:p14="http://schemas.microsoft.com/office/powerpoint/2010/main" val="41609600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p:cNvSpPr>
            <a:spLocks noGrp="1" noChangeArrowheads="1"/>
          </p:cNvSpPr>
          <p:nvPr>
            <p:ph type="title"/>
          </p:nvPr>
        </p:nvSpPr>
        <p:spPr>
          <a:xfrm>
            <a:off x="457200" y="274638"/>
            <a:ext cx="8229600" cy="561975"/>
          </a:xfrm>
        </p:spPr>
        <p:txBody>
          <a:bodyPr rtlCol="0">
            <a:normAutofit fontScale="90000"/>
          </a:bodyPr>
          <a:lstStyle/>
          <a:p>
            <a:pPr algn="l" eaLnBrk="1" fontAlgn="auto" hangingPunct="1">
              <a:spcAft>
                <a:spcPts val="0"/>
              </a:spcAft>
              <a:defRPr/>
            </a:pPr>
            <a:r>
              <a:rPr lang="zh-CN" altLang="en-US" sz="3800" b="1" dirty="0">
                <a:solidFill>
                  <a:srgbClr val="FF0000"/>
                </a:solidFill>
                <a:latin typeface="华文新魏" pitchFamily="2" charset="-122"/>
                <a:ea typeface="华文新魏" pitchFamily="2" charset="-122"/>
              </a:rPr>
              <a:t>*****</a:t>
            </a:r>
            <a:br>
              <a:rPr lang="en-US" altLang="zh-CN" sz="3800" b="1" dirty="0">
                <a:solidFill>
                  <a:srgbClr val="FF0000"/>
                </a:solidFill>
                <a:latin typeface="华文新魏" pitchFamily="2" charset="-122"/>
                <a:ea typeface="华文新魏" pitchFamily="2" charset="-122"/>
              </a:rPr>
            </a:br>
            <a:r>
              <a:rPr lang="zh-CN" altLang="en-US" sz="3800" b="1" dirty="0">
                <a:solidFill>
                  <a:srgbClr val="FF0000"/>
                </a:solidFill>
                <a:latin typeface="华文新魏" pitchFamily="2" charset="-122"/>
                <a:ea typeface="华文新魏" pitchFamily="2" charset="-122"/>
              </a:rPr>
              <a:t>地表水环境影响评价工作程序</a:t>
            </a:r>
            <a:endParaRPr lang="zh-CN" altLang="zh-CN" sz="3800" b="1" dirty="0">
              <a:solidFill>
                <a:srgbClr val="FF0000"/>
              </a:solidFill>
              <a:latin typeface="华文新魏" pitchFamily="2" charset="-122"/>
              <a:ea typeface="华文新魏" pitchFamily="2" charset="-122"/>
            </a:endParaRPr>
          </a:p>
        </p:txBody>
      </p:sp>
      <p:sp>
        <p:nvSpPr>
          <p:cNvPr id="114693" name="Rectangle 3"/>
          <p:cNvSpPr>
            <a:spLocks noGrp="1" noChangeArrowheads="1"/>
          </p:cNvSpPr>
          <p:nvPr>
            <p:ph idx="1"/>
          </p:nvPr>
        </p:nvSpPr>
        <p:spPr>
          <a:xfrm>
            <a:off x="539552" y="1556792"/>
            <a:ext cx="7843838" cy="5121275"/>
          </a:xfrm>
        </p:spPr>
        <p:txBody>
          <a:bodyPr/>
          <a:lstStyle/>
          <a:p>
            <a:pPr algn="just" eaLnBrk="1" hangingPunct="1">
              <a:lnSpc>
                <a:spcPct val="8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）准备阶段：了解工程设计、现场踏勘和环境法规与标准的规定，确定</a:t>
            </a:r>
            <a:r>
              <a:rPr lang="zh-CN" altLang="en-US" sz="2400" b="1" dirty="0">
                <a:solidFill>
                  <a:srgbClr val="FF0000"/>
                </a:solidFill>
                <a:latin typeface="华文新魏" pitchFamily="2" charset="-122"/>
                <a:ea typeface="华文新魏" pitchFamily="2" charset="-122"/>
              </a:rPr>
              <a:t>评价级别</a:t>
            </a:r>
            <a:r>
              <a:rPr lang="zh-CN" altLang="en-US" sz="2400" b="1" dirty="0">
                <a:latin typeface="华文新魏" pitchFamily="2" charset="-122"/>
                <a:ea typeface="华文新魏" pitchFamily="2" charset="-122"/>
              </a:rPr>
              <a:t>和</a:t>
            </a:r>
            <a:r>
              <a:rPr lang="zh-CN" altLang="en-US" sz="2400" b="1" dirty="0">
                <a:solidFill>
                  <a:srgbClr val="FF0000"/>
                </a:solidFill>
                <a:latin typeface="华文新魏" pitchFamily="2" charset="-122"/>
                <a:ea typeface="华文新魏" pitchFamily="2" charset="-122"/>
              </a:rPr>
              <a:t>范围</a:t>
            </a:r>
            <a:r>
              <a:rPr lang="zh-CN" altLang="en-US" sz="2400" b="1" dirty="0">
                <a:latin typeface="华文新魏" pitchFamily="2" charset="-122"/>
                <a:ea typeface="华文新魏" pitchFamily="2" charset="-122"/>
              </a:rPr>
              <a:t>，编制</a:t>
            </a:r>
            <a:r>
              <a:rPr lang="zh-CN" altLang="en-US" sz="2400" b="1" dirty="0">
                <a:solidFill>
                  <a:srgbClr val="FF0000"/>
                </a:solidFill>
                <a:latin typeface="华文新魏" pitchFamily="2" charset="-122"/>
                <a:ea typeface="华文新魏" pitchFamily="2" charset="-122"/>
              </a:rPr>
              <a:t>环评工作大纲</a:t>
            </a:r>
            <a:r>
              <a:rPr lang="zh-CN" altLang="en-US" sz="2400" b="1" dirty="0">
                <a:latin typeface="华文新魏" pitchFamily="2" charset="-122"/>
                <a:ea typeface="华文新魏" pitchFamily="2" charset="-122"/>
              </a:rPr>
              <a:t>，进行</a:t>
            </a:r>
            <a:r>
              <a:rPr lang="zh-CN" altLang="en-US" sz="2400" b="1" u="sng" dirty="0">
                <a:latin typeface="华文新魏" pitchFamily="2" charset="-122"/>
                <a:ea typeface="华文新魏" pitchFamily="2" charset="-122"/>
              </a:rPr>
              <a:t>初步的环境现状调查和工程分析</a:t>
            </a:r>
            <a:r>
              <a:rPr lang="zh-CN" altLang="en-US" sz="2400" b="1" dirty="0">
                <a:latin typeface="华文新魏" pitchFamily="2" charset="-122"/>
                <a:ea typeface="华文新魏" pitchFamily="2" charset="-122"/>
              </a:rPr>
              <a:t>。</a:t>
            </a:r>
          </a:p>
          <a:p>
            <a:pPr algn="just" eaLnBrk="1" hangingPunct="1">
              <a:lnSpc>
                <a:spcPct val="8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）现状监测阶段：详细开展水环境现状调查和监测，进行仔细的工程分析，评价水环境现状。</a:t>
            </a:r>
          </a:p>
          <a:p>
            <a:pPr algn="just" eaLnBrk="1" hangingPunct="1">
              <a:lnSpc>
                <a:spcPct val="80000"/>
              </a:lnSpc>
              <a:buClr>
                <a:schemeClr val="accent2"/>
              </a:buClr>
              <a:buFont typeface="Arial" charset="0"/>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）预测与评价阶段：根据水环境排放源特征，选择或建立和验证水质模型，</a:t>
            </a:r>
            <a:r>
              <a:rPr lang="zh-CN" altLang="en-US" sz="2400" b="1" u="sng" dirty="0">
                <a:latin typeface="华文新魏" pitchFamily="2" charset="-122"/>
                <a:ea typeface="华文新魏" pitchFamily="2" charset="-122"/>
              </a:rPr>
              <a:t>预测拟议行动对水体的污染影响</a:t>
            </a:r>
            <a:r>
              <a:rPr lang="en-US" altLang="zh-CN" sz="2400" b="1" u="sng" dirty="0">
                <a:latin typeface="华文新魏" pitchFamily="2" charset="-122"/>
                <a:ea typeface="华文新魏" pitchFamily="2" charset="-122"/>
              </a:rPr>
              <a:t>,</a:t>
            </a:r>
            <a:r>
              <a:rPr lang="zh-CN" altLang="en-US" sz="2400" b="1" u="sng" dirty="0">
                <a:latin typeface="华文新魏" pitchFamily="2" charset="-122"/>
                <a:ea typeface="华文新魏" pitchFamily="2" charset="-122"/>
              </a:rPr>
              <a:t>并对影响的意义及其重大性作出评价，研究相应的污染防范对策</a:t>
            </a:r>
            <a:r>
              <a:rPr lang="zh-CN" altLang="en-US" sz="2400" b="1" dirty="0">
                <a:latin typeface="华文新魏" pitchFamily="2" charset="-122"/>
                <a:ea typeface="华文新魏" pitchFamily="2" charset="-122"/>
              </a:rPr>
              <a:t>。</a:t>
            </a:r>
          </a:p>
          <a:p>
            <a:pPr algn="just" eaLnBrk="1" hangingPunct="1">
              <a:lnSpc>
                <a:spcPct val="80000"/>
              </a:lnSpc>
              <a:buClr>
                <a:schemeClr val="accent2"/>
              </a:buClr>
              <a:buFont typeface="Arial" charset="0"/>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）报告书编写阶段：提出污染防治和水体保护对策，</a:t>
            </a:r>
            <a:r>
              <a:rPr lang="zh-CN" altLang="en-US" sz="2400" b="1" u="sng" dirty="0">
                <a:latin typeface="华文新魏" pitchFamily="2" charset="-122"/>
                <a:ea typeface="华文新魏" pitchFamily="2" charset="-122"/>
              </a:rPr>
              <a:t>总结工作成果，完成报告书，为项目监测和事后评价作准备</a:t>
            </a:r>
            <a:r>
              <a:rPr lang="zh-CN" altLang="en-US" sz="2400" b="1" dirty="0">
                <a:latin typeface="华文新魏" pitchFamily="2" charset="-122"/>
                <a:ea typeface="华文新魏" pitchFamily="2" charset="-122"/>
              </a:rPr>
              <a:t>。</a:t>
            </a:r>
          </a:p>
          <a:p>
            <a:pPr eaLnBrk="1" hangingPunct="1">
              <a:lnSpc>
                <a:spcPct val="80000"/>
              </a:lnSpc>
            </a:pPr>
            <a:endParaRPr lang="en-US" altLang="zh-CN" dirty="0"/>
          </a:p>
        </p:txBody>
      </p:sp>
      <p:sp>
        <p:nvSpPr>
          <p:cNvPr id="11469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3619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28FAF63-2BB0-43C0-A249-5CEF54F7C30E}" type="slidenum">
              <a:rPr lang="en-US" altLang="zh-CN" sz="1200">
                <a:solidFill>
                  <a:srgbClr val="898989"/>
                </a:solidFill>
                <a:latin typeface="Tahoma" pitchFamily="34" charset="0"/>
              </a:rPr>
              <a:pPr>
                <a:spcBef>
                  <a:spcPct val="0"/>
                </a:spcBef>
                <a:buFontTx/>
                <a:buNone/>
              </a:pPr>
              <a:t>179</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574695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4693">
                                            <p:txEl>
                                              <p:pRg st="0" end="0"/>
                                            </p:txEl>
                                          </p:spTgt>
                                        </p:tgtEl>
                                        <p:attrNameLst>
                                          <p:attrName>style.visibility</p:attrName>
                                        </p:attrNameLst>
                                      </p:cBhvr>
                                      <p:to>
                                        <p:strVal val="visible"/>
                                      </p:to>
                                    </p:set>
                                    <p:animEffect transition="in" filter="diamond(in)">
                                      <p:cBhvr>
                                        <p:cTn id="7" dur="500"/>
                                        <p:tgtEl>
                                          <p:spTgt spid="1146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4693">
                                            <p:txEl>
                                              <p:pRg st="1" end="1"/>
                                            </p:txEl>
                                          </p:spTgt>
                                        </p:tgtEl>
                                        <p:attrNameLst>
                                          <p:attrName>style.visibility</p:attrName>
                                        </p:attrNameLst>
                                      </p:cBhvr>
                                      <p:to>
                                        <p:strVal val="visible"/>
                                      </p:to>
                                    </p:set>
                                    <p:animEffect transition="in" filter="diamond(in)">
                                      <p:cBhvr>
                                        <p:cTn id="12" dur="500"/>
                                        <p:tgtEl>
                                          <p:spTgt spid="11469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4693">
                                            <p:txEl>
                                              <p:pRg st="2" end="2"/>
                                            </p:txEl>
                                          </p:spTgt>
                                        </p:tgtEl>
                                        <p:attrNameLst>
                                          <p:attrName>style.visibility</p:attrName>
                                        </p:attrNameLst>
                                      </p:cBhvr>
                                      <p:to>
                                        <p:strVal val="visible"/>
                                      </p:to>
                                    </p:set>
                                    <p:animEffect transition="in" filter="diamond(in)">
                                      <p:cBhvr>
                                        <p:cTn id="17" dur="500"/>
                                        <p:tgtEl>
                                          <p:spTgt spid="11469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14693">
                                            <p:txEl>
                                              <p:pRg st="3" end="3"/>
                                            </p:txEl>
                                          </p:spTgt>
                                        </p:tgtEl>
                                        <p:attrNameLst>
                                          <p:attrName>style.visibility</p:attrName>
                                        </p:attrNameLst>
                                      </p:cBhvr>
                                      <p:to>
                                        <p:strVal val="visible"/>
                                      </p:to>
                                    </p:set>
                                    <p:animEffect transition="in" filter="diamond(in)">
                                      <p:cBhvr>
                                        <p:cTn id="22" dur="500"/>
                                        <p:tgtEl>
                                          <p:spTgt spid="1146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5771" name="Group 27"/>
          <p:cNvGraphicFramePr>
            <a:graphicFrameLocks noGrp="1"/>
          </p:cNvGraphicFramePr>
          <p:nvPr/>
        </p:nvGraphicFramePr>
        <p:xfrm>
          <a:off x="395288" y="1052513"/>
          <a:ext cx="8424862" cy="1311276"/>
        </p:xfrm>
        <a:graphic>
          <a:graphicData uri="http://schemas.openxmlformats.org/drawingml/2006/table">
            <a:tbl>
              <a:tblPr/>
              <a:tblGrid>
                <a:gridCol w="2106612">
                  <a:extLst>
                    <a:ext uri="{9D8B030D-6E8A-4147-A177-3AD203B41FA5}">
                      <a16:colId xmlns:a16="http://schemas.microsoft.com/office/drawing/2014/main" val="20000"/>
                    </a:ext>
                  </a:extLst>
                </a:gridCol>
                <a:gridCol w="2271713">
                  <a:extLst>
                    <a:ext uri="{9D8B030D-6E8A-4147-A177-3AD203B41FA5}">
                      <a16:colId xmlns:a16="http://schemas.microsoft.com/office/drawing/2014/main" val="20001"/>
                    </a:ext>
                  </a:extLst>
                </a:gridCol>
                <a:gridCol w="1939925">
                  <a:extLst>
                    <a:ext uri="{9D8B030D-6E8A-4147-A177-3AD203B41FA5}">
                      <a16:colId xmlns:a16="http://schemas.microsoft.com/office/drawing/2014/main" val="20002"/>
                    </a:ext>
                  </a:extLst>
                </a:gridCol>
                <a:gridCol w="2106612">
                  <a:extLst>
                    <a:ext uri="{9D8B030D-6E8A-4147-A177-3AD203B41FA5}">
                      <a16:colId xmlns:a16="http://schemas.microsoft.com/office/drawing/2014/main" val="20003"/>
                    </a:ext>
                  </a:extLst>
                </a:gridCol>
              </a:tblGrid>
              <a:tr h="6556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800" b="0" i="0" u="none" strike="noStrike" cap="none" normalizeH="0" baseline="0" dirty="0">
                          <a:ln>
                            <a:noFill/>
                          </a:ln>
                          <a:solidFill>
                            <a:schemeClr val="tx1"/>
                          </a:solidFill>
                          <a:effectLst/>
                          <a:latin typeface="黑体" pitchFamily="49" charset="-122"/>
                          <a:ea typeface="黑体" pitchFamily="49" charset="-122"/>
                        </a:rPr>
                        <a:t>行业名称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SO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NO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 /(t/a)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TSP /(t/a)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6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800" b="0" i="0" u="none" strike="noStrike" cap="none" normalizeH="0" baseline="0" dirty="0">
                          <a:ln>
                            <a:noFill/>
                          </a:ln>
                          <a:solidFill>
                            <a:schemeClr val="tx1"/>
                          </a:solidFill>
                          <a:effectLst/>
                          <a:latin typeface="黑体" pitchFamily="49" charset="-122"/>
                          <a:ea typeface="黑体" pitchFamily="49" charset="-122"/>
                        </a:rPr>
                        <a:t>冶金工业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325.2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163.5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dirty="0">
                          <a:ln>
                            <a:noFill/>
                          </a:ln>
                          <a:solidFill>
                            <a:schemeClr val="tx1"/>
                          </a:solidFill>
                          <a:effectLst/>
                          <a:latin typeface="黑体" pitchFamily="49" charset="-122"/>
                          <a:ea typeface="黑体" pitchFamily="49" charset="-122"/>
                        </a:rPr>
                        <a:t>673.6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55798" name="Group 54"/>
          <p:cNvGraphicFramePr>
            <a:graphicFrameLocks noGrp="1"/>
          </p:cNvGraphicFramePr>
          <p:nvPr/>
        </p:nvGraphicFramePr>
        <p:xfrm>
          <a:off x="395288" y="3068638"/>
          <a:ext cx="8280400" cy="1800226"/>
        </p:xfrm>
        <a:graphic>
          <a:graphicData uri="http://schemas.openxmlformats.org/drawingml/2006/table">
            <a:tbl>
              <a:tblPr/>
              <a:tblGrid>
                <a:gridCol w="1582737">
                  <a:extLst>
                    <a:ext uri="{9D8B030D-6E8A-4147-A177-3AD203B41FA5}">
                      <a16:colId xmlns:a16="http://schemas.microsoft.com/office/drawing/2014/main" val="20000"/>
                    </a:ext>
                  </a:extLst>
                </a:gridCol>
                <a:gridCol w="2233613">
                  <a:extLst>
                    <a:ext uri="{9D8B030D-6E8A-4147-A177-3AD203B41FA5}">
                      <a16:colId xmlns:a16="http://schemas.microsoft.com/office/drawing/2014/main" val="20001"/>
                    </a:ext>
                  </a:extLst>
                </a:gridCol>
                <a:gridCol w="2232025">
                  <a:extLst>
                    <a:ext uri="{9D8B030D-6E8A-4147-A177-3AD203B41FA5}">
                      <a16:colId xmlns:a16="http://schemas.microsoft.com/office/drawing/2014/main" val="20002"/>
                    </a:ext>
                  </a:extLst>
                </a:gridCol>
                <a:gridCol w="2232025">
                  <a:extLst>
                    <a:ext uri="{9D8B030D-6E8A-4147-A177-3AD203B41FA5}">
                      <a16:colId xmlns:a16="http://schemas.microsoft.com/office/drawing/2014/main" val="20003"/>
                    </a:ext>
                  </a:extLst>
                </a:gridCol>
              </a:tblGrid>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排放标准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dirty="0">
                          <a:ln>
                            <a:noFill/>
                          </a:ln>
                          <a:solidFill>
                            <a:schemeClr val="tx1"/>
                          </a:solidFill>
                          <a:effectLst/>
                          <a:latin typeface="黑体" pitchFamily="49" charset="-122"/>
                          <a:ea typeface="黑体" pitchFamily="49" charset="-122"/>
                        </a:rPr>
                        <a:t>SO</a:t>
                      </a:r>
                      <a:r>
                        <a:rPr kumimoji="0" lang="en-US" altLang="zh-CN" sz="2800" b="0" i="0" u="none" strike="noStrike" cap="none" normalizeH="0" baseline="-25000" dirty="0">
                          <a:ln>
                            <a:noFill/>
                          </a:ln>
                          <a:solidFill>
                            <a:schemeClr val="tx1"/>
                          </a:solidFill>
                          <a:effectLst/>
                          <a:latin typeface="黑体" pitchFamily="49" charset="-122"/>
                          <a:ea typeface="黑体" pitchFamily="49" charset="-122"/>
                        </a:rPr>
                        <a:t>2</a:t>
                      </a:r>
                      <a:r>
                        <a:rPr kumimoji="0" lang="en-US" altLang="zh-CN" sz="2800" b="0" i="0" u="none" strike="noStrike" cap="none" normalizeH="0" baseline="0" dirty="0">
                          <a:ln>
                            <a:noFill/>
                          </a:ln>
                          <a:solidFill>
                            <a:schemeClr val="tx1"/>
                          </a:solidFill>
                          <a:effectLst/>
                          <a:latin typeface="黑体" pitchFamily="49" charset="-122"/>
                          <a:ea typeface="黑体" pitchFamily="49" charset="-122"/>
                        </a:rPr>
                        <a:t>/(mg/m</a:t>
                      </a:r>
                      <a:r>
                        <a:rPr kumimoji="0" lang="en-US" altLang="zh-CN" sz="2800" b="0" i="0" u="none" strike="noStrike" cap="none" normalizeH="0" baseline="30000" dirty="0">
                          <a:ln>
                            <a:noFill/>
                          </a:ln>
                          <a:solidFill>
                            <a:schemeClr val="tx1"/>
                          </a:solidFill>
                          <a:effectLst/>
                          <a:latin typeface="黑体" pitchFamily="49" charset="-122"/>
                          <a:ea typeface="黑体" pitchFamily="49" charset="-122"/>
                        </a:rPr>
                        <a:t>3</a:t>
                      </a:r>
                      <a:r>
                        <a:rPr kumimoji="0" lang="en-US" altLang="zh-CN" sz="2800" b="0" i="0" u="none" strike="noStrike" cap="none" normalizeH="0" baseline="0" dirty="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NO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 /(mg/m</a:t>
                      </a:r>
                      <a:r>
                        <a:rPr kumimoji="0" lang="en-US" altLang="zh-CN" sz="2800" b="0" i="0" u="none" strike="noStrike" cap="none" normalizeH="0" baseline="30000">
                          <a:ln>
                            <a:noFill/>
                          </a:ln>
                          <a:solidFill>
                            <a:schemeClr val="tx1"/>
                          </a:solidFill>
                          <a:effectLst/>
                          <a:latin typeface="黑体" pitchFamily="49" charset="-122"/>
                          <a:ea typeface="黑体" pitchFamily="49" charset="-122"/>
                        </a:rPr>
                        <a:t>3</a:t>
                      </a:r>
                      <a:r>
                        <a:rPr kumimoji="0" lang="en-US" altLang="zh-CN" sz="2800" b="0" i="0" u="none" strike="noStrike" cap="none" normalizeH="0" baseline="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TSP /(mg/m</a:t>
                      </a:r>
                      <a:r>
                        <a:rPr kumimoji="0" lang="en-US" altLang="zh-CN" sz="2800" b="0" i="0" u="none" strike="noStrike" cap="none" normalizeH="0" baseline="30000">
                          <a:ln>
                            <a:noFill/>
                          </a:ln>
                          <a:solidFill>
                            <a:schemeClr val="tx1"/>
                          </a:solidFill>
                          <a:effectLst/>
                          <a:latin typeface="黑体" pitchFamily="49" charset="-122"/>
                          <a:ea typeface="黑体" pitchFamily="49" charset="-122"/>
                        </a:rPr>
                        <a:t>3</a:t>
                      </a:r>
                      <a:r>
                        <a:rPr kumimoji="0" lang="en-US" altLang="zh-CN" sz="2800" b="0" i="0" u="none" strike="noStrike" cap="none" normalizeH="0" baseline="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华文中宋"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0.15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0.12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0.3</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90603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18" name="Group 2"/>
          <p:cNvGrpSpPr>
            <a:grpSpLocks/>
          </p:cNvGrpSpPr>
          <p:nvPr/>
        </p:nvGrpSpPr>
        <p:grpSpPr bwMode="auto">
          <a:xfrm>
            <a:off x="1835150" y="0"/>
            <a:ext cx="5503863" cy="6583363"/>
            <a:chOff x="1620" y="1596"/>
            <a:chExt cx="8100" cy="10368"/>
          </a:xfrm>
        </p:grpSpPr>
        <p:sp>
          <p:nvSpPr>
            <p:cNvPr id="137222" name="Line 3"/>
            <p:cNvSpPr>
              <a:spLocks noChangeShapeType="1"/>
            </p:cNvSpPr>
            <p:nvPr/>
          </p:nvSpPr>
          <p:spPr bwMode="auto">
            <a:xfrm>
              <a:off x="4860" y="53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7223" name="Group 4"/>
            <p:cNvGrpSpPr>
              <a:grpSpLocks/>
            </p:cNvGrpSpPr>
            <p:nvPr/>
          </p:nvGrpSpPr>
          <p:grpSpPr bwMode="auto">
            <a:xfrm>
              <a:off x="1620" y="1596"/>
              <a:ext cx="8100" cy="10368"/>
              <a:chOff x="1620" y="1596"/>
              <a:chExt cx="8100" cy="10368"/>
            </a:xfrm>
          </p:grpSpPr>
          <p:sp>
            <p:nvSpPr>
              <p:cNvPr id="137224" name="Line 5"/>
              <p:cNvSpPr>
                <a:spLocks noChangeShapeType="1"/>
              </p:cNvSpPr>
              <p:nvPr/>
            </p:nvSpPr>
            <p:spPr bwMode="auto">
              <a:xfrm>
                <a:off x="3780" y="5652"/>
                <a:ext cx="198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25" name="Line 6"/>
              <p:cNvSpPr>
                <a:spLocks noChangeShapeType="1"/>
              </p:cNvSpPr>
              <p:nvPr/>
            </p:nvSpPr>
            <p:spPr bwMode="auto">
              <a:xfrm>
                <a:off x="5760" y="3624"/>
                <a:ext cx="0" cy="234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pic>
            <p:nvPicPr>
              <p:cNvPr id="137226" name="Picture 7" descr="image00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0" y="10020"/>
                <a:ext cx="540" cy="1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7227" name="Group 8"/>
              <p:cNvGrpSpPr>
                <a:grpSpLocks/>
              </p:cNvGrpSpPr>
              <p:nvPr/>
            </p:nvGrpSpPr>
            <p:grpSpPr bwMode="auto">
              <a:xfrm>
                <a:off x="1620" y="1596"/>
                <a:ext cx="8100" cy="10368"/>
                <a:chOff x="1620" y="1596"/>
                <a:chExt cx="8100" cy="10368"/>
              </a:xfrm>
            </p:grpSpPr>
            <p:pic>
              <p:nvPicPr>
                <p:cNvPr id="137228" name="Picture 9" descr="image00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 y="2532"/>
                  <a:ext cx="540" cy="1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7229" name="Group 10"/>
                <p:cNvGrpSpPr>
                  <a:grpSpLocks/>
                </p:cNvGrpSpPr>
                <p:nvPr/>
              </p:nvGrpSpPr>
              <p:grpSpPr bwMode="auto">
                <a:xfrm>
                  <a:off x="1620" y="1596"/>
                  <a:ext cx="7380" cy="10368"/>
                  <a:chOff x="1620" y="1596"/>
                  <a:chExt cx="7380" cy="10368"/>
                </a:xfrm>
              </p:grpSpPr>
              <p:sp>
                <p:nvSpPr>
                  <p:cNvPr id="137230" name="Line 11"/>
                  <p:cNvSpPr>
                    <a:spLocks noChangeShapeType="1"/>
                  </p:cNvSpPr>
                  <p:nvPr/>
                </p:nvSpPr>
                <p:spPr bwMode="auto">
                  <a:xfrm flipV="1">
                    <a:off x="9000" y="1911"/>
                    <a:ext cx="0" cy="951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7231" name="Group 12"/>
                  <p:cNvGrpSpPr>
                    <a:grpSpLocks/>
                  </p:cNvGrpSpPr>
                  <p:nvPr/>
                </p:nvGrpSpPr>
                <p:grpSpPr bwMode="auto">
                  <a:xfrm>
                    <a:off x="1620" y="1596"/>
                    <a:ext cx="7380" cy="10368"/>
                    <a:chOff x="1620" y="1596"/>
                    <a:chExt cx="7380" cy="10368"/>
                  </a:xfrm>
                </p:grpSpPr>
                <p:grpSp>
                  <p:nvGrpSpPr>
                    <p:cNvPr id="137232" name="Group 13"/>
                    <p:cNvGrpSpPr>
                      <a:grpSpLocks/>
                    </p:cNvGrpSpPr>
                    <p:nvPr/>
                  </p:nvGrpSpPr>
                  <p:grpSpPr bwMode="auto">
                    <a:xfrm>
                      <a:off x="1620" y="1596"/>
                      <a:ext cx="7380" cy="9831"/>
                      <a:chOff x="1620" y="1596"/>
                      <a:chExt cx="7380" cy="9831"/>
                    </a:xfrm>
                  </p:grpSpPr>
                  <p:sp>
                    <p:nvSpPr>
                      <p:cNvPr id="137234" name="Text Box 14"/>
                      <p:cNvSpPr txBox="1">
                        <a:spLocks noChangeArrowheads="1"/>
                      </p:cNvSpPr>
                      <p:nvPr/>
                    </p:nvSpPr>
                    <p:spPr bwMode="auto">
                      <a:xfrm>
                        <a:off x="6480" y="3780"/>
                        <a:ext cx="1980" cy="624"/>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建设项目的工程分析</a:t>
                        </a:r>
                      </a:p>
                      <a:p>
                        <a:pPr>
                          <a:spcBef>
                            <a:spcPct val="0"/>
                          </a:spcBef>
                          <a:buFontTx/>
                          <a:buNone/>
                        </a:pPr>
                        <a:endParaRPr lang="en-US" altLang="zh-CN" sz="1100">
                          <a:solidFill>
                            <a:schemeClr val="hlink"/>
                          </a:solidFill>
                          <a:latin typeface="宋体" pitchFamily="2" charset="-122"/>
                        </a:endParaRPr>
                      </a:p>
                    </p:txBody>
                  </p:sp>
                  <p:sp>
                    <p:nvSpPr>
                      <p:cNvPr id="137235" name="Text Box 15"/>
                      <p:cNvSpPr txBox="1">
                        <a:spLocks noChangeArrowheads="1"/>
                      </p:cNvSpPr>
                      <p:nvPr/>
                    </p:nvSpPr>
                    <p:spPr bwMode="auto">
                      <a:xfrm>
                        <a:off x="3960" y="6432"/>
                        <a:ext cx="144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选择预测方法</a:t>
                        </a:r>
                      </a:p>
                      <a:p>
                        <a:pPr>
                          <a:spcBef>
                            <a:spcPct val="0"/>
                          </a:spcBef>
                          <a:buFontTx/>
                          <a:buNone/>
                        </a:pPr>
                        <a:endParaRPr lang="en-US" altLang="zh-CN" sz="1200">
                          <a:solidFill>
                            <a:schemeClr val="hlink"/>
                          </a:solidFill>
                          <a:latin typeface="宋体" pitchFamily="2" charset="-122"/>
                        </a:endParaRPr>
                      </a:p>
                    </p:txBody>
                  </p:sp>
                  <p:sp>
                    <p:nvSpPr>
                      <p:cNvPr id="137236" name="Text Box 16"/>
                      <p:cNvSpPr txBox="1">
                        <a:spLocks noChangeArrowheads="1"/>
                      </p:cNvSpPr>
                      <p:nvPr/>
                    </p:nvSpPr>
                    <p:spPr bwMode="auto">
                      <a:xfrm>
                        <a:off x="4500" y="4560"/>
                        <a:ext cx="90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污染源调查</a:t>
                        </a:r>
                      </a:p>
                      <a:p>
                        <a:pPr>
                          <a:spcBef>
                            <a:spcPct val="0"/>
                          </a:spcBef>
                          <a:buFontTx/>
                          <a:buNone/>
                        </a:pPr>
                        <a:endParaRPr lang="en-US" altLang="zh-CN" sz="1200">
                          <a:solidFill>
                            <a:schemeClr val="hlink"/>
                          </a:solidFill>
                          <a:latin typeface="宋体" pitchFamily="2" charset="-122"/>
                        </a:endParaRPr>
                      </a:p>
                    </p:txBody>
                  </p:sp>
                  <p:sp>
                    <p:nvSpPr>
                      <p:cNvPr id="137237" name="Text Box 17"/>
                      <p:cNvSpPr txBox="1">
                        <a:spLocks noChangeArrowheads="1"/>
                      </p:cNvSpPr>
                      <p:nvPr/>
                    </p:nvSpPr>
                    <p:spPr bwMode="auto">
                      <a:xfrm>
                        <a:off x="3240" y="456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水质调查</a:t>
                        </a:r>
                      </a:p>
                      <a:p>
                        <a:pPr>
                          <a:spcBef>
                            <a:spcPct val="0"/>
                          </a:spcBef>
                          <a:buFontTx/>
                          <a:buNone/>
                        </a:pPr>
                        <a:endParaRPr lang="en-US" altLang="zh-CN" sz="1100">
                          <a:solidFill>
                            <a:schemeClr val="hlink"/>
                          </a:solidFill>
                          <a:latin typeface="宋体" pitchFamily="2" charset="-122"/>
                        </a:endParaRPr>
                      </a:p>
                    </p:txBody>
                  </p:sp>
                  <p:sp>
                    <p:nvSpPr>
                      <p:cNvPr id="137238" name="Text Box 18"/>
                      <p:cNvSpPr txBox="1">
                        <a:spLocks noChangeArrowheads="1"/>
                      </p:cNvSpPr>
                      <p:nvPr/>
                    </p:nvSpPr>
                    <p:spPr bwMode="auto">
                      <a:xfrm>
                        <a:off x="1800" y="4560"/>
                        <a:ext cx="126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水文调查与水文测量</a:t>
                        </a:r>
                        <a:endParaRPr lang="zh-CN" altLang="en-US" sz="1200">
                          <a:solidFill>
                            <a:schemeClr val="hlink"/>
                          </a:solidFill>
                          <a:latin typeface="宋体" pitchFamily="2" charset="-122"/>
                        </a:endParaRPr>
                      </a:p>
                    </p:txBody>
                  </p:sp>
                  <p:sp>
                    <p:nvSpPr>
                      <p:cNvPr id="137239" name="Text Box 19"/>
                      <p:cNvSpPr txBox="1">
                        <a:spLocks noChangeArrowheads="1"/>
                      </p:cNvSpPr>
                      <p:nvPr/>
                    </p:nvSpPr>
                    <p:spPr bwMode="auto">
                      <a:xfrm>
                        <a:off x="2700" y="3780"/>
                        <a:ext cx="216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600">
                            <a:solidFill>
                              <a:schemeClr val="hlink"/>
                            </a:solidFill>
                            <a:latin typeface="Times New Roman" pitchFamily="18" charset="0"/>
                          </a:rPr>
                          <a:t>环境状况调查</a:t>
                        </a:r>
                      </a:p>
                      <a:p>
                        <a:pPr>
                          <a:spcBef>
                            <a:spcPct val="0"/>
                          </a:spcBef>
                          <a:buFontTx/>
                          <a:buNone/>
                        </a:pPr>
                        <a:endParaRPr lang="en-US" altLang="zh-CN" sz="1200">
                          <a:solidFill>
                            <a:schemeClr val="hlink"/>
                          </a:solidFill>
                          <a:latin typeface="宋体" pitchFamily="2" charset="-122"/>
                        </a:endParaRPr>
                      </a:p>
                    </p:txBody>
                  </p:sp>
                  <p:sp>
                    <p:nvSpPr>
                      <p:cNvPr id="137240" name="Text Box 20"/>
                      <p:cNvSpPr txBox="1">
                        <a:spLocks noChangeArrowheads="1"/>
                      </p:cNvSpPr>
                      <p:nvPr/>
                    </p:nvSpPr>
                    <p:spPr bwMode="auto">
                      <a:xfrm>
                        <a:off x="4680" y="2844"/>
                        <a:ext cx="265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地面水环境影响评价分级和编写工作大纲的地面水部分</a:t>
                        </a:r>
                      </a:p>
                      <a:p>
                        <a:pPr>
                          <a:spcBef>
                            <a:spcPct val="0"/>
                          </a:spcBef>
                          <a:buFontTx/>
                          <a:buNone/>
                        </a:pPr>
                        <a:endParaRPr lang="en-US" altLang="zh-CN" sz="1200">
                          <a:solidFill>
                            <a:schemeClr val="hlink"/>
                          </a:solidFill>
                          <a:latin typeface="宋体" pitchFamily="2" charset="-122"/>
                        </a:endParaRPr>
                      </a:p>
                    </p:txBody>
                  </p:sp>
                  <p:sp>
                    <p:nvSpPr>
                      <p:cNvPr id="137241" name="Text Box 21"/>
                      <p:cNvSpPr txBox="1">
                        <a:spLocks noChangeArrowheads="1"/>
                      </p:cNvSpPr>
                      <p:nvPr/>
                    </p:nvSpPr>
                    <p:spPr bwMode="auto">
                      <a:xfrm>
                        <a:off x="4680" y="1596"/>
                        <a:ext cx="2340" cy="777"/>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建设项目的工程概况及工程性质</a:t>
                        </a:r>
                        <a:endParaRPr lang="zh-CN" altLang="en-US" sz="1400">
                          <a:solidFill>
                            <a:schemeClr val="hlink"/>
                          </a:solidFill>
                          <a:latin typeface="宋体" pitchFamily="2" charset="-122"/>
                        </a:endParaRPr>
                      </a:p>
                    </p:txBody>
                  </p:sp>
                  <p:sp>
                    <p:nvSpPr>
                      <p:cNvPr id="137242" name="Text Box 22"/>
                      <p:cNvSpPr txBox="1">
                        <a:spLocks noChangeArrowheads="1"/>
                      </p:cNvSpPr>
                      <p:nvPr/>
                    </p:nvSpPr>
                    <p:spPr bwMode="auto">
                      <a:xfrm>
                        <a:off x="6120" y="6432"/>
                        <a:ext cx="216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筛选拟预测的水质参数</a:t>
                        </a:r>
                      </a:p>
                      <a:p>
                        <a:pPr>
                          <a:spcBef>
                            <a:spcPct val="0"/>
                          </a:spcBef>
                          <a:buFontTx/>
                          <a:buNone/>
                        </a:pPr>
                        <a:endParaRPr lang="en-US" altLang="zh-CN" sz="1100">
                          <a:solidFill>
                            <a:schemeClr val="hlink"/>
                          </a:solidFill>
                          <a:latin typeface="宋体" pitchFamily="2" charset="-122"/>
                        </a:endParaRPr>
                      </a:p>
                    </p:txBody>
                  </p:sp>
                  <p:sp>
                    <p:nvSpPr>
                      <p:cNvPr id="137243" name="Text Box 23"/>
                      <p:cNvSpPr txBox="1">
                        <a:spLocks noChangeArrowheads="1"/>
                      </p:cNvSpPr>
                      <p:nvPr/>
                    </p:nvSpPr>
                    <p:spPr bwMode="auto">
                      <a:xfrm>
                        <a:off x="4860" y="7680"/>
                        <a:ext cx="198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预测环境影响</a:t>
                        </a:r>
                      </a:p>
                      <a:p>
                        <a:pPr>
                          <a:spcBef>
                            <a:spcPct val="0"/>
                          </a:spcBef>
                          <a:buFontTx/>
                          <a:buNone/>
                        </a:pPr>
                        <a:endParaRPr lang="en-US" altLang="zh-CN" sz="1200">
                          <a:solidFill>
                            <a:schemeClr val="hlink"/>
                          </a:solidFill>
                          <a:latin typeface="宋体" pitchFamily="2" charset="-122"/>
                        </a:endParaRPr>
                      </a:p>
                    </p:txBody>
                  </p:sp>
                  <p:sp>
                    <p:nvSpPr>
                      <p:cNvPr id="137244" name="Text Box 24"/>
                      <p:cNvSpPr txBox="1">
                        <a:spLocks noChangeArrowheads="1"/>
                      </p:cNvSpPr>
                      <p:nvPr/>
                    </p:nvSpPr>
                    <p:spPr bwMode="auto">
                      <a:xfrm flipV="1">
                        <a:off x="4680" y="9084"/>
                        <a:ext cx="234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endParaRPr lang="en-US" altLang="zh-CN" sz="1000">
                          <a:solidFill>
                            <a:schemeClr val="hlink"/>
                          </a:solidFill>
                          <a:latin typeface="Times New Roman" pitchFamily="18" charset="0"/>
                        </a:endParaRPr>
                      </a:p>
                      <a:p>
                        <a:pPr>
                          <a:spcBef>
                            <a:spcPct val="0"/>
                          </a:spcBef>
                          <a:buFontTx/>
                          <a:buNone/>
                        </a:pPr>
                        <a:endParaRPr lang="en-US" altLang="zh-CN" sz="1200">
                          <a:solidFill>
                            <a:schemeClr val="hlink"/>
                          </a:solidFill>
                          <a:latin typeface="宋体" pitchFamily="2" charset="-122"/>
                        </a:endParaRPr>
                      </a:p>
                    </p:txBody>
                  </p:sp>
                  <p:sp>
                    <p:nvSpPr>
                      <p:cNvPr id="137245" name="Text Box 25"/>
                      <p:cNvSpPr txBox="1">
                        <a:spLocks noChangeArrowheads="1"/>
                      </p:cNvSpPr>
                      <p:nvPr/>
                    </p:nvSpPr>
                    <p:spPr bwMode="auto">
                      <a:xfrm flipV="1">
                        <a:off x="4680" y="10332"/>
                        <a:ext cx="2340" cy="780"/>
                      </a:xfrm>
                      <a:prstGeom prst="rect">
                        <a:avLst/>
                      </a:prstGeom>
                      <a:solidFill>
                        <a:srgbClr val="FFFFFF"/>
                      </a:solidFill>
                      <a:ln w="9525">
                        <a:solidFill>
                          <a:srgbClr val="000000"/>
                        </a:solidFill>
                        <a:miter lim="800000"/>
                        <a:headEnd/>
                        <a:tailEnd/>
                      </a:ln>
                    </p:spPr>
                    <p:txBody>
                      <a:bodyPr rot="10800000"/>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endParaRPr lang="zh-CN" altLang="zh-CN" sz="1200">
                          <a:solidFill>
                            <a:schemeClr val="hlink"/>
                          </a:solidFill>
                          <a:latin typeface="宋体" pitchFamily="2" charset="-122"/>
                        </a:endParaRPr>
                      </a:p>
                    </p:txBody>
                  </p:sp>
                  <p:sp>
                    <p:nvSpPr>
                      <p:cNvPr id="137246" name="Text Box 26"/>
                      <p:cNvSpPr txBox="1">
                        <a:spLocks noChangeArrowheads="1"/>
                      </p:cNvSpPr>
                      <p:nvPr/>
                    </p:nvSpPr>
                    <p:spPr bwMode="auto">
                      <a:xfrm>
                        <a:off x="2340" y="8148"/>
                        <a:ext cx="198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国家地方有关地面水的法规</a:t>
                        </a:r>
                        <a:endParaRPr lang="zh-CN" altLang="en-US" sz="1200">
                          <a:solidFill>
                            <a:schemeClr val="hlink"/>
                          </a:solidFill>
                          <a:latin typeface="宋体" pitchFamily="2" charset="-122"/>
                        </a:endParaRPr>
                      </a:p>
                    </p:txBody>
                  </p:sp>
                  <p:sp>
                    <p:nvSpPr>
                      <p:cNvPr id="137247" name="Line 27"/>
                      <p:cNvSpPr>
                        <a:spLocks noChangeShapeType="1"/>
                      </p:cNvSpPr>
                      <p:nvPr/>
                    </p:nvSpPr>
                    <p:spPr bwMode="auto">
                      <a:xfrm>
                        <a:off x="5760" y="2376"/>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48" name="Line 28"/>
                      <p:cNvSpPr>
                        <a:spLocks noChangeShapeType="1"/>
                      </p:cNvSpPr>
                      <p:nvPr/>
                    </p:nvSpPr>
                    <p:spPr bwMode="auto">
                      <a:xfrm>
                        <a:off x="5760" y="8148"/>
                        <a:ext cx="0"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49" name="Line 29"/>
                      <p:cNvSpPr>
                        <a:spLocks noChangeShapeType="1"/>
                      </p:cNvSpPr>
                      <p:nvPr/>
                    </p:nvSpPr>
                    <p:spPr bwMode="auto">
                      <a:xfrm>
                        <a:off x="5760" y="9552"/>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0" name="Line 30"/>
                      <p:cNvSpPr>
                        <a:spLocks noChangeShapeType="1"/>
                      </p:cNvSpPr>
                      <p:nvPr/>
                    </p:nvSpPr>
                    <p:spPr bwMode="auto">
                      <a:xfrm>
                        <a:off x="4317" y="8616"/>
                        <a:ext cx="144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1" name="Line 31"/>
                      <p:cNvSpPr>
                        <a:spLocks noChangeShapeType="1"/>
                      </p:cNvSpPr>
                      <p:nvPr/>
                    </p:nvSpPr>
                    <p:spPr bwMode="auto">
                      <a:xfrm>
                        <a:off x="5040" y="6900"/>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2" name="Line 32"/>
                      <p:cNvSpPr>
                        <a:spLocks noChangeShapeType="1"/>
                      </p:cNvSpPr>
                      <p:nvPr/>
                    </p:nvSpPr>
                    <p:spPr bwMode="auto">
                      <a:xfrm>
                        <a:off x="6480" y="6900"/>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3" name="Line 33"/>
                      <p:cNvSpPr>
                        <a:spLocks noChangeShapeType="1"/>
                      </p:cNvSpPr>
                      <p:nvPr/>
                    </p:nvSpPr>
                    <p:spPr bwMode="auto">
                      <a:xfrm>
                        <a:off x="3780"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4" name="Line 34"/>
                      <p:cNvSpPr>
                        <a:spLocks noChangeShapeType="1"/>
                      </p:cNvSpPr>
                      <p:nvPr/>
                    </p:nvSpPr>
                    <p:spPr bwMode="auto">
                      <a:xfrm>
                        <a:off x="2877"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5" name="Line 35"/>
                      <p:cNvSpPr>
                        <a:spLocks noChangeShapeType="1"/>
                      </p:cNvSpPr>
                      <p:nvPr/>
                    </p:nvSpPr>
                    <p:spPr bwMode="auto">
                      <a:xfrm>
                        <a:off x="4680"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6" name="Line 36"/>
                      <p:cNvSpPr>
                        <a:spLocks noChangeShapeType="1"/>
                      </p:cNvSpPr>
                      <p:nvPr/>
                    </p:nvSpPr>
                    <p:spPr bwMode="auto">
                      <a:xfrm>
                        <a:off x="4860" y="5964"/>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7" name="Line 37"/>
                      <p:cNvSpPr>
                        <a:spLocks noChangeShapeType="1"/>
                      </p:cNvSpPr>
                      <p:nvPr/>
                    </p:nvSpPr>
                    <p:spPr bwMode="auto">
                      <a:xfrm>
                        <a:off x="6840" y="5964"/>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8" name="Line 38"/>
                      <p:cNvSpPr>
                        <a:spLocks noChangeShapeType="1"/>
                      </p:cNvSpPr>
                      <p:nvPr/>
                    </p:nvSpPr>
                    <p:spPr bwMode="auto">
                      <a:xfrm>
                        <a:off x="4860" y="5964"/>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59" name="Line 39"/>
                      <p:cNvSpPr>
                        <a:spLocks noChangeShapeType="1"/>
                      </p:cNvSpPr>
                      <p:nvPr/>
                    </p:nvSpPr>
                    <p:spPr bwMode="auto">
                      <a:xfrm>
                        <a:off x="5400" y="674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0" name="Line 40"/>
                      <p:cNvSpPr>
                        <a:spLocks noChangeShapeType="1"/>
                      </p:cNvSpPr>
                      <p:nvPr/>
                    </p:nvSpPr>
                    <p:spPr bwMode="auto">
                      <a:xfrm flipH="1">
                        <a:off x="5760" y="4404"/>
                        <a:ext cx="1440" cy="156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1" name="Line 41"/>
                      <p:cNvSpPr>
                        <a:spLocks noChangeShapeType="1"/>
                      </p:cNvSpPr>
                      <p:nvPr/>
                    </p:nvSpPr>
                    <p:spPr bwMode="auto">
                      <a:xfrm>
                        <a:off x="2340" y="53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2" name="Line 42"/>
                      <p:cNvSpPr>
                        <a:spLocks noChangeShapeType="1"/>
                      </p:cNvSpPr>
                      <p:nvPr/>
                    </p:nvSpPr>
                    <p:spPr bwMode="auto">
                      <a:xfrm>
                        <a:off x="2340" y="5652"/>
                        <a:ext cx="25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3" name="Line 43"/>
                      <p:cNvSpPr>
                        <a:spLocks noChangeShapeType="1"/>
                      </p:cNvSpPr>
                      <p:nvPr/>
                    </p:nvSpPr>
                    <p:spPr bwMode="auto">
                      <a:xfrm>
                        <a:off x="3780" y="5028"/>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4" name="Line 44"/>
                      <p:cNvSpPr>
                        <a:spLocks noChangeShapeType="1"/>
                      </p:cNvSpPr>
                      <p:nvPr/>
                    </p:nvSpPr>
                    <p:spPr bwMode="auto">
                      <a:xfrm>
                        <a:off x="5760" y="5964"/>
                        <a:ext cx="0" cy="171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5" name="Line 45"/>
                      <p:cNvSpPr>
                        <a:spLocks noChangeShapeType="1"/>
                      </p:cNvSpPr>
                      <p:nvPr/>
                    </p:nvSpPr>
                    <p:spPr bwMode="auto">
                      <a:xfrm>
                        <a:off x="3600" y="3312"/>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6" name="Line 46"/>
                      <p:cNvSpPr>
                        <a:spLocks noChangeShapeType="1"/>
                      </p:cNvSpPr>
                      <p:nvPr/>
                    </p:nvSpPr>
                    <p:spPr bwMode="auto">
                      <a:xfrm>
                        <a:off x="7920" y="31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7" name="Line 47"/>
                      <p:cNvSpPr>
                        <a:spLocks noChangeShapeType="1"/>
                      </p:cNvSpPr>
                      <p:nvPr/>
                    </p:nvSpPr>
                    <p:spPr bwMode="auto">
                      <a:xfrm>
                        <a:off x="3597" y="3312"/>
                        <a:ext cx="108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8" name="Line 48"/>
                      <p:cNvSpPr>
                        <a:spLocks noChangeShapeType="1"/>
                      </p:cNvSpPr>
                      <p:nvPr/>
                    </p:nvSpPr>
                    <p:spPr bwMode="auto">
                      <a:xfrm flipH="1">
                        <a:off x="7200" y="3156"/>
                        <a:ext cx="72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9" name="Line 49"/>
                      <p:cNvSpPr>
                        <a:spLocks noChangeShapeType="1"/>
                      </p:cNvSpPr>
                      <p:nvPr/>
                    </p:nvSpPr>
                    <p:spPr bwMode="auto">
                      <a:xfrm>
                        <a:off x="3960" y="346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70" name="Line 50"/>
                      <p:cNvSpPr>
                        <a:spLocks noChangeShapeType="1"/>
                      </p:cNvSpPr>
                      <p:nvPr/>
                    </p:nvSpPr>
                    <p:spPr bwMode="auto">
                      <a:xfrm>
                        <a:off x="3960" y="346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1" name="Line 51"/>
                      <p:cNvSpPr>
                        <a:spLocks noChangeShapeType="1"/>
                      </p:cNvSpPr>
                      <p:nvPr/>
                    </p:nvSpPr>
                    <p:spPr bwMode="auto">
                      <a:xfrm>
                        <a:off x="7740" y="346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72" name="Line 52"/>
                      <p:cNvSpPr>
                        <a:spLocks noChangeShapeType="1"/>
                      </p:cNvSpPr>
                      <p:nvPr/>
                    </p:nvSpPr>
                    <p:spPr bwMode="auto">
                      <a:xfrm flipH="1">
                        <a:off x="7200" y="3468"/>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3" name="Line 53"/>
                      <p:cNvSpPr>
                        <a:spLocks noChangeShapeType="1"/>
                      </p:cNvSpPr>
                      <p:nvPr/>
                    </p:nvSpPr>
                    <p:spPr bwMode="auto">
                      <a:xfrm>
                        <a:off x="1620" y="1911"/>
                        <a:ext cx="0" cy="951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4" name="Line 54"/>
                      <p:cNvSpPr>
                        <a:spLocks noChangeShapeType="1"/>
                      </p:cNvSpPr>
                      <p:nvPr/>
                    </p:nvSpPr>
                    <p:spPr bwMode="auto">
                      <a:xfrm>
                        <a:off x="1620" y="11424"/>
                        <a:ext cx="73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5" name="Line 55"/>
                      <p:cNvSpPr>
                        <a:spLocks noChangeShapeType="1"/>
                      </p:cNvSpPr>
                      <p:nvPr/>
                    </p:nvSpPr>
                    <p:spPr bwMode="auto">
                      <a:xfrm>
                        <a:off x="1620" y="1911"/>
                        <a:ext cx="306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6" name="Line 56"/>
                      <p:cNvSpPr>
                        <a:spLocks noChangeShapeType="1"/>
                      </p:cNvSpPr>
                      <p:nvPr/>
                    </p:nvSpPr>
                    <p:spPr bwMode="auto">
                      <a:xfrm flipH="1">
                        <a:off x="7020" y="1911"/>
                        <a:ext cx="19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7" name="Line 57"/>
                      <p:cNvSpPr>
                        <a:spLocks noChangeShapeType="1"/>
                      </p:cNvSpPr>
                      <p:nvPr/>
                    </p:nvSpPr>
                    <p:spPr bwMode="auto">
                      <a:xfrm>
                        <a:off x="4860" y="4092"/>
                        <a:ext cx="162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8" name="Line 58"/>
                      <p:cNvSpPr>
                        <a:spLocks noChangeShapeType="1"/>
                      </p:cNvSpPr>
                      <p:nvPr/>
                    </p:nvSpPr>
                    <p:spPr bwMode="auto">
                      <a:xfrm>
                        <a:off x="8460" y="4092"/>
                        <a:ext cx="54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9" name="Line 59"/>
                      <p:cNvSpPr>
                        <a:spLocks noChangeShapeType="1"/>
                      </p:cNvSpPr>
                      <p:nvPr/>
                    </p:nvSpPr>
                    <p:spPr bwMode="auto">
                      <a:xfrm flipH="1">
                        <a:off x="1620" y="4092"/>
                        <a:ext cx="10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80" name="Line 60"/>
                      <p:cNvSpPr>
                        <a:spLocks noChangeShapeType="1"/>
                      </p:cNvSpPr>
                      <p:nvPr/>
                    </p:nvSpPr>
                    <p:spPr bwMode="auto">
                      <a:xfrm>
                        <a:off x="1620" y="10020"/>
                        <a:ext cx="73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7233" name="Text Box 62"/>
                    <p:cNvSpPr txBox="1">
                      <a:spLocks noChangeArrowheads="1"/>
                    </p:cNvSpPr>
                    <p:nvPr/>
                  </p:nvSpPr>
                  <p:spPr bwMode="auto">
                    <a:xfrm>
                      <a:off x="3230" y="11496"/>
                      <a:ext cx="48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2400">
                          <a:solidFill>
                            <a:schemeClr val="hlink"/>
                          </a:solidFill>
                          <a:latin typeface="Times New Roman" pitchFamily="18" charset="0"/>
                        </a:rPr>
                        <a:t>地面水环评的工作程序</a:t>
                      </a:r>
                      <a:endParaRPr lang="zh-CN" altLang="en-US" sz="1200">
                        <a:solidFill>
                          <a:schemeClr val="hlink"/>
                        </a:solidFill>
                        <a:latin typeface="宋体" pitchFamily="2" charset="-122"/>
                      </a:endParaRPr>
                    </a:p>
                  </p:txBody>
                </p:sp>
              </p:grpSp>
            </p:grpSp>
          </p:grpSp>
        </p:grpSp>
      </p:grpSp>
      <p:sp>
        <p:nvSpPr>
          <p:cNvPr id="137219" name="Text Box 63"/>
          <p:cNvSpPr txBox="1">
            <a:spLocks noChangeArrowheads="1"/>
          </p:cNvSpPr>
          <p:nvPr/>
        </p:nvSpPr>
        <p:spPr bwMode="auto">
          <a:xfrm>
            <a:off x="3851275" y="4724400"/>
            <a:ext cx="2233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rPr>
              <a:t>评价建设项目的环境影响</a:t>
            </a:r>
          </a:p>
        </p:txBody>
      </p:sp>
      <p:sp>
        <p:nvSpPr>
          <p:cNvPr id="137220" name="Text Box 64"/>
          <p:cNvSpPr txBox="1">
            <a:spLocks noChangeArrowheads="1"/>
          </p:cNvSpPr>
          <p:nvPr/>
        </p:nvSpPr>
        <p:spPr bwMode="auto">
          <a:xfrm>
            <a:off x="3929063" y="5500688"/>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en-US" altLang="zh-CN" sz="1200">
                <a:solidFill>
                  <a:schemeClr val="hlink"/>
                </a:solidFill>
                <a:latin typeface="Times New Roman" pitchFamily="18" charset="0"/>
              </a:rPr>
              <a:t>1. </a:t>
            </a:r>
            <a:r>
              <a:rPr lang="zh-CN" altLang="en-US" sz="1200">
                <a:solidFill>
                  <a:schemeClr val="hlink"/>
                </a:solidFill>
                <a:latin typeface="Times New Roman" pitchFamily="18" charset="0"/>
              </a:rPr>
              <a:t>提出环境保建议和措施</a:t>
            </a:r>
          </a:p>
          <a:p>
            <a:pPr algn="just">
              <a:spcBef>
                <a:spcPct val="0"/>
              </a:spcBef>
              <a:buFontTx/>
              <a:buNone/>
            </a:pPr>
            <a:r>
              <a:rPr lang="en-US" altLang="zh-CN" sz="1200">
                <a:solidFill>
                  <a:schemeClr val="hlink"/>
                </a:solidFill>
                <a:latin typeface="Times New Roman" pitchFamily="18" charset="0"/>
              </a:rPr>
              <a:t>2. </a:t>
            </a:r>
            <a:r>
              <a:rPr lang="zh-CN" altLang="en-US" sz="1200">
                <a:solidFill>
                  <a:schemeClr val="hlink"/>
                </a:solidFill>
                <a:latin typeface="Times New Roman" pitchFamily="18" charset="0"/>
              </a:rPr>
              <a:t>小结</a:t>
            </a:r>
          </a:p>
        </p:txBody>
      </p:sp>
      <p:sp>
        <p:nvSpPr>
          <p:cNvPr id="137221" name="TextBox 1"/>
          <p:cNvSpPr txBox="1">
            <a:spLocks noChangeArrowheads="1"/>
          </p:cNvSpPr>
          <p:nvPr/>
        </p:nvSpPr>
        <p:spPr bwMode="auto">
          <a:xfrm>
            <a:off x="6938963" y="2476500"/>
            <a:ext cx="4000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latin typeface="Tahoma" pitchFamily="34" charset="0"/>
              </a:rPr>
              <a:t>第二阶段</a:t>
            </a:r>
          </a:p>
        </p:txBody>
      </p:sp>
    </p:spTree>
    <p:extLst>
      <p:ext uri="{BB962C8B-B14F-4D97-AF65-F5344CB8AC3E}">
        <p14:creationId xmlns:p14="http://schemas.microsoft.com/office/powerpoint/2010/main" val="242323617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body" idx="1"/>
          </p:nvPr>
        </p:nvSpPr>
        <p:spPr>
          <a:xfrm>
            <a:off x="457200" y="1628775"/>
            <a:ext cx="8229600" cy="5040313"/>
          </a:xfrm>
        </p:spPr>
        <p:txBody>
          <a:bodyPr/>
          <a:lstStyle/>
          <a:p>
            <a:pPr marL="0" indent="0">
              <a:lnSpc>
                <a:spcPct val="125000"/>
              </a:lnSpc>
              <a:spcBef>
                <a:spcPct val="40000"/>
              </a:spcBef>
              <a:buFontTx/>
              <a:buNone/>
            </a:pPr>
            <a:r>
              <a:rPr lang="zh-CN" altLang="en-US" b="1">
                <a:latin typeface="Times New Roman" pitchFamily="18" charset="0"/>
                <a:ea typeface="华文中宋" pitchFamily="2" charset="-122"/>
              </a:rPr>
              <a:t>整个评价范围内的多个污染源都含有第 </a:t>
            </a:r>
            <a:r>
              <a:rPr lang="en-US" altLang="zh-CN" b="1" i="1">
                <a:latin typeface="Times New Roman" pitchFamily="18" charset="0"/>
                <a:ea typeface="华文中宋" pitchFamily="2" charset="-122"/>
              </a:rPr>
              <a:t>i </a:t>
            </a:r>
            <a:r>
              <a:rPr lang="zh-CN" altLang="en-US" b="1">
                <a:latin typeface="Times New Roman" pitchFamily="18" charset="0"/>
                <a:ea typeface="华文中宋" pitchFamily="2" charset="-122"/>
              </a:rPr>
              <a:t>种</a:t>
            </a:r>
          </a:p>
          <a:p>
            <a:pPr marL="0" indent="0">
              <a:lnSpc>
                <a:spcPct val="125000"/>
              </a:lnSpc>
              <a:spcBef>
                <a:spcPct val="40000"/>
              </a:spcBef>
              <a:buFontTx/>
              <a:buNone/>
            </a:pPr>
            <a:r>
              <a:rPr lang="zh-CN" altLang="en-US" b="1">
                <a:latin typeface="Times New Roman" pitchFamily="18" charset="0"/>
                <a:ea typeface="华文中宋" pitchFamily="2" charset="-122"/>
              </a:rPr>
              <a:t>污染物，则该污染物在整个评价范围内的等</a:t>
            </a:r>
          </a:p>
          <a:p>
            <a:pPr marL="0" indent="0">
              <a:lnSpc>
                <a:spcPct val="125000"/>
              </a:lnSpc>
              <a:spcBef>
                <a:spcPct val="40000"/>
              </a:spcBef>
              <a:buFontTx/>
              <a:buNone/>
            </a:pPr>
            <a:r>
              <a:rPr lang="zh-CN" altLang="en-US" b="1">
                <a:latin typeface="Times New Roman" pitchFamily="18" charset="0"/>
                <a:ea typeface="华文中宋" pitchFamily="2" charset="-122"/>
              </a:rPr>
              <a:t>标污染负荷等于其境内所有污染源对该污染</a:t>
            </a:r>
          </a:p>
          <a:p>
            <a:pPr marL="0" indent="0">
              <a:lnSpc>
                <a:spcPct val="125000"/>
              </a:lnSpc>
              <a:spcBef>
                <a:spcPct val="40000"/>
              </a:spcBef>
              <a:buFontTx/>
              <a:buNone/>
            </a:pPr>
            <a:r>
              <a:rPr lang="zh-CN" altLang="en-US" b="1">
                <a:latin typeface="Times New Roman" pitchFamily="18" charset="0"/>
                <a:ea typeface="华文中宋" pitchFamily="2" charset="-122"/>
              </a:rPr>
              <a:t>物等标污染负荷之和；即</a:t>
            </a:r>
          </a:p>
        </p:txBody>
      </p:sp>
      <p:pic>
        <p:nvPicPr>
          <p:cNvPr id="16998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038" y="4941888"/>
            <a:ext cx="2590800" cy="1349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9988" name="Rectangle 6"/>
          <p:cNvSpPr>
            <a:spLocks noGrp="1" noChangeArrowheads="1"/>
          </p:cNvSpPr>
          <p:nvPr>
            <p:ph type="title"/>
          </p:nvPr>
        </p:nvSpPr>
        <p:spPr/>
        <p:txBody>
          <a:bodyPr/>
          <a:lstStyle/>
          <a:p>
            <a:r>
              <a:rPr lang="en-US" altLang="zh-CN">
                <a:latin typeface="Times New Roman" pitchFamily="18" charset="0"/>
                <a:ea typeface="华文中宋" pitchFamily="2" charset="-122"/>
              </a:rPr>
              <a:t>(3)</a:t>
            </a:r>
            <a:r>
              <a:rPr lang="zh-CN" altLang="en-US">
                <a:latin typeface="Times New Roman" pitchFamily="18" charset="0"/>
                <a:ea typeface="华文中宋" pitchFamily="2" charset="-122"/>
              </a:rPr>
              <a:t>、污染物的等标污染负荷</a:t>
            </a:r>
          </a:p>
        </p:txBody>
      </p:sp>
    </p:spTree>
    <p:extLst>
      <p:ext uri="{BB962C8B-B14F-4D97-AF65-F5344CB8AC3E}">
        <p14:creationId xmlns:p14="http://schemas.microsoft.com/office/powerpoint/2010/main" val="322903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323850" y="188913"/>
            <a:ext cx="7924800" cy="2325687"/>
          </a:xfrm>
        </p:spPr>
        <p:txBody>
          <a:bodyPr/>
          <a:lstStyle/>
          <a:p>
            <a:pPr eaLnBrk="1" hangingPunct="1">
              <a:buClr>
                <a:schemeClr val="accent2"/>
              </a:buClr>
              <a:buFont typeface="Webdings" pitchFamily="18" charset="2"/>
              <a:buNone/>
            </a:pPr>
            <a:r>
              <a:rPr lang="zh-CN" altLang="en-US" b="1" dirty="0">
                <a:latin typeface="华文新魏" pitchFamily="2" charset="-122"/>
                <a:ea typeface="华文新魏" pitchFamily="2" charset="-122"/>
              </a:rPr>
              <a:t>一、水体污染源及其估算</a:t>
            </a:r>
          </a:p>
          <a:p>
            <a:pPr algn="just" eaLnBrk="1" hangingPunct="1">
              <a:buClr>
                <a:schemeClr val="accent2"/>
              </a:buClr>
              <a:buFont typeface="Webdings" pitchFamily="18" charset="2"/>
              <a:buChar char="4"/>
            </a:pPr>
            <a:endParaRPr lang="en-US" altLang="zh-CN" sz="2400" b="1" dirty="0">
              <a:latin typeface="华文新魏" pitchFamily="2" charset="-122"/>
              <a:ea typeface="华文新魏" pitchFamily="2" charset="-122"/>
            </a:endParaRPr>
          </a:p>
        </p:txBody>
      </p:sp>
      <p:sp>
        <p:nvSpPr>
          <p:cNvPr id="225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1FFC70AC-2AD1-4A92-9FF5-836E72761C07}" type="slidenum">
              <a:rPr lang="en-US" altLang="zh-CN" sz="1200">
                <a:solidFill>
                  <a:srgbClr val="898989"/>
                </a:solidFill>
                <a:latin typeface="Tahoma" pitchFamily="34" charset="0"/>
              </a:rPr>
              <a:pPr>
                <a:spcBef>
                  <a:spcPct val="0"/>
                </a:spcBef>
                <a:buFontTx/>
                <a:buNone/>
              </a:pPr>
              <a:t>2</a:t>
            </a:fld>
            <a:endParaRPr lang="en-US" altLang="zh-CN" sz="1200">
              <a:solidFill>
                <a:srgbClr val="898989"/>
              </a:solidFill>
              <a:latin typeface="Tahoma" pitchFamily="34" charset="0"/>
            </a:endParaRPr>
          </a:p>
        </p:txBody>
      </p:sp>
      <p:pic>
        <p:nvPicPr>
          <p:cNvPr id="225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6258" y="2492896"/>
            <a:ext cx="54387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764704"/>
            <a:ext cx="62674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89390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4370" name="Group 2"/>
          <p:cNvGraphicFramePr>
            <a:graphicFrameLocks noGrp="1"/>
          </p:cNvGraphicFramePr>
          <p:nvPr/>
        </p:nvGraphicFramePr>
        <p:xfrm>
          <a:off x="611188" y="620713"/>
          <a:ext cx="7993062" cy="2322513"/>
        </p:xfrm>
        <a:graphic>
          <a:graphicData uri="http://schemas.openxmlformats.org/drawingml/2006/table">
            <a:tbl>
              <a:tblPr/>
              <a:tblGrid>
                <a:gridCol w="2619375">
                  <a:extLst>
                    <a:ext uri="{9D8B030D-6E8A-4147-A177-3AD203B41FA5}">
                      <a16:colId xmlns:a16="http://schemas.microsoft.com/office/drawing/2014/main" val="20000"/>
                    </a:ext>
                  </a:extLst>
                </a:gridCol>
                <a:gridCol w="1722437">
                  <a:extLst>
                    <a:ext uri="{9D8B030D-6E8A-4147-A177-3AD203B41FA5}">
                      <a16:colId xmlns:a16="http://schemas.microsoft.com/office/drawing/2014/main" val="20001"/>
                    </a:ext>
                  </a:extLst>
                </a:gridCol>
                <a:gridCol w="1928813">
                  <a:extLst>
                    <a:ext uri="{9D8B030D-6E8A-4147-A177-3AD203B41FA5}">
                      <a16:colId xmlns:a16="http://schemas.microsoft.com/office/drawing/2014/main" val="20002"/>
                    </a:ext>
                  </a:extLst>
                </a:gridCol>
                <a:gridCol w="1722437">
                  <a:extLst>
                    <a:ext uri="{9D8B030D-6E8A-4147-A177-3AD203B41FA5}">
                      <a16:colId xmlns:a16="http://schemas.microsoft.com/office/drawing/2014/main" val="20003"/>
                    </a:ext>
                  </a:extLst>
                </a:gridCol>
              </a:tblGrid>
              <a:tr h="62865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企业</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糖厂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造纸厂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酒厂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污水量（</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t/ d</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3200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3500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3200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772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COD</a:t>
                      </a:r>
                      <a:r>
                        <a:rPr kumimoji="0" lang="en-US" altLang="zh-CN" sz="2400" b="1" i="0" u="none" strike="noStrike" cap="none" normalizeH="0" baseline="-25000">
                          <a:ln>
                            <a:noFill/>
                          </a:ln>
                          <a:solidFill>
                            <a:schemeClr val="tx1"/>
                          </a:solidFill>
                          <a:effectLst/>
                          <a:latin typeface="Times New Roman" pitchFamily="18" charset="0"/>
                          <a:ea typeface="华文中宋" pitchFamily="2" charset="-122"/>
                        </a:rPr>
                        <a:t>cr</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mg/L</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820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1040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980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54392" name="Group 24"/>
          <p:cNvGraphicFramePr>
            <a:graphicFrameLocks noGrp="1"/>
          </p:cNvGraphicFramePr>
          <p:nvPr/>
        </p:nvGraphicFramePr>
        <p:xfrm>
          <a:off x="611188" y="3789363"/>
          <a:ext cx="7993062" cy="1800226"/>
        </p:xfrm>
        <a:graphic>
          <a:graphicData uri="http://schemas.openxmlformats.org/drawingml/2006/table">
            <a:tbl>
              <a:tblPr/>
              <a:tblGrid>
                <a:gridCol w="2574925">
                  <a:extLst>
                    <a:ext uri="{9D8B030D-6E8A-4147-A177-3AD203B41FA5}">
                      <a16:colId xmlns:a16="http://schemas.microsoft.com/office/drawing/2014/main" val="20000"/>
                    </a:ext>
                  </a:extLst>
                </a:gridCol>
                <a:gridCol w="1806575">
                  <a:extLst>
                    <a:ext uri="{9D8B030D-6E8A-4147-A177-3AD203B41FA5}">
                      <a16:colId xmlns:a16="http://schemas.microsoft.com/office/drawing/2014/main" val="20001"/>
                    </a:ext>
                  </a:extLst>
                </a:gridCol>
                <a:gridCol w="1804987">
                  <a:extLst>
                    <a:ext uri="{9D8B030D-6E8A-4147-A177-3AD203B41FA5}">
                      <a16:colId xmlns:a16="http://schemas.microsoft.com/office/drawing/2014/main" val="20002"/>
                    </a:ext>
                  </a:extLst>
                </a:gridCol>
                <a:gridCol w="1806575">
                  <a:extLst>
                    <a:ext uri="{9D8B030D-6E8A-4147-A177-3AD203B41FA5}">
                      <a16:colId xmlns:a16="http://schemas.microsoft.com/office/drawing/2014/main" val="20003"/>
                    </a:ext>
                  </a:extLst>
                </a:gridCol>
              </a:tblGrid>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排放标准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一级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二级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三级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COD </a:t>
                      </a:r>
                      <a:r>
                        <a:rPr kumimoji="0" lang="en-US" altLang="zh-CN" sz="2400" b="1" i="0" u="none" strike="noStrike" cap="none" normalizeH="0" baseline="-25000">
                          <a:ln>
                            <a:noFill/>
                          </a:ln>
                          <a:solidFill>
                            <a:schemeClr val="tx1"/>
                          </a:solidFill>
                          <a:effectLst/>
                          <a:latin typeface="Times New Roman" pitchFamily="18" charset="0"/>
                          <a:ea typeface="华文中宋" pitchFamily="2" charset="-122"/>
                        </a:rPr>
                        <a:t>Cr</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 </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mg/L</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500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1493081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68413"/>
            <a:ext cx="80645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TextBox 2"/>
          <p:cNvSpPr txBox="1">
            <a:spLocks noChangeArrowheads="1"/>
          </p:cNvSpPr>
          <p:nvPr/>
        </p:nvSpPr>
        <p:spPr bwMode="auto">
          <a:xfrm>
            <a:off x="5003800" y="2174875"/>
            <a:ext cx="20891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84748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body" idx="1"/>
          </p:nvPr>
        </p:nvSpPr>
        <p:spPr>
          <a:xfrm>
            <a:off x="468313" y="1628775"/>
            <a:ext cx="8229600" cy="4851400"/>
          </a:xfrm>
        </p:spPr>
        <p:txBody>
          <a:bodyPr/>
          <a:lstStyle/>
          <a:p>
            <a:pPr>
              <a:lnSpc>
                <a:spcPct val="130000"/>
              </a:lnSpc>
              <a:spcBef>
                <a:spcPct val="30000"/>
              </a:spcBef>
              <a:buFontTx/>
              <a:buNone/>
            </a:pPr>
            <a:r>
              <a:rPr lang="zh-CN" altLang="en-US" b="1">
                <a:latin typeface="Times New Roman" pitchFamily="18" charset="0"/>
                <a:ea typeface="华文中宋" pitchFamily="2" charset="-122"/>
              </a:rPr>
              <a:t>整个评价范围内的所有污染源的所有污染</a:t>
            </a:r>
          </a:p>
          <a:p>
            <a:pPr>
              <a:lnSpc>
                <a:spcPct val="130000"/>
              </a:lnSpc>
              <a:spcBef>
                <a:spcPct val="30000"/>
              </a:spcBef>
              <a:buFontTx/>
              <a:buNone/>
            </a:pPr>
            <a:r>
              <a:rPr lang="zh-CN" altLang="en-US" b="1">
                <a:latin typeface="Times New Roman" pitchFamily="18" charset="0"/>
                <a:ea typeface="华文中宋" pitchFamily="2" charset="-122"/>
              </a:rPr>
              <a:t>物的等标污染负荷之和，称为该评价范围内</a:t>
            </a:r>
          </a:p>
          <a:p>
            <a:pPr>
              <a:lnSpc>
                <a:spcPct val="130000"/>
              </a:lnSpc>
              <a:spcBef>
                <a:spcPct val="30000"/>
              </a:spcBef>
              <a:buFontTx/>
              <a:buNone/>
            </a:pPr>
            <a:r>
              <a:rPr lang="zh-CN" altLang="en-US" b="1">
                <a:latin typeface="Times New Roman" pitchFamily="18" charset="0"/>
                <a:ea typeface="华文中宋" pitchFamily="2" charset="-122"/>
              </a:rPr>
              <a:t>的总等标污染负荷。即</a:t>
            </a:r>
          </a:p>
          <a:p>
            <a:pPr>
              <a:lnSpc>
                <a:spcPct val="130000"/>
              </a:lnSpc>
              <a:spcBef>
                <a:spcPct val="30000"/>
              </a:spcBef>
              <a:buFontTx/>
              <a:buNone/>
            </a:pPr>
            <a:endParaRPr lang="en-US" altLang="zh-CN" b="1">
              <a:latin typeface="Times New Roman" pitchFamily="18" charset="0"/>
              <a:ea typeface="华文中宋" pitchFamily="2" charset="-122"/>
            </a:endParaRPr>
          </a:p>
        </p:txBody>
      </p:sp>
      <p:pic>
        <p:nvPicPr>
          <p:cNvPr id="17305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4508500"/>
            <a:ext cx="6769100" cy="13319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3060" name="Rectangle 4"/>
          <p:cNvSpPr>
            <a:spLocks noGrp="1" noChangeArrowheads="1"/>
          </p:cNvSpPr>
          <p:nvPr>
            <p:ph type="title"/>
          </p:nvPr>
        </p:nvSpPr>
        <p:spPr/>
        <p:txBody>
          <a:bodyPr/>
          <a:lstStyle/>
          <a:p>
            <a:r>
              <a:rPr lang="en-US" altLang="zh-CN">
                <a:latin typeface="Times New Roman" pitchFamily="18" charset="0"/>
                <a:ea typeface="华文中宋" pitchFamily="2" charset="-122"/>
              </a:rPr>
              <a:t>(4)</a:t>
            </a:r>
            <a:r>
              <a:rPr lang="zh-CN" altLang="en-US">
                <a:latin typeface="Times New Roman" pitchFamily="18" charset="0"/>
                <a:ea typeface="华文中宋" pitchFamily="2" charset="-122"/>
              </a:rPr>
              <a:t>、总污染负荷</a:t>
            </a:r>
          </a:p>
        </p:txBody>
      </p:sp>
    </p:spTree>
    <p:extLst>
      <p:ext uri="{BB962C8B-B14F-4D97-AF65-F5344CB8AC3E}">
        <p14:creationId xmlns:p14="http://schemas.microsoft.com/office/powerpoint/2010/main" val="396308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81075"/>
            <a:ext cx="81359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3" name="TextBox 2"/>
          <p:cNvSpPr txBox="1">
            <a:spLocks noChangeArrowheads="1"/>
          </p:cNvSpPr>
          <p:nvPr/>
        </p:nvSpPr>
        <p:spPr bwMode="auto">
          <a:xfrm>
            <a:off x="4356100" y="1455738"/>
            <a:ext cx="1871663"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71745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body" idx="1"/>
          </p:nvPr>
        </p:nvSpPr>
        <p:spPr>
          <a:xfrm>
            <a:off x="468313" y="1601788"/>
            <a:ext cx="8229600" cy="3051175"/>
          </a:xfrm>
        </p:spPr>
        <p:txBody>
          <a:bodyPr/>
          <a:lstStyle/>
          <a:p>
            <a:pPr marL="0" indent="0">
              <a:lnSpc>
                <a:spcPct val="135000"/>
              </a:lnSpc>
              <a:spcBef>
                <a:spcPct val="40000"/>
              </a:spcBef>
              <a:buFontTx/>
              <a:buNone/>
            </a:pPr>
            <a:r>
              <a:rPr lang="zh-CN" altLang="en-US" b="1">
                <a:latin typeface="Times New Roman" pitchFamily="18" charset="0"/>
                <a:ea typeface="华文中宋" pitchFamily="2" charset="-122"/>
              </a:rPr>
              <a:t>在整个评价范围内，一个污染源所排放</a:t>
            </a:r>
            <a:r>
              <a:rPr lang="zh-CN" altLang="en-US" b="1">
                <a:solidFill>
                  <a:schemeClr val="hlink"/>
                </a:solidFill>
                <a:latin typeface="Times New Roman" pitchFamily="18" charset="0"/>
                <a:ea typeface="华文中宋" pitchFamily="2" charset="-122"/>
              </a:rPr>
              <a:t>所有污染物</a:t>
            </a:r>
            <a:r>
              <a:rPr lang="zh-CN" altLang="en-US" b="1">
                <a:latin typeface="Times New Roman" pitchFamily="18" charset="0"/>
                <a:ea typeface="华文中宋" pitchFamily="2" charset="-122"/>
              </a:rPr>
              <a:t>的等标污染负荷之和占该评价范围总等标污染负荷之百分比，称为该污染源对于这个评价范围的污染负荷比，记作</a:t>
            </a:r>
            <a:r>
              <a:rPr lang="en-US" altLang="zh-CN" b="1">
                <a:latin typeface="Times New Roman" pitchFamily="18" charset="0"/>
                <a:ea typeface="华文中宋" pitchFamily="2" charset="-122"/>
              </a:rPr>
              <a:t>K</a:t>
            </a:r>
            <a:r>
              <a:rPr lang="en-US" altLang="zh-CN" b="1" baseline="-25000">
                <a:latin typeface="Times New Roman" pitchFamily="18" charset="0"/>
                <a:ea typeface="华文中宋" pitchFamily="2" charset="-122"/>
              </a:rPr>
              <a:t>j</a:t>
            </a:r>
            <a:r>
              <a:rPr lang="zh-CN" altLang="en-US" b="1">
                <a:latin typeface="Times New Roman" pitchFamily="18" charset="0"/>
                <a:ea typeface="华文中宋" pitchFamily="2" charset="-122"/>
              </a:rPr>
              <a:t>。</a:t>
            </a:r>
          </a:p>
        </p:txBody>
      </p:sp>
      <p:pic>
        <p:nvPicPr>
          <p:cNvPr id="1751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652963"/>
            <a:ext cx="2663825" cy="19526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5108" name="Rectangle 4"/>
          <p:cNvSpPr>
            <a:spLocks noGrp="1" noChangeArrowheads="1"/>
          </p:cNvSpPr>
          <p:nvPr>
            <p:ph type="title"/>
          </p:nvPr>
        </p:nvSpPr>
        <p:spPr/>
        <p:txBody>
          <a:bodyPr/>
          <a:lstStyle/>
          <a:p>
            <a:r>
              <a:rPr lang="en-US" altLang="zh-CN">
                <a:latin typeface="Times New Roman" pitchFamily="18" charset="0"/>
                <a:ea typeface="华文中宋" pitchFamily="2" charset="-122"/>
              </a:rPr>
              <a:t>(5)</a:t>
            </a:r>
            <a:r>
              <a:rPr lang="zh-CN" altLang="en-US">
                <a:latin typeface="Times New Roman" pitchFamily="18" charset="0"/>
                <a:ea typeface="华文中宋" pitchFamily="2" charset="-122"/>
              </a:rPr>
              <a:t>、污染源的污染负荷比</a:t>
            </a:r>
          </a:p>
        </p:txBody>
      </p:sp>
    </p:spTree>
    <p:extLst>
      <p:ext uri="{BB962C8B-B14F-4D97-AF65-F5344CB8AC3E}">
        <p14:creationId xmlns:p14="http://schemas.microsoft.com/office/powerpoint/2010/main" val="26443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87487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1" name="TextBox 3"/>
          <p:cNvSpPr txBox="1">
            <a:spLocks noChangeArrowheads="1"/>
          </p:cNvSpPr>
          <p:nvPr/>
        </p:nvSpPr>
        <p:spPr bwMode="auto">
          <a:xfrm>
            <a:off x="3886200" y="2420938"/>
            <a:ext cx="187325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29486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a:xfrm>
            <a:off x="468313" y="1628775"/>
            <a:ext cx="8229600" cy="4103688"/>
          </a:xfrm>
        </p:spPr>
        <p:txBody>
          <a:bodyPr/>
          <a:lstStyle/>
          <a:p>
            <a:pPr marL="0" indent="0">
              <a:lnSpc>
                <a:spcPct val="130000"/>
              </a:lnSpc>
              <a:spcBef>
                <a:spcPct val="35000"/>
              </a:spcBef>
              <a:buFontTx/>
              <a:buNone/>
            </a:pPr>
            <a:r>
              <a:rPr lang="zh-CN" altLang="en-US" b="1">
                <a:latin typeface="Times New Roman" pitchFamily="18" charset="0"/>
                <a:ea typeface="华文中宋" pitchFamily="2" charset="-122"/>
              </a:rPr>
              <a:t>在整个评价范围内，所有污染源所排放的同一种污染物的等标污染负荷之和占该评价范围总等标污染负荷之百分比，称为该污染物对于这个评价范围的污染负荷比，记作</a:t>
            </a:r>
            <a:r>
              <a:rPr lang="en-US" altLang="zh-CN" b="1">
                <a:latin typeface="Times New Roman" pitchFamily="18" charset="0"/>
                <a:ea typeface="华文中宋" pitchFamily="2" charset="-122"/>
              </a:rPr>
              <a:t>K</a:t>
            </a:r>
            <a:r>
              <a:rPr lang="en-US" altLang="zh-CN" b="1" baseline="-25000">
                <a:latin typeface="Times New Roman" pitchFamily="18" charset="0"/>
                <a:ea typeface="华文中宋" pitchFamily="2" charset="-122"/>
              </a:rPr>
              <a:t>i</a:t>
            </a:r>
            <a:r>
              <a:rPr lang="zh-CN" altLang="en-US" b="1">
                <a:latin typeface="Times New Roman" pitchFamily="18" charset="0"/>
                <a:ea typeface="华文中宋" pitchFamily="2" charset="-122"/>
              </a:rPr>
              <a:t>。</a:t>
            </a:r>
          </a:p>
          <a:p>
            <a:pPr marL="0" indent="0">
              <a:lnSpc>
                <a:spcPct val="130000"/>
              </a:lnSpc>
              <a:spcBef>
                <a:spcPct val="35000"/>
              </a:spcBef>
              <a:buFontTx/>
              <a:buNone/>
            </a:pPr>
            <a:r>
              <a:rPr lang="zh-CN" altLang="en-US" b="1">
                <a:solidFill>
                  <a:srgbClr val="00FF00"/>
                </a:solidFill>
                <a:latin typeface="Times New Roman" pitchFamily="18" charset="0"/>
                <a:ea typeface="华文中宋" pitchFamily="2" charset="-122"/>
              </a:rPr>
              <a:t>污染负荷比中的最大值对应于评价范围内最主要的污染物。</a:t>
            </a:r>
          </a:p>
        </p:txBody>
      </p:sp>
      <p:pic>
        <p:nvPicPr>
          <p:cNvPr id="1771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338" y="5200650"/>
            <a:ext cx="2159000" cy="1657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7156" name="Rectangle 4"/>
          <p:cNvSpPr>
            <a:spLocks noGrp="1" noChangeArrowheads="1"/>
          </p:cNvSpPr>
          <p:nvPr>
            <p:ph type="title"/>
          </p:nvPr>
        </p:nvSpPr>
        <p:spPr/>
        <p:txBody>
          <a:bodyPr/>
          <a:lstStyle/>
          <a:p>
            <a:r>
              <a:rPr lang="en-US" altLang="zh-CN">
                <a:latin typeface="Times New Roman" pitchFamily="18" charset="0"/>
                <a:ea typeface="华文中宋" pitchFamily="2" charset="-122"/>
              </a:rPr>
              <a:t>(6)</a:t>
            </a:r>
            <a:r>
              <a:rPr lang="zh-CN" altLang="en-US">
                <a:latin typeface="Times New Roman" pitchFamily="18" charset="0"/>
                <a:ea typeface="华文中宋" pitchFamily="2" charset="-122"/>
              </a:rPr>
              <a:t>、污染物的污染负荷比</a:t>
            </a:r>
          </a:p>
        </p:txBody>
      </p:sp>
    </p:spTree>
    <p:extLst>
      <p:ext uri="{BB962C8B-B14F-4D97-AF65-F5344CB8AC3E}">
        <p14:creationId xmlns:p14="http://schemas.microsoft.com/office/powerpoint/2010/main" val="54381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5888"/>
            <a:ext cx="77057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05263"/>
            <a:ext cx="849788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434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1"/>
          </p:nvPr>
        </p:nvSpPr>
        <p:spPr>
          <a:xfrm>
            <a:off x="457200" y="1844675"/>
            <a:ext cx="8229600" cy="3240088"/>
          </a:xfrm>
        </p:spPr>
        <p:txBody>
          <a:bodyPr/>
          <a:lstStyle/>
          <a:p>
            <a:pPr marL="0" indent="0">
              <a:lnSpc>
                <a:spcPct val="140000"/>
              </a:lnSpc>
              <a:spcBef>
                <a:spcPct val="45000"/>
              </a:spcBef>
              <a:buFontTx/>
              <a:buNone/>
            </a:pPr>
            <a:r>
              <a:rPr lang="zh-CN" altLang="en-US" b="1">
                <a:latin typeface="Times New Roman" pitchFamily="18" charset="0"/>
                <a:ea typeface="华文中宋" pitchFamily="2" charset="-122"/>
              </a:rPr>
              <a:t>按等标污染负荷大小排列，计算累计百分比，将累计百分比</a:t>
            </a:r>
            <a:r>
              <a:rPr lang="zh-CN" altLang="en-US" b="1">
                <a:solidFill>
                  <a:srgbClr val="FF0000"/>
                </a:solidFill>
                <a:latin typeface="Times New Roman" pitchFamily="18" charset="0"/>
                <a:ea typeface="华文中宋" pitchFamily="2" charset="-122"/>
              </a:rPr>
              <a:t>大于</a:t>
            </a:r>
            <a:r>
              <a:rPr lang="en-US" altLang="zh-CN" b="1">
                <a:solidFill>
                  <a:srgbClr val="FF0000"/>
                </a:solidFill>
                <a:latin typeface="Times New Roman" pitchFamily="18" charset="0"/>
                <a:ea typeface="华文中宋" pitchFamily="2" charset="-122"/>
              </a:rPr>
              <a:t>80%</a:t>
            </a:r>
            <a:r>
              <a:rPr lang="zh-CN" altLang="en-US" b="1">
                <a:solidFill>
                  <a:srgbClr val="FF0000"/>
                </a:solidFill>
                <a:latin typeface="Times New Roman" pitchFamily="18" charset="0"/>
                <a:ea typeface="华文中宋" pitchFamily="2" charset="-122"/>
              </a:rPr>
              <a:t>的污染源</a:t>
            </a:r>
            <a:r>
              <a:rPr lang="zh-CN" altLang="en-US" b="1">
                <a:latin typeface="Times New Roman" pitchFamily="18" charset="0"/>
                <a:ea typeface="华文中宋" pitchFamily="2" charset="-122"/>
              </a:rPr>
              <a:t>（物）列为该区域的主要污染源（物）</a:t>
            </a:r>
          </a:p>
        </p:txBody>
      </p:sp>
      <p:sp>
        <p:nvSpPr>
          <p:cNvPr id="179203" name="Rectangle 3"/>
          <p:cNvSpPr>
            <a:spLocks noGrp="1" noChangeArrowheads="1"/>
          </p:cNvSpPr>
          <p:nvPr>
            <p:ph type="title"/>
          </p:nvPr>
        </p:nvSpPr>
        <p:spPr/>
        <p:txBody>
          <a:bodyPr/>
          <a:lstStyle/>
          <a:p>
            <a:r>
              <a:rPr lang="en-US" altLang="zh-CN" sz="4000">
                <a:latin typeface="Times New Roman" pitchFamily="18" charset="0"/>
                <a:ea typeface="华文中宋" pitchFamily="2" charset="-122"/>
              </a:rPr>
              <a:t>(7)</a:t>
            </a:r>
            <a:r>
              <a:rPr lang="zh-CN" altLang="en-US" sz="4000">
                <a:latin typeface="Times New Roman" pitchFamily="18" charset="0"/>
                <a:ea typeface="华文中宋" pitchFamily="2" charset="-122"/>
              </a:rPr>
              <a:t>、主要污染物和污染源的确定</a:t>
            </a:r>
          </a:p>
        </p:txBody>
      </p:sp>
    </p:spTree>
    <p:extLst>
      <p:ext uri="{BB962C8B-B14F-4D97-AF65-F5344CB8AC3E}">
        <p14:creationId xmlns:p14="http://schemas.microsoft.com/office/powerpoint/2010/main" val="1197669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4963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89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idx="1"/>
          </p:nvPr>
        </p:nvSpPr>
        <p:spPr>
          <a:xfrm>
            <a:off x="28002" y="116632"/>
            <a:ext cx="7924800" cy="576064"/>
          </a:xfrm>
        </p:spPr>
        <p:txBody>
          <a:bodyPr/>
          <a:lstStyle/>
          <a:p>
            <a:pPr eaLnBrk="1" hangingPunct="1">
              <a:buClr>
                <a:schemeClr val="accent2"/>
              </a:buClr>
              <a:buFont typeface="Wingdings" pitchFamily="2" charset="2"/>
              <a:buNone/>
            </a:pPr>
            <a:r>
              <a:rPr lang="zh-CN" altLang="en-US" sz="2800" b="1" dirty="0"/>
              <a:t>污染源分类</a:t>
            </a:r>
            <a:endParaRPr lang="en-US" altLang="zh-CN" sz="2800" b="1" dirty="0"/>
          </a:p>
        </p:txBody>
      </p:sp>
      <p:sp>
        <p:nvSpPr>
          <p:cNvPr id="6041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35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A1344E1-B179-49AB-9B5A-B0AC3AB2C2C0}" type="slidenum">
              <a:rPr lang="en-US" altLang="zh-CN" sz="1200">
                <a:solidFill>
                  <a:srgbClr val="898989"/>
                </a:solidFill>
                <a:latin typeface="Tahoma" pitchFamily="34" charset="0"/>
              </a:rPr>
              <a:pPr>
                <a:spcBef>
                  <a:spcPct val="0"/>
                </a:spcBef>
                <a:buFontTx/>
                <a:buNone/>
              </a:pPr>
              <a:t>3</a:t>
            </a:fld>
            <a:endParaRPr lang="en-US" altLang="zh-CN" sz="1200">
              <a:solidFill>
                <a:srgbClr val="898989"/>
              </a:solidFill>
              <a:latin typeface="Tahoma" pitchFamily="34" charset="0"/>
            </a:endParaRPr>
          </a:p>
        </p:txBody>
      </p:sp>
      <p:sp>
        <p:nvSpPr>
          <p:cNvPr id="23558" name="Rectangle 2"/>
          <p:cNvSpPr>
            <a:spLocks noChangeArrowheads="1"/>
          </p:cNvSpPr>
          <p:nvPr/>
        </p:nvSpPr>
        <p:spPr bwMode="auto">
          <a:xfrm>
            <a:off x="395536" y="836712"/>
            <a:ext cx="77771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ingdings" pitchFamily="2" charset="2"/>
              <a:buNone/>
            </a:pPr>
            <a:r>
              <a:rPr lang="zh-CN" altLang="en-US" sz="2400" b="1" dirty="0">
                <a:latin typeface="Tahoma" pitchFamily="34" charset="0"/>
              </a:rPr>
              <a:t>污染源按方式分：点源、面源（面，线或分散点）</a:t>
            </a:r>
            <a:endParaRPr lang="zh-CN" altLang="en-US" sz="2400" b="1" dirty="0">
              <a:latin typeface="华文新魏" pitchFamily="2" charset="-122"/>
              <a:ea typeface="华文新魏" pitchFamily="2" charset="-122"/>
            </a:endParaRPr>
          </a:p>
          <a:p>
            <a:pPr algn="just" eaLnBrk="1" hangingPunct="1">
              <a:spcBef>
                <a:spcPct val="0"/>
              </a:spcBef>
              <a:buClr>
                <a:schemeClr val="accent2"/>
              </a:buClr>
              <a:buFont typeface="Webdings" pitchFamily="18" charset="2"/>
              <a:buNone/>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）点污染源</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点源</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：通过管道和沟渠收集和排入水体的废水。</a:t>
            </a:r>
          </a:p>
          <a:p>
            <a:pPr algn="just" eaLnBrk="1" hangingPunct="1">
              <a:spcBef>
                <a:spcPct val="0"/>
              </a:spcBef>
              <a:buClr>
                <a:schemeClr val="accent2"/>
              </a:buClr>
              <a:buFont typeface="Webdings" pitchFamily="18" charset="2"/>
              <a:buNone/>
            </a:pPr>
            <a:r>
              <a:rPr lang="zh-CN" altLang="en-US" sz="2400" b="1" dirty="0">
                <a:latin typeface="华文新魏" pitchFamily="2" charset="-122"/>
                <a:ea typeface="华文新魏" pitchFamily="2" charset="-122"/>
              </a:rPr>
              <a:t>      废水量和污染物可以直接测流量和采样分析组分浓度确定。</a:t>
            </a:r>
          </a:p>
        </p:txBody>
      </p:sp>
      <p:sp>
        <p:nvSpPr>
          <p:cNvPr id="7" name="Rectangle 3"/>
          <p:cNvSpPr txBox="1">
            <a:spLocks noChangeArrowheads="1"/>
          </p:cNvSpPr>
          <p:nvPr/>
        </p:nvSpPr>
        <p:spPr>
          <a:xfrm>
            <a:off x="863496" y="2801907"/>
            <a:ext cx="7823200" cy="32012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GB" sz="2400" dirty="0"/>
              <a:t>居住区生活污水量</a:t>
            </a:r>
            <a:r>
              <a:rPr lang="en-GB" altLang="zh-CN" sz="2400" dirty="0"/>
              <a:t>Q</a:t>
            </a:r>
            <a:r>
              <a:rPr lang="en-GB" altLang="zh-CN" sz="2400" baseline="-25000" dirty="0"/>
              <a:t>s</a:t>
            </a:r>
            <a:r>
              <a:rPr lang="zh-CN" altLang="en-GB" sz="2400" dirty="0"/>
              <a:t>计算式（</a:t>
            </a:r>
            <a:r>
              <a:rPr lang="en-GB" altLang="zh-CN" sz="2400" dirty="0"/>
              <a:t>4-1</a:t>
            </a:r>
            <a:r>
              <a:rPr lang="zh-CN" altLang="en-GB" sz="2400" dirty="0"/>
              <a:t>）：</a:t>
            </a:r>
          </a:p>
          <a:p>
            <a:pPr>
              <a:buFontTx/>
              <a:buNone/>
            </a:pPr>
            <a:endParaRPr lang="zh-CN" altLang="en-GB" sz="2400" dirty="0"/>
          </a:p>
          <a:p>
            <a:endParaRPr lang="zh-CN" altLang="en-GB" sz="2400" dirty="0"/>
          </a:p>
          <a:p>
            <a:pPr>
              <a:buFontTx/>
              <a:buNone/>
            </a:pPr>
            <a:r>
              <a:rPr lang="zh-CN" altLang="en-GB" sz="2400" dirty="0"/>
              <a:t> </a:t>
            </a:r>
          </a:p>
          <a:p>
            <a:pPr>
              <a:buFontTx/>
              <a:buNone/>
            </a:pPr>
            <a:r>
              <a:rPr lang="zh-CN" altLang="en-GB" sz="2400" dirty="0">
                <a:latin typeface="华文新魏" pitchFamily="2" charset="-122"/>
                <a:ea typeface="华文新魏" pitchFamily="2" charset="-122"/>
              </a:rPr>
              <a:t>式中：</a:t>
            </a:r>
            <a:r>
              <a:rPr lang="en-GB" altLang="zh-CN" sz="2400" dirty="0">
                <a:latin typeface="华文新魏" pitchFamily="2" charset="-122"/>
                <a:ea typeface="华文新魏" pitchFamily="2" charset="-122"/>
              </a:rPr>
              <a:t>Q</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居住区生活污水量，</a:t>
            </a:r>
            <a:r>
              <a:rPr lang="en-GB" altLang="zh-CN" sz="2400" dirty="0">
                <a:latin typeface="华文新魏" pitchFamily="2" charset="-122"/>
                <a:ea typeface="华文新魏" pitchFamily="2" charset="-122"/>
              </a:rPr>
              <a:t>L/s</a:t>
            </a:r>
            <a:r>
              <a:rPr lang="zh-CN" altLang="en-GB" sz="2400" dirty="0">
                <a:latin typeface="华文新魏" pitchFamily="2" charset="-122"/>
                <a:ea typeface="华文新魏" pitchFamily="2" charset="-122"/>
              </a:rPr>
              <a:t>；</a:t>
            </a:r>
          </a:p>
          <a:p>
            <a:pPr>
              <a:buFontTx/>
              <a:buNone/>
            </a:pPr>
            <a:r>
              <a:rPr lang="zh-CN" altLang="en-GB" sz="2400" dirty="0">
                <a:latin typeface="华文新魏" pitchFamily="2" charset="-122"/>
                <a:ea typeface="华文新魏" pitchFamily="2" charset="-122"/>
              </a:rPr>
              <a:t>            </a:t>
            </a:r>
            <a:r>
              <a:rPr lang="en-GB" altLang="zh-CN" sz="2400" dirty="0">
                <a:latin typeface="华文新魏" pitchFamily="2" charset="-122"/>
                <a:ea typeface="华文新魏" pitchFamily="2" charset="-122"/>
              </a:rPr>
              <a:t>q </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每人每日的排水定额，</a:t>
            </a:r>
            <a:r>
              <a:rPr lang="en-GB" altLang="zh-CN" sz="2400" dirty="0">
                <a:latin typeface="华文新魏" pitchFamily="2" charset="-122"/>
                <a:ea typeface="华文新魏" pitchFamily="2" charset="-122"/>
              </a:rPr>
              <a:t>L/(</a:t>
            </a:r>
            <a:r>
              <a:rPr lang="zh-CN" altLang="en-GB" sz="2400" dirty="0">
                <a:latin typeface="华文新魏" pitchFamily="2" charset="-122"/>
                <a:ea typeface="华文新魏" pitchFamily="2" charset="-122"/>
              </a:rPr>
              <a:t>人</a:t>
            </a:r>
            <a:r>
              <a:rPr lang="en-GB" altLang="zh-CN" sz="2400" dirty="0">
                <a:latin typeface="华文新魏" pitchFamily="2" charset="-122"/>
                <a:ea typeface="华文新魏" pitchFamily="2" charset="-122"/>
              </a:rPr>
              <a:t>.d);</a:t>
            </a:r>
          </a:p>
          <a:p>
            <a:pPr>
              <a:buFontTx/>
              <a:buNone/>
            </a:pPr>
            <a:r>
              <a:rPr lang="en-GB" altLang="zh-CN" sz="2400" dirty="0">
                <a:latin typeface="华文新魏" pitchFamily="2" charset="-122"/>
                <a:ea typeface="华文新魏" pitchFamily="2" charset="-122"/>
              </a:rPr>
              <a:t>            N</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设计人口数</a:t>
            </a:r>
          </a:p>
          <a:p>
            <a:pPr>
              <a:buFontTx/>
              <a:buNone/>
            </a:pPr>
            <a:r>
              <a:rPr lang="zh-CN" altLang="en-GB" sz="2400" dirty="0">
                <a:latin typeface="华文新魏" pitchFamily="2" charset="-122"/>
                <a:ea typeface="华文新魏" pitchFamily="2" charset="-122"/>
              </a:rPr>
              <a:t>            </a:t>
            </a:r>
            <a:r>
              <a:rPr lang="en-GB" altLang="zh-CN" sz="2400" dirty="0">
                <a:latin typeface="华文新魏" pitchFamily="2" charset="-122"/>
                <a:ea typeface="华文新魏" pitchFamily="2" charset="-122"/>
              </a:rPr>
              <a:t>K</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总变化系数（</a:t>
            </a:r>
            <a:r>
              <a:rPr lang="en-GB" altLang="zh-CN" sz="2400" dirty="0">
                <a:latin typeface="华文新魏" pitchFamily="2" charset="-122"/>
                <a:ea typeface="华文新魏" pitchFamily="2" charset="-122"/>
              </a:rPr>
              <a:t>1.5~1.7</a:t>
            </a:r>
            <a:r>
              <a:rPr lang="zh-CN" altLang="en-GB" sz="2400" dirty="0">
                <a:latin typeface="华文新魏" pitchFamily="2" charset="-122"/>
                <a:ea typeface="华文新魏" pitchFamily="2" charset="-122"/>
              </a:rPr>
              <a:t>）</a:t>
            </a:r>
            <a:endParaRPr lang="zh-CN" altLang="en-US" sz="2400" dirty="0">
              <a:latin typeface="华文新魏" pitchFamily="2" charset="-122"/>
              <a:ea typeface="华文新魏"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41760695"/>
              </p:ext>
            </p:extLst>
          </p:nvPr>
        </p:nvGraphicFramePr>
        <p:xfrm>
          <a:off x="2339752" y="3356992"/>
          <a:ext cx="2866615" cy="840294"/>
        </p:xfrm>
        <a:graphic>
          <a:graphicData uri="http://schemas.openxmlformats.org/presentationml/2006/ole">
            <mc:AlternateContent xmlns:mc="http://schemas.openxmlformats.org/markup-compatibility/2006">
              <mc:Choice xmlns:v="urn:schemas-microsoft-com:vml" Requires="v">
                <p:oleObj spid="_x0000_s1032" name="公式" r:id="rId3" imgW="761669" imgH="393529" progId="Equation.3">
                  <p:embed/>
                </p:oleObj>
              </mc:Choice>
              <mc:Fallback>
                <p:oleObj name="公式" r:id="rId3" imgW="76166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356992"/>
                        <a:ext cx="2866615" cy="8402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0628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fade">
                                      <p:cBhvr>
                                        <p:cTn id="7" dur="500"/>
                                        <p:tgtEl>
                                          <p:spTgt spid="645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468313" y="188913"/>
            <a:ext cx="8229600" cy="692150"/>
          </a:xfrm>
        </p:spPr>
        <p:txBody>
          <a:bodyPr>
            <a:normAutofit fontScale="90000"/>
          </a:bodyPr>
          <a:lstStyle/>
          <a:p>
            <a:r>
              <a:rPr lang="zh-CN" altLang="en-US" sz="4000"/>
              <a:t>例题</a:t>
            </a:r>
            <a:r>
              <a:rPr lang="en-US" altLang="zh-CN" sz="4000"/>
              <a:t>1</a:t>
            </a:r>
          </a:p>
        </p:txBody>
      </p:sp>
      <p:sp>
        <p:nvSpPr>
          <p:cNvPr id="182275" name="Rectangle 3"/>
          <p:cNvSpPr>
            <a:spLocks noGrp="1" noChangeArrowheads="1"/>
          </p:cNvSpPr>
          <p:nvPr>
            <p:ph type="body" idx="1"/>
          </p:nvPr>
        </p:nvSpPr>
        <p:spPr>
          <a:xfrm>
            <a:off x="446088" y="1125538"/>
            <a:ext cx="8229600" cy="5183187"/>
          </a:xfrm>
        </p:spPr>
        <p:txBody>
          <a:bodyPr/>
          <a:lstStyle/>
          <a:p>
            <a:pPr marL="0" indent="0">
              <a:lnSpc>
                <a:spcPct val="135000"/>
              </a:lnSpc>
              <a:buFontTx/>
              <a:buNone/>
            </a:pPr>
            <a:r>
              <a:rPr lang="zh-CN" altLang="en-US" sz="2400" b="1">
                <a:latin typeface="Times New Roman" pitchFamily="18" charset="0"/>
                <a:ea typeface="黑体" pitchFamily="49" charset="-122"/>
              </a:rPr>
              <a:t>排放标准</a:t>
            </a:r>
            <a:r>
              <a:rPr lang="zh-CN" altLang="en-US" sz="1800" b="1"/>
              <a:t>：</a:t>
            </a:r>
            <a:r>
              <a:rPr lang="en-US" altLang="zh-CN" sz="2400" b="1">
                <a:latin typeface="Times New Roman" pitchFamily="18" charset="0"/>
                <a:ea typeface="黑体" pitchFamily="49" charset="-122"/>
              </a:rPr>
              <a:t>COD</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100mg/l</a:t>
            </a:r>
            <a:r>
              <a:rPr lang="zh-CN" altLang="en-US" sz="2400" b="1">
                <a:latin typeface="Times New Roman" pitchFamily="18" charset="0"/>
                <a:ea typeface="黑体" pitchFamily="49" charset="-122"/>
              </a:rPr>
              <a:t>，</a:t>
            </a:r>
            <a:r>
              <a:rPr lang="zh-CN" altLang="en-US" sz="2400" b="1"/>
              <a:t>氰根离子</a:t>
            </a:r>
            <a:r>
              <a:rPr lang="en-US" altLang="zh-CN" sz="2400" b="1"/>
              <a:t>(</a:t>
            </a:r>
            <a:r>
              <a:rPr lang="en-US" altLang="zh-CN" sz="2400" b="1">
                <a:latin typeface="Times New Roman" pitchFamily="18" charset="0"/>
                <a:ea typeface="黑体" pitchFamily="49" charset="-122"/>
              </a:rPr>
              <a:t>CN</a:t>
            </a:r>
            <a:r>
              <a:rPr lang="en-US" altLang="zh-CN" sz="2400" b="1" baseline="30000">
                <a:latin typeface="Times New Roman" pitchFamily="18" charset="0"/>
                <a:ea typeface="黑体" pitchFamily="49" charset="-122"/>
              </a:rPr>
              <a:t>-</a:t>
            </a:r>
            <a:r>
              <a:rPr lang="en-US" altLang="zh-CN" sz="2400" b="1"/>
              <a:t>)</a:t>
            </a:r>
            <a:r>
              <a:rPr lang="en-US" altLang="zh-CN" sz="2400"/>
              <a:t> </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0.5mg/l</a:t>
            </a:r>
            <a:r>
              <a:rPr lang="zh-CN" altLang="en-US" sz="2400" b="1">
                <a:latin typeface="Times New Roman" pitchFamily="18" charset="0"/>
                <a:ea typeface="黑体" pitchFamily="49" charset="-122"/>
              </a:rPr>
              <a:t>，</a:t>
            </a:r>
            <a:r>
              <a:rPr lang="en-US" altLang="zh-CN" sz="2400" b="1">
                <a:latin typeface="Times New Roman" pitchFamily="18" charset="0"/>
                <a:ea typeface="黑体" pitchFamily="49" charset="-122"/>
              </a:rPr>
              <a:t>NH</a:t>
            </a:r>
            <a:r>
              <a:rPr lang="en-US" altLang="zh-CN" sz="2400" b="1" baseline="-25000">
                <a:latin typeface="Times New Roman" pitchFamily="18" charset="0"/>
                <a:ea typeface="黑体" pitchFamily="49" charset="-122"/>
              </a:rPr>
              <a:t>3</a:t>
            </a:r>
            <a:r>
              <a:rPr lang="en-US" altLang="zh-CN" sz="2400" b="1">
                <a:latin typeface="Times New Roman" pitchFamily="18" charset="0"/>
                <a:ea typeface="黑体" pitchFamily="49" charset="-122"/>
              </a:rPr>
              <a:t>-N</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15mg/l</a:t>
            </a:r>
          </a:p>
          <a:p>
            <a:pPr marL="0" indent="0">
              <a:lnSpc>
                <a:spcPct val="135000"/>
              </a:lnSpc>
              <a:buFontTx/>
              <a:buNone/>
            </a:pPr>
            <a:r>
              <a:rPr lang="zh-CN" altLang="en-US" sz="2400" b="1">
                <a:latin typeface="Times New Roman" pitchFamily="18" charset="0"/>
                <a:ea typeface="黑体" pitchFamily="49" charset="-122"/>
              </a:rPr>
              <a:t>假设</a:t>
            </a:r>
            <a:r>
              <a:rPr lang="en-US" altLang="en-US" sz="2400" b="1">
                <a:latin typeface="Times New Roman" pitchFamily="18" charset="0"/>
                <a:ea typeface="黑体" pitchFamily="49" charset="-122"/>
              </a:rPr>
              <a:t>：</a:t>
            </a:r>
            <a:r>
              <a:rPr lang="zh-CN" altLang="en-US" sz="2400" b="1">
                <a:latin typeface="Times New Roman" pitchFamily="18" charset="0"/>
                <a:ea typeface="黑体" pitchFamily="49" charset="-122"/>
              </a:rPr>
              <a:t>某地区有</a:t>
            </a:r>
            <a:r>
              <a:rPr lang="en-US" altLang="zh-CN" sz="2400" b="1">
                <a:latin typeface="Times New Roman" pitchFamily="18" charset="0"/>
                <a:ea typeface="黑体" pitchFamily="49" charset="-122"/>
              </a:rPr>
              <a:t>Ⅰ</a:t>
            </a:r>
            <a:r>
              <a:rPr lang="zh-CN" altLang="en-US" sz="2400" b="1">
                <a:latin typeface="Times New Roman" pitchFamily="18" charset="0"/>
                <a:ea typeface="黑体" pitchFamily="49" charset="-122"/>
              </a:rPr>
              <a:t>、</a:t>
            </a:r>
            <a:r>
              <a:rPr lang="en-US" altLang="zh-CN" sz="2400" b="1">
                <a:latin typeface="Times New Roman" pitchFamily="18" charset="0"/>
                <a:ea typeface="黑体" pitchFamily="49" charset="-122"/>
              </a:rPr>
              <a:t>Ⅱ</a:t>
            </a:r>
            <a:r>
              <a:rPr lang="zh-CN" altLang="en-US" sz="2400" b="1">
                <a:latin typeface="Times New Roman" pitchFamily="18" charset="0"/>
                <a:ea typeface="黑体" pitchFamily="49" charset="-122"/>
              </a:rPr>
              <a:t>两个污染源，</a:t>
            </a:r>
          </a:p>
          <a:p>
            <a:pPr marL="0" indent="0">
              <a:lnSpc>
                <a:spcPct val="135000"/>
              </a:lnSpc>
              <a:buFontTx/>
              <a:buNone/>
            </a:pPr>
            <a:r>
              <a:rPr lang="en-US" altLang="zh-CN" sz="2400" b="1">
                <a:latin typeface="Times New Roman" pitchFamily="18" charset="0"/>
                <a:ea typeface="黑体" pitchFamily="49" charset="-122"/>
              </a:rPr>
              <a:t>Ⅰ</a:t>
            </a:r>
            <a:r>
              <a:rPr lang="zh-CN" altLang="en-US" sz="2400" b="1">
                <a:latin typeface="Times New Roman" pitchFamily="18" charset="0"/>
                <a:ea typeface="黑体" pitchFamily="49" charset="-122"/>
              </a:rPr>
              <a:t>污染源排放的污水中污染物浓度分别为：</a:t>
            </a:r>
            <a:r>
              <a:rPr lang="en-US" altLang="zh-CN" sz="2400" b="1">
                <a:latin typeface="Times New Roman" pitchFamily="18" charset="0"/>
                <a:ea typeface="黑体" pitchFamily="49" charset="-122"/>
              </a:rPr>
              <a:t>COD</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80mg/l</a:t>
            </a:r>
            <a:r>
              <a:rPr lang="zh-CN" altLang="en-US" sz="2400" b="1">
                <a:latin typeface="Times New Roman" pitchFamily="18" charset="0"/>
                <a:ea typeface="黑体" pitchFamily="49" charset="-122"/>
              </a:rPr>
              <a:t>， </a:t>
            </a:r>
            <a:r>
              <a:rPr lang="en-US" altLang="zh-CN" sz="2400" b="1">
                <a:latin typeface="Times New Roman" pitchFamily="18" charset="0"/>
                <a:ea typeface="黑体" pitchFamily="49" charset="-122"/>
              </a:rPr>
              <a:t>CN</a:t>
            </a:r>
            <a:r>
              <a:rPr lang="en-US" altLang="zh-CN" sz="2400" b="1" baseline="30000">
                <a:latin typeface="Times New Roman" pitchFamily="18" charset="0"/>
                <a:ea typeface="黑体" pitchFamily="49" charset="-122"/>
              </a:rPr>
              <a:t>-</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1.0mg/l</a:t>
            </a:r>
            <a:r>
              <a:rPr lang="zh-CN" altLang="en-US" sz="2400" b="1">
                <a:latin typeface="Times New Roman" pitchFamily="18" charset="0"/>
                <a:ea typeface="黑体" pitchFamily="49" charset="-122"/>
              </a:rPr>
              <a:t>，</a:t>
            </a:r>
            <a:r>
              <a:rPr lang="en-US" altLang="zh-CN" sz="2400" b="1">
                <a:latin typeface="Times New Roman" pitchFamily="18" charset="0"/>
                <a:ea typeface="黑体" pitchFamily="49" charset="-122"/>
              </a:rPr>
              <a:t>NH</a:t>
            </a:r>
            <a:r>
              <a:rPr lang="en-US" altLang="zh-CN" sz="2400" b="1" baseline="-25000">
                <a:latin typeface="Times New Roman" pitchFamily="18" charset="0"/>
                <a:ea typeface="黑体" pitchFamily="49" charset="-122"/>
              </a:rPr>
              <a:t>3</a:t>
            </a:r>
            <a:r>
              <a:rPr lang="en-US" altLang="zh-CN" sz="2400" b="1">
                <a:latin typeface="Times New Roman" pitchFamily="18" charset="0"/>
                <a:ea typeface="黑体" pitchFamily="49" charset="-122"/>
              </a:rPr>
              <a:t>-N</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18mg/l</a:t>
            </a:r>
            <a:r>
              <a:rPr lang="zh-CN" altLang="en-US" sz="2400" b="1">
                <a:latin typeface="Times New Roman" pitchFamily="18" charset="0"/>
                <a:ea typeface="黑体" pitchFamily="49" charset="-122"/>
              </a:rPr>
              <a:t>，</a:t>
            </a:r>
            <a:r>
              <a:rPr lang="en-US" altLang="zh-CN" sz="2400" b="1">
                <a:latin typeface="Times New Roman" pitchFamily="18" charset="0"/>
                <a:ea typeface="黑体" pitchFamily="49" charset="-122"/>
              </a:rPr>
              <a:t>Q</a:t>
            </a:r>
            <a:r>
              <a:rPr lang="en-US" altLang="zh-CN" sz="2400" b="1" baseline="-25000">
                <a:latin typeface="Times New Roman" pitchFamily="18" charset="0"/>
                <a:ea typeface="黑体" pitchFamily="49" charset="-122"/>
              </a:rPr>
              <a:t>1</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100t/h</a:t>
            </a:r>
            <a:r>
              <a:rPr lang="zh-CN" altLang="en-US" sz="2400" b="1"/>
              <a:t>；</a:t>
            </a:r>
            <a:endParaRPr lang="zh-CN" altLang="en-US" sz="2400" b="1">
              <a:latin typeface="Times New Roman" pitchFamily="18" charset="0"/>
              <a:ea typeface="黑体" pitchFamily="49" charset="-122"/>
            </a:endParaRPr>
          </a:p>
          <a:p>
            <a:pPr marL="0" indent="0">
              <a:lnSpc>
                <a:spcPct val="135000"/>
              </a:lnSpc>
              <a:buFontTx/>
              <a:buNone/>
            </a:pPr>
            <a:r>
              <a:rPr lang="en-US" altLang="zh-CN" sz="2400" b="1">
                <a:latin typeface="Times New Roman" pitchFamily="18" charset="0"/>
                <a:ea typeface="黑体" pitchFamily="49" charset="-122"/>
              </a:rPr>
              <a:t>Ⅱ</a:t>
            </a:r>
            <a:r>
              <a:rPr lang="zh-CN" altLang="en-US" sz="2400" b="1">
                <a:latin typeface="Times New Roman" pitchFamily="18" charset="0"/>
                <a:ea typeface="黑体" pitchFamily="49" charset="-122"/>
              </a:rPr>
              <a:t>污染源排放的污水中污染物浓度分别为：</a:t>
            </a:r>
            <a:r>
              <a:rPr lang="en-US" altLang="zh-CN" sz="2400" b="1">
                <a:latin typeface="Times New Roman" pitchFamily="18" charset="0"/>
                <a:ea typeface="黑体" pitchFamily="49" charset="-122"/>
              </a:rPr>
              <a:t>COD</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90mg/l</a:t>
            </a:r>
            <a:r>
              <a:rPr lang="zh-CN" altLang="en-US" sz="2400" b="1">
                <a:latin typeface="Times New Roman" pitchFamily="18" charset="0"/>
                <a:ea typeface="黑体" pitchFamily="49" charset="-122"/>
              </a:rPr>
              <a:t>， </a:t>
            </a:r>
            <a:r>
              <a:rPr lang="en-US" altLang="zh-CN" sz="2400" b="1">
                <a:latin typeface="Times New Roman" pitchFamily="18" charset="0"/>
                <a:ea typeface="黑体" pitchFamily="49" charset="-122"/>
              </a:rPr>
              <a:t>CN</a:t>
            </a:r>
            <a:r>
              <a:rPr lang="en-US" altLang="zh-CN" sz="2400" b="1" baseline="30000">
                <a:latin typeface="Times New Roman" pitchFamily="18" charset="0"/>
                <a:ea typeface="黑体" pitchFamily="49" charset="-122"/>
              </a:rPr>
              <a:t>-</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1.5mg/l</a:t>
            </a:r>
            <a:r>
              <a:rPr lang="zh-CN" altLang="en-US" sz="2400" b="1">
                <a:latin typeface="Times New Roman" pitchFamily="18" charset="0"/>
                <a:ea typeface="黑体" pitchFamily="49" charset="-122"/>
              </a:rPr>
              <a:t>， </a:t>
            </a:r>
            <a:r>
              <a:rPr lang="en-US" altLang="zh-CN" sz="2400" b="1">
                <a:latin typeface="Times New Roman" pitchFamily="18" charset="0"/>
                <a:ea typeface="黑体" pitchFamily="49" charset="-122"/>
              </a:rPr>
              <a:t>NH</a:t>
            </a:r>
            <a:r>
              <a:rPr lang="en-US" altLang="zh-CN" sz="2400" b="1" baseline="-25000">
                <a:latin typeface="Times New Roman" pitchFamily="18" charset="0"/>
                <a:ea typeface="黑体" pitchFamily="49" charset="-122"/>
              </a:rPr>
              <a:t>3</a:t>
            </a:r>
            <a:r>
              <a:rPr lang="en-US" altLang="zh-CN" sz="2400" b="1">
                <a:latin typeface="Times New Roman" pitchFamily="18" charset="0"/>
                <a:ea typeface="黑体" pitchFamily="49" charset="-122"/>
              </a:rPr>
              <a:t>-N</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15mg/l</a:t>
            </a:r>
            <a:r>
              <a:rPr lang="en-US" altLang="en-US" sz="2400" b="1">
                <a:ea typeface="宋体" pitchFamily="2" charset="-122"/>
              </a:rPr>
              <a:t>，</a:t>
            </a:r>
            <a:r>
              <a:rPr lang="en-US" altLang="zh-CN" sz="2400" b="1">
                <a:latin typeface="Times New Roman" pitchFamily="18" charset="0"/>
                <a:ea typeface="黑体" pitchFamily="49" charset="-122"/>
              </a:rPr>
              <a:t>Q</a:t>
            </a:r>
            <a:r>
              <a:rPr lang="en-US" altLang="zh-CN" sz="2400" b="1" baseline="-25000">
                <a:latin typeface="Times New Roman" pitchFamily="18" charset="0"/>
                <a:ea typeface="黑体" pitchFamily="49" charset="-122"/>
              </a:rPr>
              <a:t>2</a:t>
            </a:r>
            <a:r>
              <a:rPr lang="zh-CN" altLang="en-US" sz="2400" b="1">
                <a:latin typeface="Times New Roman" pitchFamily="18" charset="0"/>
                <a:ea typeface="黑体" pitchFamily="49" charset="-122"/>
              </a:rPr>
              <a:t>为</a:t>
            </a:r>
            <a:r>
              <a:rPr lang="en-US" altLang="zh-CN" sz="2400" b="1">
                <a:latin typeface="Times New Roman" pitchFamily="18" charset="0"/>
                <a:ea typeface="黑体" pitchFamily="49" charset="-122"/>
              </a:rPr>
              <a:t>200t/h</a:t>
            </a:r>
            <a:r>
              <a:rPr lang="zh-CN" altLang="en-US" sz="2400" b="1">
                <a:latin typeface="Times New Roman" pitchFamily="18" charset="0"/>
                <a:ea typeface="黑体" pitchFamily="49" charset="-122"/>
              </a:rPr>
              <a:t>。</a:t>
            </a:r>
          </a:p>
          <a:p>
            <a:pPr marL="0" indent="0">
              <a:lnSpc>
                <a:spcPct val="135000"/>
              </a:lnSpc>
              <a:buFontTx/>
              <a:buNone/>
            </a:pPr>
            <a:r>
              <a:rPr lang="zh-CN" altLang="en-US" sz="2400" b="1">
                <a:latin typeface="Times New Roman" pitchFamily="18" charset="0"/>
                <a:ea typeface="黑体" pitchFamily="49" charset="-122"/>
              </a:rPr>
              <a:t>求各污染源的等标污染指数、等标污染负荷、污染负荷比、确定主要污染源与主要污染物</a:t>
            </a:r>
            <a:r>
              <a:rPr lang="zh-CN" altLang="en-US" sz="2400" b="1"/>
              <a:t>。</a:t>
            </a:r>
          </a:p>
        </p:txBody>
      </p:sp>
    </p:spTree>
    <p:extLst>
      <p:ext uri="{BB962C8B-B14F-4D97-AF65-F5344CB8AC3E}">
        <p14:creationId xmlns:p14="http://schemas.microsoft.com/office/powerpoint/2010/main" val="144324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4"/>
          <p:cNvPicPr>
            <a:picLocks noChangeAspect="1" noChangeArrowheads="1"/>
          </p:cNvPicPr>
          <p:nvPr/>
        </p:nvPicPr>
        <p:blipFill>
          <a:blip r:embed="rId2">
            <a:extLst>
              <a:ext uri="{28A0092B-C50C-407E-A947-70E740481C1C}">
                <a14:useLocalDpi xmlns:a14="http://schemas.microsoft.com/office/drawing/2010/main" val="0"/>
              </a:ext>
            </a:extLst>
          </a:blip>
          <a:srcRect l="5034" r="5034"/>
          <a:stretch>
            <a:fillRect/>
          </a:stretch>
        </p:blipFill>
        <p:spPr bwMode="auto">
          <a:xfrm>
            <a:off x="0" y="1054100"/>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9" name="Rectangle 5"/>
          <p:cNvSpPr>
            <a:spLocks noGrp="1" noChangeArrowheads="1"/>
          </p:cNvSpPr>
          <p:nvPr>
            <p:ph type="title"/>
          </p:nvPr>
        </p:nvSpPr>
        <p:spPr>
          <a:xfrm>
            <a:off x="539750" y="188913"/>
            <a:ext cx="8229600" cy="777875"/>
          </a:xfrm>
        </p:spPr>
        <p:txBody>
          <a:bodyPr/>
          <a:lstStyle/>
          <a:p>
            <a:r>
              <a:rPr lang="zh-CN" altLang="en-US"/>
              <a:t>例题</a:t>
            </a:r>
            <a:r>
              <a:rPr lang="en-US" altLang="zh-CN"/>
              <a:t>2</a:t>
            </a:r>
          </a:p>
        </p:txBody>
      </p:sp>
    </p:spTree>
    <p:extLst>
      <p:ext uri="{BB962C8B-B14F-4D97-AF65-F5344CB8AC3E}">
        <p14:creationId xmlns:p14="http://schemas.microsoft.com/office/powerpoint/2010/main" val="2153753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4"/>
          <p:cNvPicPr>
            <a:picLocks noChangeAspect="1" noChangeArrowheads="1"/>
          </p:cNvPicPr>
          <p:nvPr/>
        </p:nvPicPr>
        <p:blipFill>
          <a:blip r:embed="rId2">
            <a:extLst>
              <a:ext uri="{28A0092B-C50C-407E-A947-70E740481C1C}">
                <a14:useLocalDpi xmlns:a14="http://schemas.microsoft.com/office/drawing/2010/main" val="0"/>
              </a:ext>
            </a:extLst>
          </a:blip>
          <a:srcRect l="6357" r="7825"/>
          <a:stretch>
            <a:fillRect/>
          </a:stretch>
        </p:blipFill>
        <p:spPr bwMode="auto">
          <a:xfrm>
            <a:off x="0" y="1249363"/>
            <a:ext cx="9144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3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2"/>
          <p:cNvSpPr>
            <a:spLocks noGrp="1" noChangeArrowheads="1"/>
          </p:cNvSpPr>
          <p:nvPr>
            <p:ph idx="1"/>
          </p:nvPr>
        </p:nvSpPr>
        <p:spPr>
          <a:xfrm>
            <a:off x="467544" y="260648"/>
            <a:ext cx="8331200" cy="5886450"/>
          </a:xfrm>
        </p:spPr>
        <p:txBody>
          <a:bodyPr rtlCol="0">
            <a:normAutofit fontScale="92500"/>
          </a:bodyPr>
          <a:lstStyle/>
          <a:p>
            <a:pPr eaLnBrk="1" fontAlgn="auto" hangingPunct="1">
              <a:lnSpc>
                <a:spcPct val="90000"/>
              </a:lnSpc>
              <a:spcAft>
                <a:spcPts val="0"/>
              </a:spcAft>
              <a:buClr>
                <a:schemeClr val="accent2"/>
              </a:buClr>
              <a:buFont typeface="Webdings" pitchFamily="18" charset="2"/>
              <a:buNone/>
              <a:defRPr/>
            </a:pPr>
            <a:r>
              <a:rPr lang="zh-CN" altLang="en-US" b="1" dirty="0">
                <a:solidFill>
                  <a:srgbClr val="FF0000"/>
                </a:solidFill>
                <a:ea typeface="华文新魏" pitchFamily="2" charset="-122"/>
              </a:rPr>
              <a:t>第二节  地表水水质调查与评价</a:t>
            </a:r>
            <a:endParaRPr lang="en-US" altLang="zh-CN" b="1" dirty="0">
              <a:solidFill>
                <a:srgbClr val="FF0000"/>
              </a:solidFill>
              <a:ea typeface="华文新魏" pitchFamily="2" charset="-122"/>
            </a:endParaRPr>
          </a:p>
          <a:p>
            <a:pPr eaLnBrk="1" fontAlgn="auto" hangingPunct="1">
              <a:lnSpc>
                <a:spcPct val="90000"/>
              </a:lnSpc>
              <a:spcAft>
                <a:spcPts val="0"/>
              </a:spcAft>
              <a:buClr>
                <a:schemeClr val="accent2"/>
              </a:buClr>
              <a:buFont typeface="Webdings" pitchFamily="18" charset="2"/>
              <a:buNone/>
              <a:defRPr/>
            </a:pPr>
            <a:endParaRPr lang="zh-CN" altLang="en-US" b="1" dirty="0">
              <a:ea typeface="华文新魏" pitchFamily="2" charset="-122"/>
            </a:endParaRPr>
          </a:p>
          <a:p>
            <a:pPr eaLnBrk="1" fontAlgn="auto" hangingPunct="1">
              <a:spcAft>
                <a:spcPts val="0"/>
              </a:spcAft>
              <a:buClr>
                <a:schemeClr val="accent2"/>
              </a:buClr>
              <a:buFont typeface="Arial" charset="0"/>
              <a:buNone/>
              <a:defRPr/>
            </a:pPr>
            <a:r>
              <a:rPr lang="en-US" altLang="zh-CN" sz="2800" b="1" dirty="0">
                <a:ea typeface="华文新魏" pitchFamily="2" charset="-122"/>
              </a:rPr>
              <a:t>1</a:t>
            </a:r>
            <a:r>
              <a:rPr lang="zh-CN" altLang="en-US" sz="2800" b="1" dirty="0">
                <a:ea typeface="华文新魏" pitchFamily="2" charset="-122"/>
              </a:rPr>
              <a:t>、监测调查时期</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根据当地的水文资料初步确定河流、湖泊、水库的</a:t>
            </a:r>
            <a:r>
              <a:rPr lang="zh-CN" altLang="en-US" sz="2800" b="1" u="sng" dirty="0">
                <a:ea typeface="华文新魏" pitchFamily="2" charset="-122"/>
                <a:hlinkClick r:id="rId2" action="ppaction://hlinksldjump"/>
              </a:rPr>
              <a:t>丰水期、平水期、枯水期</a:t>
            </a:r>
            <a:r>
              <a:rPr lang="zh-CN" altLang="en-US" sz="2800" b="1" dirty="0">
                <a:ea typeface="华文新魏" pitchFamily="2" charset="-122"/>
              </a:rPr>
              <a:t>，同时确定最能代表这三个时期的季节或月份。</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评价工作要求不同，对各类水域调查时期要求不同。</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当调查区域面源污染严重：</a:t>
            </a:r>
            <a:endParaRPr lang="en-US" altLang="zh-CN" sz="2800" b="1" dirty="0">
              <a:ea typeface="华文新魏" pitchFamily="2" charset="-122"/>
            </a:endParaRPr>
          </a:p>
          <a:p>
            <a:pPr marL="0" indent="0" algn="just" eaLnBrk="1" fontAlgn="auto" hangingPunct="1">
              <a:spcAft>
                <a:spcPts val="0"/>
              </a:spcAft>
              <a:buClr>
                <a:schemeClr val="accent2"/>
              </a:buClr>
              <a:buNone/>
              <a:defRPr/>
            </a:pPr>
            <a:r>
              <a:rPr lang="zh-CN" altLang="en-US" sz="2800" b="1" dirty="0">
                <a:ea typeface="华文新魏" pitchFamily="2" charset="-122"/>
              </a:rPr>
              <a:t>      丰水期水质劣于枯水期时，一、二级评价的各类水域应调查丰水期，若时间允许，三级评价也应调查丰水期。</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冰封期较长的水域，且作为生活饮用水、食品加工用水的水源或渔业用水时，应调查冰封期的水质、水文情况。</a:t>
            </a:r>
          </a:p>
        </p:txBody>
      </p:sp>
      <p:sp>
        <p:nvSpPr>
          <p:cNvPr id="12902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53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4FC65B6-1B33-4A2A-843F-73EE39B1D629}" type="slidenum">
              <a:rPr lang="en-US" altLang="zh-CN" sz="1200">
                <a:solidFill>
                  <a:srgbClr val="898989"/>
                </a:solidFill>
                <a:latin typeface="Tahoma" pitchFamily="34" charset="0"/>
              </a:rPr>
              <a:pPr>
                <a:spcBef>
                  <a:spcPct val="0"/>
                </a:spcBef>
                <a:buFontTx/>
                <a:buNone/>
              </a:pPr>
              <a:t>33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766565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9028">
                                            <p:txEl>
                                              <p:pRg st="0" end="0"/>
                                            </p:txEl>
                                          </p:spTgt>
                                        </p:tgtEl>
                                        <p:attrNameLst>
                                          <p:attrName>style.visibility</p:attrName>
                                        </p:attrNameLst>
                                      </p:cBhvr>
                                      <p:to>
                                        <p:strVal val="visible"/>
                                      </p:to>
                                    </p:set>
                                    <p:animEffect transition="in" filter="checkerboard(across)">
                                      <p:cBhvr>
                                        <p:cTn id="7" dur="500"/>
                                        <p:tgtEl>
                                          <p:spTgt spid="1290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9028">
                                            <p:txEl>
                                              <p:pRg st="2" end="2"/>
                                            </p:txEl>
                                          </p:spTgt>
                                        </p:tgtEl>
                                        <p:attrNameLst>
                                          <p:attrName>style.visibility</p:attrName>
                                        </p:attrNameLst>
                                      </p:cBhvr>
                                      <p:to>
                                        <p:strVal val="visible"/>
                                      </p:to>
                                    </p:set>
                                    <p:animEffect transition="in" filter="checkerboard(across)">
                                      <p:cBhvr>
                                        <p:cTn id="12" dur="500"/>
                                        <p:tgtEl>
                                          <p:spTgt spid="12902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9028">
                                            <p:txEl>
                                              <p:pRg st="3" end="3"/>
                                            </p:txEl>
                                          </p:spTgt>
                                        </p:tgtEl>
                                        <p:attrNameLst>
                                          <p:attrName>style.visibility</p:attrName>
                                        </p:attrNameLst>
                                      </p:cBhvr>
                                      <p:to>
                                        <p:strVal val="visible"/>
                                      </p:to>
                                    </p:set>
                                    <p:animEffect transition="in" filter="checkerboard(across)">
                                      <p:cBhvr>
                                        <p:cTn id="17" dur="500"/>
                                        <p:tgtEl>
                                          <p:spTgt spid="12902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9028">
                                            <p:txEl>
                                              <p:pRg st="4" end="4"/>
                                            </p:txEl>
                                          </p:spTgt>
                                        </p:tgtEl>
                                        <p:attrNameLst>
                                          <p:attrName>style.visibility</p:attrName>
                                        </p:attrNameLst>
                                      </p:cBhvr>
                                      <p:to>
                                        <p:strVal val="visible"/>
                                      </p:to>
                                    </p:set>
                                    <p:animEffect transition="in" filter="checkerboard(across)">
                                      <p:cBhvr>
                                        <p:cTn id="22" dur="500"/>
                                        <p:tgtEl>
                                          <p:spTgt spid="12902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29028">
                                            <p:txEl>
                                              <p:pRg st="5" end="5"/>
                                            </p:txEl>
                                          </p:spTgt>
                                        </p:tgtEl>
                                        <p:attrNameLst>
                                          <p:attrName>style.visibility</p:attrName>
                                        </p:attrNameLst>
                                      </p:cBhvr>
                                      <p:to>
                                        <p:strVal val="visible"/>
                                      </p:to>
                                    </p:set>
                                    <p:animEffect transition="in" filter="checkerboard(across)">
                                      <p:cBhvr>
                                        <p:cTn id="27" dur="500"/>
                                        <p:tgtEl>
                                          <p:spTgt spid="12902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9028">
                                            <p:txEl>
                                              <p:pRg st="6" end="6"/>
                                            </p:txEl>
                                          </p:spTgt>
                                        </p:tgtEl>
                                        <p:attrNameLst>
                                          <p:attrName>style.visibility</p:attrName>
                                        </p:attrNameLst>
                                      </p:cBhvr>
                                      <p:to>
                                        <p:strVal val="visible"/>
                                      </p:to>
                                    </p:set>
                                    <p:animEffect transition="in" filter="checkerboard(across)">
                                      <p:cBhvr>
                                        <p:cTn id="32" dur="500"/>
                                        <p:tgtEl>
                                          <p:spTgt spid="12902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9028">
                                            <p:txEl>
                                              <p:pRg st="7" end="7"/>
                                            </p:txEl>
                                          </p:spTgt>
                                        </p:tgtEl>
                                        <p:attrNameLst>
                                          <p:attrName>style.visibility</p:attrName>
                                        </p:attrNameLst>
                                      </p:cBhvr>
                                      <p:to>
                                        <p:strVal val="visible"/>
                                      </p:to>
                                    </p:set>
                                    <p:animEffect transition="in" filter="checkerboard(across)">
                                      <p:cBhvr>
                                        <p:cTn id="37" dur="500"/>
                                        <p:tgtEl>
                                          <p:spTgt spid="1290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0728"/>
            <a:ext cx="7457256" cy="452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76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5"/>
          <p:cNvSpPr>
            <a:spLocks noGrp="1" noChangeArrowheads="1"/>
          </p:cNvSpPr>
          <p:nvPr>
            <p:ph type="title"/>
          </p:nvPr>
        </p:nvSpPr>
        <p:spPr>
          <a:xfrm>
            <a:off x="1619672" y="404664"/>
            <a:ext cx="6265043" cy="276999"/>
          </a:xfrm>
        </p:spPr>
        <p:txBody>
          <a:bodyPr wrap="square" lIns="0" tIns="0" rIns="0" bIns="0">
            <a:spAutoFit/>
          </a:bodyPr>
          <a:lstStyle/>
          <a:p>
            <a:pPr eaLnBrk="1" hangingPunct="1"/>
            <a:r>
              <a:rPr lang="zh-CN" altLang="en-US" sz="1800" dirty="0">
                <a:solidFill>
                  <a:srgbClr val="000000"/>
                </a:solidFill>
                <a:latin typeface="宋体" pitchFamily="2" charset="-122"/>
              </a:rPr>
              <a:t>环境影响评价中 各类水域在不同评价等级时水质的调查时期</a:t>
            </a:r>
            <a:endParaRPr lang="zh-CN" altLang="en-US" sz="1800" dirty="0"/>
          </a:p>
        </p:txBody>
      </p:sp>
      <p:graphicFrame>
        <p:nvGraphicFramePr>
          <p:cNvPr id="4" name="内容占位符 3"/>
          <p:cNvGraphicFramePr>
            <a:graphicFrameLocks noGrp="1"/>
          </p:cNvGraphicFramePr>
          <p:nvPr>
            <p:ph idx="1"/>
          </p:nvPr>
        </p:nvGraphicFramePr>
        <p:xfrm>
          <a:off x="611188" y="1125538"/>
          <a:ext cx="8280399" cy="4129087"/>
        </p:xfrm>
        <a:graphic>
          <a:graphicData uri="http://schemas.openxmlformats.org/drawingml/2006/table">
            <a:tbl>
              <a:tblPr/>
              <a:tblGrid>
                <a:gridCol w="792355">
                  <a:extLst>
                    <a:ext uri="{9D8B030D-6E8A-4147-A177-3AD203B41FA5}">
                      <a16:colId xmlns:a16="http://schemas.microsoft.com/office/drawing/2014/main" val="20000"/>
                    </a:ext>
                  </a:extLst>
                </a:gridCol>
                <a:gridCol w="2496798">
                  <a:extLst>
                    <a:ext uri="{9D8B030D-6E8A-4147-A177-3AD203B41FA5}">
                      <a16:colId xmlns:a16="http://schemas.microsoft.com/office/drawing/2014/main" val="20001"/>
                    </a:ext>
                  </a:extLst>
                </a:gridCol>
                <a:gridCol w="2495623">
                  <a:extLst>
                    <a:ext uri="{9D8B030D-6E8A-4147-A177-3AD203B41FA5}">
                      <a16:colId xmlns:a16="http://schemas.microsoft.com/office/drawing/2014/main" val="20002"/>
                    </a:ext>
                  </a:extLst>
                </a:gridCol>
                <a:gridCol w="2495623">
                  <a:extLst>
                    <a:ext uri="{9D8B030D-6E8A-4147-A177-3AD203B41FA5}">
                      <a16:colId xmlns:a16="http://schemas.microsoft.com/office/drawing/2014/main" val="20003"/>
                    </a:ext>
                  </a:extLst>
                </a:gridCol>
              </a:tblGrid>
              <a:tr h="243840">
                <a:tc>
                  <a:txBody>
                    <a:bodyPr/>
                    <a:lstStyle/>
                    <a:p>
                      <a:pPr algn="ctr" latinLnBrk="1"/>
                      <a:r>
                        <a:rPr lang="zh-CN" altLang="en-US" sz="1600" dirty="0">
                          <a:effectLst/>
                          <a:latin typeface="Verdana"/>
                        </a:rPr>
                        <a:t>水域</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一级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二级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三级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56992">
                <a:tc>
                  <a:txBody>
                    <a:bodyPr/>
                    <a:lstStyle/>
                    <a:p>
                      <a:pPr algn="ctr" latinLnBrk="1"/>
                      <a:r>
                        <a:rPr lang="zh-CN" altLang="en-US" sz="1600" dirty="0">
                          <a:effectLst/>
                          <a:latin typeface="Verdana"/>
                        </a:rPr>
                        <a:t>河流</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一般情况下调查一个水文年的丰水期、平水期、枯水期；若评价时间不够，至少应调查平水期和枯水期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条件允许，调查一个水文年的丰水期、平水期和枯水期；一般情况可只调查枯水期和平水期；若评价时间不够，可只调查枯水期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28448">
                <a:tc>
                  <a:txBody>
                    <a:bodyPr/>
                    <a:lstStyle/>
                    <a:p>
                      <a:pPr algn="ctr" latinLnBrk="1"/>
                      <a:r>
                        <a:rPr lang="zh-CN" altLang="en-US" sz="1600" dirty="0">
                          <a:effectLst/>
                          <a:latin typeface="Verdana"/>
                        </a:rPr>
                        <a:t>河口</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一般情况下调查一个潮汐年的丰水期、平水期、枯水期；若评价时间不够，至少应调查平水期和枯水期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448">
                <a:tc>
                  <a:txBody>
                    <a:bodyPr/>
                    <a:lstStyle/>
                    <a:p>
                      <a:pPr algn="ctr" latinLnBrk="1"/>
                      <a:r>
                        <a:rPr lang="zh-CN" altLang="en-US" sz="1600" dirty="0">
                          <a:effectLst/>
                          <a:latin typeface="Verdana"/>
                        </a:rPr>
                        <a:t>湖泊（水库）</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一般情况下调查一个水文年的丰水期、平水期、枯水期；若评价时间不够，至少应调查平水期和枯水期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1359">
                <a:tc>
                  <a:txBody>
                    <a:bodyPr/>
                    <a:lstStyle/>
                    <a:p>
                      <a:pPr algn="ctr" latinLnBrk="1"/>
                      <a:r>
                        <a:rPr lang="zh-CN" altLang="en-US" sz="1600" dirty="0">
                          <a:effectLst/>
                          <a:latin typeface="Verdana"/>
                        </a:rPr>
                        <a:t>海湾</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5512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p:cNvSpPr>
            <a:spLocks noGrp="1" noChangeArrowheads="1"/>
          </p:cNvSpPr>
          <p:nvPr>
            <p:ph idx="1"/>
          </p:nvPr>
        </p:nvSpPr>
        <p:spPr>
          <a:xfrm>
            <a:off x="714375" y="327025"/>
            <a:ext cx="7696200" cy="5959475"/>
          </a:xfrm>
        </p:spPr>
        <p:txBody>
          <a:bodyPr/>
          <a:lstStyle/>
          <a:p>
            <a:pPr eaLnBrk="1" hangingPunct="1">
              <a:lnSpc>
                <a:spcPct val="90000"/>
              </a:lnSpc>
              <a:buClr>
                <a:schemeClr val="accent2"/>
              </a:buClr>
              <a:buFont typeface="Webdings" pitchFamily="18" charset="2"/>
              <a:buNone/>
            </a:pPr>
            <a:endParaRPr lang="en-US" altLang="zh-CN" b="1">
              <a:latin typeface="华文新魏" pitchFamily="2" charset="-122"/>
              <a:ea typeface="华文新魏" pitchFamily="2" charset="-122"/>
            </a:endParaRPr>
          </a:p>
          <a:p>
            <a:pPr eaLnBrk="1" hangingPunct="1">
              <a:buClr>
                <a:schemeClr val="accent2"/>
              </a:buClr>
              <a:buFont typeface="Arial" charset="0"/>
              <a:buNone/>
            </a:pPr>
            <a:r>
              <a:rPr lang="en-US" altLang="zh-CN" sz="2600" b="1">
                <a:latin typeface="华文新魏" pitchFamily="2" charset="-122"/>
                <a:ea typeface="华文新魏" pitchFamily="2" charset="-122"/>
              </a:rPr>
              <a:t>(2)</a:t>
            </a:r>
            <a:r>
              <a:rPr lang="zh-CN" altLang="en-US" sz="2600" b="1">
                <a:latin typeface="华文新魏" pitchFamily="2" charset="-122"/>
                <a:ea typeface="华文新魏" pitchFamily="2" charset="-122"/>
              </a:rPr>
              <a:t>监测调查的项目</a:t>
            </a: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常规水质参数：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000" b="1">
                <a:latin typeface="华文新魏" pitchFamily="2" charset="-122"/>
                <a:ea typeface="华文新魏" pitchFamily="2" charset="-122"/>
              </a:rPr>
              <a:t>以</a:t>
            </a:r>
            <a:r>
              <a:rPr lang="en-US" altLang="zh-CN" sz="2000" b="1">
                <a:latin typeface="华文新魏" pitchFamily="2" charset="-122"/>
                <a:ea typeface="华文新魏" pitchFamily="2" charset="-122"/>
              </a:rPr>
              <a:t>GB3838</a:t>
            </a:r>
            <a:r>
              <a:rPr lang="zh-CN" altLang="en-US" sz="2000" b="1">
                <a:latin typeface="华文新魏" pitchFamily="2" charset="-122"/>
                <a:ea typeface="华文新魏" pitchFamily="2" charset="-122"/>
              </a:rPr>
              <a:t>－</a:t>
            </a:r>
            <a:r>
              <a:rPr lang="en-US" altLang="zh-CN" sz="2000" b="1">
                <a:latin typeface="华文新魏" pitchFamily="2" charset="-122"/>
                <a:ea typeface="华文新魏" pitchFamily="2" charset="-122"/>
              </a:rPr>
              <a:t>2002</a:t>
            </a:r>
            <a:r>
              <a:rPr lang="zh-CN" altLang="en-US" sz="2000" b="1">
                <a:latin typeface="华文新魏" pitchFamily="2" charset="-122"/>
                <a:ea typeface="华文新魏" pitchFamily="2" charset="-122"/>
              </a:rPr>
              <a:t>中所列的</a:t>
            </a:r>
            <a:r>
              <a:rPr lang="en-US" altLang="zh-CN" sz="2000" b="1">
                <a:latin typeface="华文新魏" pitchFamily="2" charset="-122"/>
                <a:ea typeface="华文新魏" pitchFamily="2" charset="-122"/>
              </a:rPr>
              <a:t>pH</a:t>
            </a:r>
            <a:r>
              <a:rPr lang="zh-CN" altLang="en-US" sz="2000" b="1">
                <a:latin typeface="华文新魏" pitchFamily="2" charset="-122"/>
                <a:ea typeface="华文新魏" pitchFamily="2" charset="-122"/>
              </a:rPr>
              <a:t>、溶解氧、高锰酸钾指数或化学耗氧量、五日生化需氧量、凯氏氮或非离子氨、酚、氰化物、砷、汞、铬（六价）、总磷以及水温为基础，根据水域类别、评价等级、污染源状况适当删减。</a:t>
            </a: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建设项目特征水质参数：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Arial" charset="0"/>
              <a:buNone/>
            </a:pPr>
            <a:r>
              <a:rPr lang="en-US" altLang="zh-CN" sz="2400" b="1">
                <a:latin typeface="华文新魏" pitchFamily="2" charset="-122"/>
                <a:ea typeface="华文新魏" pitchFamily="2" charset="-122"/>
              </a:rPr>
              <a:t>         </a:t>
            </a:r>
            <a:r>
              <a:rPr lang="zh-CN" altLang="en-US" sz="2000" b="1">
                <a:latin typeface="华文新魏" pitchFamily="2" charset="-122"/>
                <a:ea typeface="华文新魏" pitchFamily="2" charset="-122"/>
              </a:rPr>
              <a:t>根据建设项目特点、水域类别及评价等级选定。</a:t>
            </a:r>
            <a:endParaRPr lang="zh-CN" altLang="en-US" sz="2400" b="1">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评价区域的敏感参数：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Arial" charset="0"/>
              <a:buNone/>
            </a:pPr>
            <a:r>
              <a:rPr lang="en-US" altLang="zh-CN" sz="2600" b="1">
                <a:latin typeface="华文新魏" pitchFamily="2" charset="-122"/>
                <a:ea typeface="华文新魏" pitchFamily="2" charset="-122"/>
              </a:rPr>
              <a:t>          </a:t>
            </a:r>
            <a:r>
              <a:rPr lang="en-US" altLang="zh-CN" sz="2400" b="1">
                <a:latin typeface="华文新魏" pitchFamily="2" charset="-122"/>
                <a:ea typeface="华文新魏" pitchFamily="2" charset="-122"/>
              </a:rPr>
              <a:t> </a:t>
            </a:r>
            <a:r>
              <a:rPr lang="zh-CN" altLang="en-US" sz="2000" b="1">
                <a:latin typeface="华文新魏" pitchFamily="2" charset="-122"/>
                <a:ea typeface="华文新魏" pitchFamily="2" charset="-122"/>
              </a:rPr>
              <a:t>受纳水体敏感的或曾出现过超标而要求控制的污染参数。</a:t>
            </a:r>
            <a:endParaRPr lang="zh-CN" altLang="en-US" sz="2600" b="1">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600" b="1">
                <a:latin typeface="华文新魏" pitchFamily="2" charset="-122"/>
                <a:ea typeface="华文新魏" pitchFamily="2" charset="-122"/>
              </a:rPr>
              <a:t>当受纳水域的环境质量要求较高，且评价等级为一、二级时，应考虑调查</a:t>
            </a:r>
            <a:r>
              <a:rPr lang="zh-CN" altLang="en-US" sz="2600" b="1">
                <a:solidFill>
                  <a:srgbClr val="FF0000"/>
                </a:solidFill>
                <a:latin typeface="华文新魏" pitchFamily="2" charset="-122"/>
                <a:ea typeface="华文新魏" pitchFamily="2" charset="-122"/>
              </a:rPr>
              <a:t>水生生物和底质</a:t>
            </a:r>
            <a:r>
              <a:rPr lang="zh-CN" altLang="en-US" sz="2600" b="1">
                <a:latin typeface="华文新魏" pitchFamily="2" charset="-122"/>
                <a:ea typeface="华文新魏" pitchFamily="2" charset="-122"/>
              </a:rPr>
              <a:t>。</a:t>
            </a:r>
            <a:endParaRPr lang="en-US" altLang="zh-CN" sz="2800" b="1">
              <a:latin typeface="华文新魏" pitchFamily="2" charset="-122"/>
              <a:ea typeface="华文新魏" pitchFamily="2" charset="-122"/>
            </a:endParaRPr>
          </a:p>
        </p:txBody>
      </p:sp>
    </p:spTree>
    <p:extLst>
      <p:ext uri="{BB962C8B-B14F-4D97-AF65-F5344CB8AC3E}">
        <p14:creationId xmlns:p14="http://schemas.microsoft.com/office/powerpoint/2010/main" val="2983049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Effect transition="in" filter="checkerboard(across)">
                                      <p:cBhvr>
                                        <p:cTn id="7" dur="500"/>
                                        <p:tgtEl>
                                          <p:spTgt spid="13107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1076">
                                            <p:txEl>
                                              <p:pRg st="2" end="2"/>
                                            </p:txEl>
                                          </p:spTgt>
                                        </p:tgtEl>
                                        <p:attrNameLst>
                                          <p:attrName>style.visibility</p:attrName>
                                        </p:attrNameLst>
                                      </p:cBhvr>
                                      <p:to>
                                        <p:strVal val="visible"/>
                                      </p:to>
                                    </p:set>
                                    <p:animEffect transition="in" filter="checkerboard(across)">
                                      <p:cBhvr>
                                        <p:cTn id="12" dur="500"/>
                                        <p:tgtEl>
                                          <p:spTgt spid="13107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1076">
                                            <p:txEl>
                                              <p:pRg st="3" end="3"/>
                                            </p:txEl>
                                          </p:spTgt>
                                        </p:tgtEl>
                                        <p:attrNameLst>
                                          <p:attrName>style.visibility</p:attrName>
                                        </p:attrNameLst>
                                      </p:cBhvr>
                                      <p:to>
                                        <p:strVal val="visible"/>
                                      </p:to>
                                    </p:set>
                                    <p:animEffect transition="in" filter="checkerboard(across)">
                                      <p:cBhvr>
                                        <p:cTn id="17" dur="500"/>
                                        <p:tgtEl>
                                          <p:spTgt spid="13107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1076">
                                            <p:txEl>
                                              <p:pRg st="4" end="4"/>
                                            </p:txEl>
                                          </p:spTgt>
                                        </p:tgtEl>
                                        <p:attrNameLst>
                                          <p:attrName>style.visibility</p:attrName>
                                        </p:attrNameLst>
                                      </p:cBhvr>
                                      <p:to>
                                        <p:strVal val="visible"/>
                                      </p:to>
                                    </p:set>
                                    <p:animEffect transition="in" filter="checkerboard(across)">
                                      <p:cBhvr>
                                        <p:cTn id="22" dur="500"/>
                                        <p:tgtEl>
                                          <p:spTgt spid="13107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animEffect transition="in" filter="checkerboard(across)">
                                      <p:cBhvr>
                                        <p:cTn id="27" dur="500"/>
                                        <p:tgtEl>
                                          <p:spTgt spid="13107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1076">
                                            <p:txEl>
                                              <p:pRg st="6" end="6"/>
                                            </p:txEl>
                                          </p:spTgt>
                                        </p:tgtEl>
                                        <p:attrNameLst>
                                          <p:attrName>style.visibility</p:attrName>
                                        </p:attrNameLst>
                                      </p:cBhvr>
                                      <p:to>
                                        <p:strVal val="visible"/>
                                      </p:to>
                                    </p:set>
                                    <p:animEffect transition="in" filter="checkerboard(across)">
                                      <p:cBhvr>
                                        <p:cTn id="32" dur="500"/>
                                        <p:tgtEl>
                                          <p:spTgt spid="13107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1076">
                                            <p:txEl>
                                              <p:pRg st="7" end="7"/>
                                            </p:txEl>
                                          </p:spTgt>
                                        </p:tgtEl>
                                        <p:attrNameLst>
                                          <p:attrName>style.visibility</p:attrName>
                                        </p:attrNameLst>
                                      </p:cBhvr>
                                      <p:to>
                                        <p:strVal val="visible"/>
                                      </p:to>
                                    </p:set>
                                    <p:animEffect transition="in" filter="checkerboard(across)">
                                      <p:cBhvr>
                                        <p:cTn id="37" dur="500"/>
                                        <p:tgtEl>
                                          <p:spTgt spid="13107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1076">
                                            <p:txEl>
                                              <p:pRg st="8" end="8"/>
                                            </p:txEl>
                                          </p:spTgt>
                                        </p:tgtEl>
                                        <p:attrNameLst>
                                          <p:attrName>style.visibility</p:attrName>
                                        </p:attrNameLst>
                                      </p:cBhvr>
                                      <p:to>
                                        <p:strVal val="visible"/>
                                      </p:to>
                                    </p:set>
                                    <p:animEffect transition="in" filter="checkerboard(across)">
                                      <p:cBhvr>
                                        <p:cTn id="42" dur="500"/>
                                        <p:tgtEl>
                                          <p:spTgt spid="1310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7200" y="785813"/>
            <a:ext cx="8229600" cy="631825"/>
          </a:xfrm>
        </p:spPr>
        <p:txBody>
          <a:bodyPr/>
          <a:lstStyle/>
          <a:p>
            <a:pPr eaLnBrk="1" hangingPunct="1"/>
            <a:r>
              <a:rPr lang="en-US" altLang="zh-CN" sz="3200">
                <a:solidFill>
                  <a:srgbClr val="FF0000"/>
                </a:solidFill>
                <a:ea typeface="华文新魏" pitchFamily="2" charset="-122"/>
              </a:rPr>
              <a:t>***</a:t>
            </a:r>
            <a:r>
              <a:rPr lang="zh-CN" altLang="en-US" sz="3200">
                <a:solidFill>
                  <a:srgbClr val="FF0000"/>
                </a:solidFill>
                <a:ea typeface="华文新魏" pitchFamily="2" charset="-122"/>
              </a:rPr>
              <a:t>河流水质采样断面与取样点设置原则</a:t>
            </a:r>
          </a:p>
        </p:txBody>
      </p:sp>
      <p:sp>
        <p:nvSpPr>
          <p:cNvPr id="132101" name="Rectangle 3"/>
          <p:cNvSpPr>
            <a:spLocks noGrp="1" noChangeArrowheads="1"/>
          </p:cNvSpPr>
          <p:nvPr>
            <p:ph idx="1"/>
          </p:nvPr>
        </p:nvSpPr>
        <p:spPr/>
        <p:txBody>
          <a:bodyPr/>
          <a:lstStyle/>
          <a:p>
            <a:pPr eaLnBrk="1" hangingPunct="1">
              <a:lnSpc>
                <a:spcPct val="90000"/>
              </a:lnSpc>
              <a:buFontTx/>
              <a:buNone/>
            </a:pPr>
            <a:r>
              <a:rPr lang="en-US" altLang="zh-CN" sz="2400"/>
              <a:t> </a:t>
            </a:r>
            <a:r>
              <a:rPr lang="en-US" altLang="zh-CN">
                <a:latin typeface="华文新魏" pitchFamily="2" charset="-122"/>
                <a:ea typeface="华文新魏" pitchFamily="2" charset="-122"/>
              </a:rPr>
              <a:t>1</a:t>
            </a:r>
            <a:r>
              <a:rPr lang="zh-CN" altLang="en-US">
                <a:latin typeface="华文新魏" pitchFamily="2" charset="-122"/>
                <a:ea typeface="华文新魏" pitchFamily="2" charset="-122"/>
              </a:rPr>
              <a:t>．取样断面的布设</a:t>
            </a:r>
          </a:p>
          <a:p>
            <a:pPr eaLnBrk="1" hangingPunct="1">
              <a:lnSpc>
                <a:spcPct val="90000"/>
              </a:lnSpc>
              <a:buFontTx/>
              <a:buNone/>
            </a:pPr>
            <a:r>
              <a:rPr lang="zh-CN" altLang="en-US" sz="2400">
                <a:latin typeface="华文新魏" pitchFamily="2" charset="-122"/>
                <a:ea typeface="华文新魏" pitchFamily="2" charset="-122"/>
              </a:rPr>
              <a:t>  河流采样断面的布设遵循以下原则：</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(1)</a:t>
            </a:r>
            <a:r>
              <a:rPr lang="zh-CN" altLang="en-US" sz="2400">
                <a:latin typeface="华文新魏" pitchFamily="2" charset="-122"/>
                <a:ea typeface="华文新魏" pitchFamily="2" charset="-122"/>
              </a:rPr>
              <a:t>在调查范围的两端应布设取样断面；</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(2)</a:t>
            </a:r>
            <a:r>
              <a:rPr lang="zh-CN" altLang="en-US" sz="2400">
                <a:latin typeface="华文新魏" pitchFamily="2" charset="-122"/>
                <a:ea typeface="华文新魏" pitchFamily="2" charset="-122"/>
              </a:rPr>
              <a:t>调查范围内重点保护对象附近水域应布设取样断面；</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(3)</a:t>
            </a:r>
            <a:r>
              <a:rPr lang="zh-CN" altLang="en-US" sz="2400">
                <a:latin typeface="华文新魏" pitchFamily="2" charset="-122"/>
                <a:ea typeface="华文新魏" pitchFamily="2" charset="-122"/>
              </a:rPr>
              <a:t>水文特征突然化</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如支流汇入处等</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、水质急剧变化处</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如污水排入处等</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、重点水工构筑物</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如取水口、桥梁涵洞等</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附近；</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(4)</a:t>
            </a:r>
            <a:r>
              <a:rPr lang="zh-CN" altLang="en-US" sz="2400">
                <a:latin typeface="华文新魏" pitchFamily="2" charset="-122"/>
                <a:ea typeface="华文新魏" pitchFamily="2" charset="-122"/>
              </a:rPr>
              <a:t>水文站附近等应布设采样断面；并适当考虑水质预测关心点；</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(5)</a:t>
            </a:r>
            <a:r>
              <a:rPr lang="zh-CN" altLang="en-US" sz="2400">
                <a:latin typeface="华文新魏" pitchFamily="2" charset="-122"/>
                <a:ea typeface="华文新魏" pitchFamily="2" charset="-122"/>
              </a:rPr>
              <a:t>在拟建成排污口上游</a:t>
            </a:r>
            <a:r>
              <a:rPr lang="en-US" altLang="zh-CN" sz="2400">
                <a:latin typeface="华文新魏" pitchFamily="2" charset="-122"/>
                <a:ea typeface="华文新魏" pitchFamily="2" charset="-122"/>
              </a:rPr>
              <a:t>500m</a:t>
            </a:r>
            <a:r>
              <a:rPr lang="zh-CN" altLang="en-US" sz="2400">
                <a:latin typeface="华文新魏" pitchFamily="2" charset="-122"/>
                <a:ea typeface="华文新魏" pitchFamily="2" charset="-122"/>
              </a:rPr>
              <a:t>处应设置一个取样断面。</a:t>
            </a:r>
          </a:p>
        </p:txBody>
      </p:sp>
      <p:sp>
        <p:nvSpPr>
          <p:cNvPr id="13209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84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B6D6934-520F-46A3-9645-BC033A80C279}" type="slidenum">
              <a:rPr lang="en-US" altLang="zh-CN" sz="1200">
                <a:solidFill>
                  <a:srgbClr val="898989"/>
                </a:solidFill>
                <a:latin typeface="Tahoma" pitchFamily="34" charset="0"/>
              </a:rPr>
              <a:pPr>
                <a:spcBef>
                  <a:spcPct val="0"/>
                </a:spcBef>
                <a:buFontTx/>
                <a:buNone/>
              </a:pPr>
              <a:t>37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589630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101">
                                            <p:txEl>
                                              <p:pRg st="0" end="0"/>
                                            </p:txEl>
                                          </p:spTgt>
                                        </p:tgtEl>
                                        <p:attrNameLst>
                                          <p:attrName>style.visibility</p:attrName>
                                        </p:attrNameLst>
                                      </p:cBhvr>
                                      <p:to>
                                        <p:strVal val="visible"/>
                                      </p:to>
                                    </p:set>
                                    <p:animEffect transition="in" filter="blinds(horizontal)">
                                      <p:cBhvr>
                                        <p:cTn id="7" dur="500"/>
                                        <p:tgtEl>
                                          <p:spTgt spid="1321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2101">
                                            <p:txEl>
                                              <p:pRg st="1" end="1"/>
                                            </p:txEl>
                                          </p:spTgt>
                                        </p:tgtEl>
                                        <p:attrNameLst>
                                          <p:attrName>style.visibility</p:attrName>
                                        </p:attrNameLst>
                                      </p:cBhvr>
                                      <p:to>
                                        <p:strVal val="visible"/>
                                      </p:to>
                                    </p:set>
                                    <p:animEffect transition="in" filter="blinds(horizontal)">
                                      <p:cBhvr>
                                        <p:cTn id="12" dur="500"/>
                                        <p:tgtEl>
                                          <p:spTgt spid="1321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2101">
                                            <p:txEl>
                                              <p:pRg st="2" end="2"/>
                                            </p:txEl>
                                          </p:spTgt>
                                        </p:tgtEl>
                                        <p:attrNameLst>
                                          <p:attrName>style.visibility</p:attrName>
                                        </p:attrNameLst>
                                      </p:cBhvr>
                                      <p:to>
                                        <p:strVal val="visible"/>
                                      </p:to>
                                    </p:set>
                                    <p:animEffect transition="in" filter="blinds(horizontal)">
                                      <p:cBhvr>
                                        <p:cTn id="17" dur="500"/>
                                        <p:tgtEl>
                                          <p:spTgt spid="1321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2101">
                                            <p:txEl>
                                              <p:pRg st="3" end="3"/>
                                            </p:txEl>
                                          </p:spTgt>
                                        </p:tgtEl>
                                        <p:attrNameLst>
                                          <p:attrName>style.visibility</p:attrName>
                                        </p:attrNameLst>
                                      </p:cBhvr>
                                      <p:to>
                                        <p:strVal val="visible"/>
                                      </p:to>
                                    </p:set>
                                    <p:animEffect transition="in" filter="blinds(horizontal)">
                                      <p:cBhvr>
                                        <p:cTn id="22" dur="500"/>
                                        <p:tgtEl>
                                          <p:spTgt spid="13210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2101">
                                            <p:txEl>
                                              <p:pRg st="4" end="4"/>
                                            </p:txEl>
                                          </p:spTgt>
                                        </p:tgtEl>
                                        <p:attrNameLst>
                                          <p:attrName>style.visibility</p:attrName>
                                        </p:attrNameLst>
                                      </p:cBhvr>
                                      <p:to>
                                        <p:strVal val="visible"/>
                                      </p:to>
                                    </p:set>
                                    <p:animEffect transition="in" filter="blinds(horizontal)">
                                      <p:cBhvr>
                                        <p:cTn id="27" dur="500"/>
                                        <p:tgtEl>
                                          <p:spTgt spid="13210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2101">
                                            <p:txEl>
                                              <p:pRg st="5" end="5"/>
                                            </p:txEl>
                                          </p:spTgt>
                                        </p:tgtEl>
                                        <p:attrNameLst>
                                          <p:attrName>style.visibility</p:attrName>
                                        </p:attrNameLst>
                                      </p:cBhvr>
                                      <p:to>
                                        <p:strVal val="visible"/>
                                      </p:to>
                                    </p:set>
                                    <p:animEffect transition="in" filter="blinds(horizontal)">
                                      <p:cBhvr>
                                        <p:cTn id="32" dur="500"/>
                                        <p:tgtEl>
                                          <p:spTgt spid="13210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2101">
                                            <p:txEl>
                                              <p:pRg st="6" end="6"/>
                                            </p:txEl>
                                          </p:spTgt>
                                        </p:tgtEl>
                                        <p:attrNameLst>
                                          <p:attrName>style.visibility</p:attrName>
                                        </p:attrNameLst>
                                      </p:cBhvr>
                                      <p:to>
                                        <p:strVal val="visible"/>
                                      </p:to>
                                    </p:set>
                                    <p:animEffect transition="in" filter="blinds(horizontal)">
                                      <p:cBhvr>
                                        <p:cTn id="37" dur="500"/>
                                        <p:tgtEl>
                                          <p:spTgt spid="1321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312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94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19FB8AD-BBDE-4016-AA0A-9AD2D224BC3D}" type="slidenum">
              <a:rPr lang="en-US" altLang="zh-CN" sz="1200">
                <a:solidFill>
                  <a:srgbClr val="898989"/>
                </a:solidFill>
                <a:latin typeface="Tahoma" pitchFamily="34" charset="0"/>
              </a:rPr>
              <a:pPr>
                <a:spcBef>
                  <a:spcPct val="0"/>
                </a:spcBef>
                <a:buFontTx/>
                <a:buNone/>
              </a:pPr>
              <a:t>38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311721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p:cNvSpPr>
            <a:spLocks noGrp="1" noChangeArrowheads="1"/>
          </p:cNvSpPr>
          <p:nvPr>
            <p:ph type="title"/>
          </p:nvPr>
        </p:nvSpPr>
        <p:spPr>
          <a:xfrm>
            <a:off x="457200" y="274638"/>
            <a:ext cx="8229600" cy="317500"/>
          </a:xfrm>
        </p:spPr>
        <p:txBody>
          <a:bodyPr rtlCol="0">
            <a:normAutofit fontScale="90000"/>
          </a:bodyPr>
          <a:lstStyle/>
          <a:p>
            <a:pPr eaLnBrk="1" fontAlgn="auto" hangingPunct="1">
              <a:spcAft>
                <a:spcPts val="0"/>
              </a:spcAft>
              <a:defRPr/>
            </a:pPr>
            <a:endParaRPr lang="zh-CN" altLang="zh-CN"/>
          </a:p>
        </p:txBody>
      </p:sp>
      <p:sp>
        <p:nvSpPr>
          <p:cNvPr id="134149" name="Rectangle 3"/>
          <p:cNvSpPr>
            <a:spLocks noGrp="1" noChangeArrowheads="1"/>
          </p:cNvSpPr>
          <p:nvPr>
            <p:ph idx="1"/>
          </p:nvPr>
        </p:nvSpPr>
        <p:spPr>
          <a:xfrm>
            <a:off x="914400" y="1000125"/>
            <a:ext cx="8229600" cy="5503863"/>
          </a:xfrm>
        </p:spPr>
        <p:txBody>
          <a:bodyPr/>
          <a:lstStyle/>
          <a:p>
            <a:pPr eaLnBrk="1" hangingPunct="1">
              <a:lnSpc>
                <a:spcPct val="90000"/>
              </a:lnSpc>
              <a:buFontTx/>
              <a:buNone/>
            </a:pPr>
            <a:r>
              <a:rPr lang="en-US" altLang="zh-CN" sz="2400"/>
              <a:t> </a:t>
            </a:r>
            <a:r>
              <a:rPr lang="en-US" altLang="zh-CN" sz="2400">
                <a:latin typeface="华文新魏" pitchFamily="2" charset="-122"/>
                <a:ea typeface="华文新魏" pitchFamily="2" charset="-122"/>
              </a:rPr>
              <a:t>2</a:t>
            </a:r>
            <a:r>
              <a:rPr lang="zh-CN" altLang="en-US" sz="2400">
                <a:latin typeface="华文新魏" pitchFamily="2" charset="-122"/>
                <a:ea typeface="华文新魏" pitchFamily="2" charset="-122"/>
              </a:rPr>
              <a:t>．取样断面上取样垂线的布设 </a:t>
            </a:r>
          </a:p>
          <a:p>
            <a:pPr eaLnBrk="1" hangingPunct="1">
              <a:lnSpc>
                <a:spcPct val="90000"/>
              </a:lnSpc>
              <a:buFontTx/>
              <a:buNone/>
            </a:pPr>
            <a:r>
              <a:rPr lang="zh-CN" altLang="en-US" sz="2400">
                <a:latin typeface="华文新魏" pitchFamily="2" charset="-122"/>
                <a:ea typeface="华文新魏" pitchFamily="2" charset="-122"/>
              </a:rPr>
              <a:t> 当河流面形状为矩形或相近于矩形时，可按下列原则布设：</a:t>
            </a:r>
          </a:p>
          <a:p>
            <a:pPr eaLnBrk="1" hangingPunct="1">
              <a:lnSpc>
                <a:spcPct val="90000"/>
              </a:lnSpc>
              <a:buFontTx/>
              <a:buNone/>
            </a:pPr>
            <a:r>
              <a:rPr lang="zh-CN" altLang="en-US" sz="2400">
                <a:latin typeface="华文新魏" pitchFamily="2" charset="-122"/>
                <a:ea typeface="华文新魏" pitchFamily="2" charset="-122"/>
              </a:rPr>
              <a:t>小河：在取样断面的主流线上设</a:t>
            </a:r>
            <a:r>
              <a:rPr lang="zh-CN" altLang="en-US" sz="2400">
                <a:solidFill>
                  <a:srgbClr val="FF0000"/>
                </a:solidFill>
                <a:latin typeface="华文新魏" pitchFamily="2" charset="-122"/>
                <a:ea typeface="华文新魏" pitchFamily="2" charset="-122"/>
              </a:rPr>
              <a:t>一条</a:t>
            </a:r>
            <a:r>
              <a:rPr lang="zh-CN" altLang="en-US" sz="2400">
                <a:latin typeface="华文新魏" pitchFamily="2" charset="-122"/>
                <a:ea typeface="华文新魏" pitchFamily="2" charset="-122"/>
              </a:rPr>
              <a:t>取样垂线。 </a:t>
            </a:r>
          </a:p>
          <a:p>
            <a:pPr eaLnBrk="1" hangingPunct="1">
              <a:lnSpc>
                <a:spcPct val="90000"/>
              </a:lnSpc>
              <a:buFontTx/>
              <a:buNone/>
            </a:pPr>
            <a:r>
              <a:rPr lang="zh-CN" altLang="en-US" sz="2400">
                <a:latin typeface="华文新魏" pitchFamily="2" charset="-122"/>
                <a:ea typeface="华文新魏" pitchFamily="2" charset="-122"/>
              </a:rPr>
              <a:t>大、中河：</a:t>
            </a:r>
          </a:p>
          <a:p>
            <a:pPr eaLnBrk="1" hangingPunct="1">
              <a:lnSpc>
                <a:spcPct val="90000"/>
              </a:lnSpc>
              <a:buFontTx/>
              <a:buNone/>
            </a:pPr>
            <a:r>
              <a:rPr lang="zh-CN" altLang="en-US" sz="2400">
                <a:solidFill>
                  <a:srgbClr val="FF0000"/>
                </a:solidFill>
                <a:latin typeface="华文新魏" pitchFamily="2" charset="-122"/>
                <a:ea typeface="华文新魏" pitchFamily="2" charset="-122"/>
              </a:rPr>
              <a:t>       河宽</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50 m</a:t>
            </a:r>
            <a:r>
              <a:rPr lang="zh-CN" altLang="en-US" sz="2400">
                <a:latin typeface="华文新魏" pitchFamily="2" charset="-122"/>
                <a:ea typeface="华文新魏" pitchFamily="2" charset="-122"/>
              </a:rPr>
              <a:t>者，共设</a:t>
            </a:r>
            <a:r>
              <a:rPr lang="zh-CN" altLang="en-US" sz="2400">
                <a:solidFill>
                  <a:srgbClr val="FF0000"/>
                </a:solidFill>
                <a:latin typeface="华文新魏" pitchFamily="2" charset="-122"/>
                <a:ea typeface="华文新魏" pitchFamily="2" charset="-122"/>
              </a:rPr>
              <a:t>两条</a:t>
            </a:r>
            <a:r>
              <a:rPr lang="zh-CN" altLang="en-US" sz="2400">
                <a:latin typeface="华文新魏" pitchFamily="2" charset="-122"/>
                <a:ea typeface="华文新魏" pitchFamily="2" charset="-122"/>
              </a:rPr>
              <a:t>取样垂线，在取样断面上各距岸边</a:t>
            </a:r>
            <a:r>
              <a:rPr lang="en-US" altLang="zh-CN" sz="2400">
                <a:latin typeface="华文新魏" pitchFamily="2" charset="-122"/>
                <a:ea typeface="华文新魏" pitchFamily="2" charset="-122"/>
              </a:rPr>
              <a:t>l</a:t>
            </a: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3</a:t>
            </a:r>
            <a:r>
              <a:rPr lang="zh-CN" altLang="en-US" sz="2400">
                <a:latin typeface="华文新魏" pitchFamily="2" charset="-122"/>
                <a:ea typeface="华文新魏" pitchFamily="2" charset="-122"/>
              </a:rPr>
              <a:t>水面宽处各设一条取样垂线；</a:t>
            </a:r>
          </a:p>
          <a:p>
            <a:pPr eaLnBrk="1" hangingPunct="1">
              <a:lnSpc>
                <a:spcPct val="90000"/>
              </a:lnSpc>
              <a:buFontTx/>
              <a:buNone/>
            </a:pPr>
            <a:r>
              <a:rPr lang="zh-CN" altLang="en-US" sz="2400">
                <a:latin typeface="华文新魏" pitchFamily="2" charset="-122"/>
                <a:ea typeface="华文新魏" pitchFamily="2" charset="-122"/>
              </a:rPr>
              <a:t>       河宽</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50 m</a:t>
            </a:r>
            <a:r>
              <a:rPr lang="zh-CN" altLang="en-US" sz="2400">
                <a:latin typeface="华文新魏" pitchFamily="2" charset="-122"/>
                <a:ea typeface="华文新魏" pitchFamily="2" charset="-122"/>
              </a:rPr>
              <a:t>者，共设</a:t>
            </a:r>
            <a:r>
              <a:rPr lang="zh-CN" altLang="en-US" sz="2400">
                <a:solidFill>
                  <a:srgbClr val="FF0000"/>
                </a:solidFill>
                <a:latin typeface="华文新魏" pitchFamily="2" charset="-122"/>
                <a:ea typeface="华文新魏" pitchFamily="2" charset="-122"/>
              </a:rPr>
              <a:t>三条</a:t>
            </a:r>
            <a:r>
              <a:rPr lang="zh-CN" altLang="en-US" sz="2400">
                <a:latin typeface="华文新魏" pitchFamily="2" charset="-122"/>
                <a:ea typeface="华文新魏" pitchFamily="2" charset="-122"/>
              </a:rPr>
              <a:t>取样垂线，在主流线上及距两岸</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0</a:t>
            </a:r>
            <a:r>
              <a:rPr lang="zh-CN" altLang="en-US" sz="2400">
                <a:solidFill>
                  <a:srgbClr val="FF0000"/>
                </a:solidFill>
                <a:latin typeface="华文新魏" pitchFamily="2" charset="-122"/>
                <a:ea typeface="华文新魏" pitchFamily="2" charset="-122"/>
              </a:rPr>
              <a:t>．</a:t>
            </a:r>
            <a:r>
              <a:rPr lang="en-US" altLang="zh-CN" sz="2400">
                <a:solidFill>
                  <a:srgbClr val="FF0000"/>
                </a:solidFill>
                <a:latin typeface="华文新魏" pitchFamily="2" charset="-122"/>
                <a:ea typeface="华文新魏" pitchFamily="2" charset="-122"/>
              </a:rPr>
              <a:t>5 m</a:t>
            </a:r>
            <a:r>
              <a:rPr lang="zh-CN" altLang="en-US" sz="2400">
                <a:latin typeface="华文新魏" pitchFamily="2" charset="-122"/>
                <a:ea typeface="华文新魏" pitchFamily="2" charset="-122"/>
              </a:rPr>
              <a:t>，并有明显水流的地方各设一条取样垂线。</a:t>
            </a:r>
          </a:p>
          <a:p>
            <a:pPr eaLnBrk="1" hangingPunct="1">
              <a:lnSpc>
                <a:spcPct val="90000"/>
              </a:lnSpc>
              <a:buFontTx/>
              <a:buNone/>
            </a:pPr>
            <a:r>
              <a:rPr lang="zh-CN" altLang="en-US" sz="2400">
                <a:latin typeface="华文新魏" pitchFamily="2" charset="-122"/>
                <a:ea typeface="华文新魏" pitchFamily="2" charset="-122"/>
              </a:rPr>
              <a:t>       特大河</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例如长江、黄河、珠江、黑龙江、淮河、松花江、海河等</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：由于河流过宽，应</a:t>
            </a:r>
            <a:r>
              <a:rPr lang="zh-CN" altLang="en-US" sz="2400">
                <a:solidFill>
                  <a:srgbClr val="FF0000"/>
                </a:solidFill>
                <a:latin typeface="华文新魏" pitchFamily="2" charset="-122"/>
                <a:ea typeface="华文新魏" pitchFamily="2" charset="-122"/>
              </a:rPr>
              <a:t>适当增加</a:t>
            </a:r>
            <a:r>
              <a:rPr lang="zh-CN" altLang="en-US" sz="2400">
                <a:latin typeface="华文新魏" pitchFamily="2" charset="-122"/>
                <a:ea typeface="华文新魏" pitchFamily="2" charset="-122"/>
              </a:rPr>
              <a:t>取样垂线数，而且主流线两侧的垂线数目不必相等，拟设置排污口一侧可以多一些。</a:t>
            </a:r>
          </a:p>
          <a:p>
            <a:pPr eaLnBrk="1" hangingPunct="1">
              <a:lnSpc>
                <a:spcPct val="90000"/>
              </a:lnSpc>
              <a:buFontTx/>
              <a:buNone/>
            </a:pPr>
            <a:r>
              <a:rPr lang="zh-CN" altLang="en-US" sz="2400">
                <a:latin typeface="华文新魏" pitchFamily="2" charset="-122"/>
                <a:ea typeface="华文新魏" pitchFamily="2" charset="-122"/>
              </a:rPr>
              <a:t>       如断面形状十分不规则时，应结合主流线的位置，适当调整取样垂线的位置和数目。</a:t>
            </a:r>
          </a:p>
        </p:txBody>
      </p:sp>
    </p:spTree>
    <p:extLst>
      <p:ext uri="{BB962C8B-B14F-4D97-AF65-F5344CB8AC3E}">
        <p14:creationId xmlns:p14="http://schemas.microsoft.com/office/powerpoint/2010/main" val="1522902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49">
                                            <p:txEl>
                                              <p:pRg st="1" end="1"/>
                                            </p:txEl>
                                          </p:spTgt>
                                        </p:tgtEl>
                                        <p:attrNameLst>
                                          <p:attrName>style.visibility</p:attrName>
                                        </p:attrNameLst>
                                      </p:cBhvr>
                                      <p:to>
                                        <p:strVal val="visible"/>
                                      </p:to>
                                    </p:set>
                                    <p:animEffect transition="in" filter="blinds(horizontal)">
                                      <p:cBhvr>
                                        <p:cTn id="7" dur="500"/>
                                        <p:tgtEl>
                                          <p:spTgt spid="1341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149">
                                            <p:txEl>
                                              <p:pRg st="2" end="2"/>
                                            </p:txEl>
                                          </p:spTgt>
                                        </p:tgtEl>
                                        <p:attrNameLst>
                                          <p:attrName>style.visibility</p:attrName>
                                        </p:attrNameLst>
                                      </p:cBhvr>
                                      <p:to>
                                        <p:strVal val="visible"/>
                                      </p:to>
                                    </p:set>
                                    <p:animEffect transition="in" filter="blinds(horizontal)">
                                      <p:cBhvr>
                                        <p:cTn id="12" dur="500"/>
                                        <p:tgtEl>
                                          <p:spTgt spid="13414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4149">
                                            <p:txEl>
                                              <p:pRg st="3" end="3"/>
                                            </p:txEl>
                                          </p:spTgt>
                                        </p:tgtEl>
                                        <p:attrNameLst>
                                          <p:attrName>style.visibility</p:attrName>
                                        </p:attrNameLst>
                                      </p:cBhvr>
                                      <p:to>
                                        <p:strVal val="visible"/>
                                      </p:to>
                                    </p:set>
                                    <p:animEffect transition="in" filter="blinds(horizontal)">
                                      <p:cBhvr>
                                        <p:cTn id="17" dur="500"/>
                                        <p:tgtEl>
                                          <p:spTgt spid="13414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4149">
                                            <p:txEl>
                                              <p:pRg st="4" end="4"/>
                                            </p:txEl>
                                          </p:spTgt>
                                        </p:tgtEl>
                                        <p:attrNameLst>
                                          <p:attrName>style.visibility</p:attrName>
                                        </p:attrNameLst>
                                      </p:cBhvr>
                                      <p:to>
                                        <p:strVal val="visible"/>
                                      </p:to>
                                    </p:set>
                                    <p:animEffect transition="in" filter="blinds(horizontal)">
                                      <p:cBhvr>
                                        <p:cTn id="22" dur="500"/>
                                        <p:tgtEl>
                                          <p:spTgt spid="13414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4149">
                                            <p:txEl>
                                              <p:pRg st="5" end="5"/>
                                            </p:txEl>
                                          </p:spTgt>
                                        </p:tgtEl>
                                        <p:attrNameLst>
                                          <p:attrName>style.visibility</p:attrName>
                                        </p:attrNameLst>
                                      </p:cBhvr>
                                      <p:to>
                                        <p:strVal val="visible"/>
                                      </p:to>
                                    </p:set>
                                    <p:animEffect transition="in" filter="blinds(horizontal)">
                                      <p:cBhvr>
                                        <p:cTn id="27" dur="500"/>
                                        <p:tgtEl>
                                          <p:spTgt spid="13414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4149">
                                            <p:txEl>
                                              <p:pRg st="6" end="6"/>
                                            </p:txEl>
                                          </p:spTgt>
                                        </p:tgtEl>
                                        <p:attrNameLst>
                                          <p:attrName>style.visibility</p:attrName>
                                        </p:attrNameLst>
                                      </p:cBhvr>
                                      <p:to>
                                        <p:strVal val="visible"/>
                                      </p:to>
                                    </p:set>
                                    <p:animEffect transition="in" filter="blinds(horizontal)">
                                      <p:cBhvr>
                                        <p:cTn id="32" dur="500"/>
                                        <p:tgtEl>
                                          <p:spTgt spid="13414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4149">
                                            <p:txEl>
                                              <p:pRg st="7" end="7"/>
                                            </p:txEl>
                                          </p:spTgt>
                                        </p:tgtEl>
                                        <p:attrNameLst>
                                          <p:attrName>style.visibility</p:attrName>
                                        </p:attrNameLst>
                                      </p:cBhvr>
                                      <p:to>
                                        <p:strVal val="visible"/>
                                      </p:to>
                                    </p:set>
                                    <p:animEffect transition="in" filter="blinds(horizontal)">
                                      <p:cBhvr>
                                        <p:cTn id="37" dur="500"/>
                                        <p:tgtEl>
                                          <p:spTgt spid="1341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457200" y="274638"/>
            <a:ext cx="8229600" cy="495300"/>
          </a:xfrm>
        </p:spPr>
        <p:txBody>
          <a:bodyPr rtlCol="0">
            <a:normAutofit fontScale="90000"/>
          </a:bodyPr>
          <a:lstStyle/>
          <a:p>
            <a:pPr eaLnBrk="1" fontAlgn="auto" hangingPunct="1">
              <a:spcAft>
                <a:spcPts val="0"/>
              </a:spcAft>
              <a:defRPr/>
            </a:pPr>
            <a:endParaRPr lang="zh-CN" altLang="zh-CN"/>
          </a:p>
        </p:txBody>
      </p:sp>
      <p:sp>
        <p:nvSpPr>
          <p:cNvPr id="25603" name="Rectangle 3"/>
          <p:cNvSpPr>
            <a:spLocks noGrp="1" noChangeArrowheads="1"/>
          </p:cNvSpPr>
          <p:nvPr>
            <p:ph type="body" sz="half" idx="1"/>
          </p:nvPr>
        </p:nvSpPr>
        <p:spPr>
          <a:xfrm>
            <a:off x="457200" y="711200"/>
            <a:ext cx="7975600" cy="5414963"/>
          </a:xfrm>
        </p:spPr>
        <p:txBody>
          <a:bodyPr/>
          <a:lstStyle/>
          <a:p>
            <a:pPr eaLnBrk="1" hangingPunct="1"/>
            <a:r>
              <a:rPr lang="zh-CN" altLang="en-GB" sz="2800"/>
              <a:t>工业废水量</a:t>
            </a:r>
            <a:r>
              <a:rPr lang="en-GB" altLang="zh-CN" sz="2800"/>
              <a:t>Qs</a:t>
            </a:r>
            <a:r>
              <a:rPr lang="zh-CN" altLang="en-GB" sz="2800"/>
              <a:t>按式（</a:t>
            </a:r>
            <a:r>
              <a:rPr lang="en-GB" altLang="zh-CN" sz="2800"/>
              <a:t>4-2</a:t>
            </a:r>
            <a:r>
              <a:rPr lang="zh-CN" altLang="en-GB" sz="2800"/>
              <a:t>）估算 </a:t>
            </a:r>
          </a:p>
          <a:p>
            <a:pPr eaLnBrk="1" hangingPunct="1"/>
            <a:endParaRPr lang="zh-CN" altLang="en-GB" sz="2800"/>
          </a:p>
          <a:p>
            <a:pPr eaLnBrk="1" hangingPunct="1">
              <a:buFontTx/>
              <a:buNone/>
            </a:pPr>
            <a:endParaRPr lang="zh-CN" altLang="en-GB" sz="2800"/>
          </a:p>
          <a:p>
            <a:pPr eaLnBrk="1" hangingPunct="1">
              <a:buFontTx/>
              <a:buNone/>
            </a:pPr>
            <a:endParaRPr lang="zh-CN" altLang="en-GB" sz="2800"/>
          </a:p>
          <a:p>
            <a:pPr eaLnBrk="1" hangingPunct="1">
              <a:buFontTx/>
              <a:buNone/>
            </a:pPr>
            <a:r>
              <a:rPr lang="zh-CN" altLang="en-GB" sz="2800">
                <a:latin typeface="华文新魏" pitchFamily="2" charset="-122"/>
                <a:ea typeface="华文新魏" pitchFamily="2" charset="-122"/>
              </a:rPr>
              <a:t>式中：</a:t>
            </a:r>
            <a:r>
              <a:rPr lang="en-GB" altLang="zh-CN" sz="2800">
                <a:latin typeface="华文新魏" pitchFamily="2" charset="-122"/>
                <a:ea typeface="华文新魏" pitchFamily="2" charset="-122"/>
              </a:rPr>
              <a:t>m</a:t>
            </a:r>
            <a:r>
              <a:rPr lang="en-GB" altLang="zh-CN" sz="2800">
                <a:latin typeface="Arial" charset="0"/>
                <a:ea typeface="华文新魏" pitchFamily="2" charset="-122"/>
              </a:rPr>
              <a:t>——</a:t>
            </a:r>
            <a:r>
              <a:rPr lang="zh-CN" altLang="en-GB" sz="2800">
                <a:latin typeface="华文新魏" pitchFamily="2" charset="-122"/>
                <a:ea typeface="华文新魏" pitchFamily="2" charset="-122"/>
              </a:rPr>
              <a:t>单位产品废水量，</a:t>
            </a:r>
            <a:r>
              <a:rPr lang="en-GB" altLang="zh-CN" sz="2800">
                <a:latin typeface="华文新魏" pitchFamily="2" charset="-122"/>
                <a:ea typeface="华文新魏" pitchFamily="2" charset="-122"/>
              </a:rPr>
              <a:t>L/t</a:t>
            </a:r>
            <a:r>
              <a:rPr lang="zh-CN" altLang="en-GB" sz="2800">
                <a:latin typeface="华文新魏" pitchFamily="2" charset="-122"/>
                <a:ea typeface="华文新魏" pitchFamily="2" charset="-122"/>
              </a:rPr>
              <a:t>；</a:t>
            </a:r>
          </a:p>
          <a:p>
            <a:pPr eaLnBrk="1" hangingPunct="1">
              <a:buFontTx/>
              <a:buNone/>
            </a:pPr>
            <a:r>
              <a:rPr lang="zh-CN" altLang="en-GB" sz="2800">
                <a:latin typeface="华文新魏" pitchFamily="2" charset="-122"/>
                <a:ea typeface="华文新魏" pitchFamily="2" charset="-122"/>
              </a:rPr>
              <a:t>           </a:t>
            </a:r>
            <a:r>
              <a:rPr lang="en-GB" altLang="zh-CN" sz="2800">
                <a:latin typeface="华文新魏" pitchFamily="2" charset="-122"/>
                <a:ea typeface="华文新魏" pitchFamily="2" charset="-122"/>
              </a:rPr>
              <a:t>M</a:t>
            </a:r>
            <a:r>
              <a:rPr lang="en-GB" altLang="zh-CN" sz="2800">
                <a:latin typeface="Arial" charset="0"/>
                <a:ea typeface="华文新魏" pitchFamily="2" charset="-122"/>
              </a:rPr>
              <a:t>——</a:t>
            </a:r>
            <a:r>
              <a:rPr lang="zh-CN" altLang="en-GB" sz="2800">
                <a:latin typeface="华文新魏" pitchFamily="2" charset="-122"/>
                <a:ea typeface="华文新魏" pitchFamily="2" charset="-122"/>
              </a:rPr>
              <a:t>该产品的日产量，</a:t>
            </a:r>
            <a:r>
              <a:rPr lang="en-GB" altLang="zh-CN" sz="2800">
                <a:latin typeface="华文新魏" pitchFamily="2" charset="-122"/>
                <a:ea typeface="华文新魏" pitchFamily="2" charset="-122"/>
              </a:rPr>
              <a:t>t;</a:t>
            </a:r>
          </a:p>
          <a:p>
            <a:pPr eaLnBrk="1" hangingPunct="1">
              <a:buFontTx/>
              <a:buNone/>
            </a:pPr>
            <a:r>
              <a:rPr lang="en-GB" altLang="zh-CN" sz="2800">
                <a:latin typeface="华文新魏" pitchFamily="2" charset="-122"/>
                <a:ea typeface="华文新魏" pitchFamily="2" charset="-122"/>
              </a:rPr>
              <a:t>           K</a:t>
            </a:r>
            <a:r>
              <a:rPr lang="en-GB" altLang="zh-CN" sz="2800">
                <a:latin typeface="Arial" charset="0"/>
                <a:ea typeface="华文新魏" pitchFamily="2" charset="-122"/>
              </a:rPr>
              <a:t>——</a:t>
            </a:r>
            <a:r>
              <a:rPr lang="zh-CN" altLang="en-GB" sz="2800">
                <a:latin typeface="华文新魏" pitchFamily="2" charset="-122"/>
                <a:ea typeface="华文新魏" pitchFamily="2" charset="-122"/>
              </a:rPr>
              <a:t>总变化系数，根据工艺或经验决定；</a:t>
            </a:r>
          </a:p>
          <a:p>
            <a:pPr eaLnBrk="1" hangingPunct="1">
              <a:buFontTx/>
              <a:buNone/>
            </a:pPr>
            <a:r>
              <a:rPr lang="zh-CN" altLang="en-GB" sz="2800">
                <a:latin typeface="华文新魏" pitchFamily="2" charset="-122"/>
                <a:ea typeface="华文新魏" pitchFamily="2" charset="-122"/>
              </a:rPr>
              <a:t>           </a:t>
            </a:r>
            <a:r>
              <a:rPr lang="en-GB" altLang="zh-CN" sz="2800">
                <a:latin typeface="华文新魏" pitchFamily="2" charset="-122"/>
                <a:ea typeface="华文新魏" pitchFamily="2" charset="-122"/>
              </a:rPr>
              <a:t>t </a:t>
            </a:r>
            <a:r>
              <a:rPr lang="en-GB" altLang="zh-CN" sz="2800">
                <a:latin typeface="Arial" charset="0"/>
                <a:ea typeface="华文新魏" pitchFamily="2" charset="-122"/>
              </a:rPr>
              <a:t>——</a:t>
            </a:r>
            <a:r>
              <a:rPr lang="zh-CN" altLang="en-GB" sz="2800">
                <a:latin typeface="华文新魏" pitchFamily="2" charset="-122"/>
                <a:ea typeface="华文新魏" pitchFamily="2" charset="-122"/>
              </a:rPr>
              <a:t>工厂每日工作时数，</a:t>
            </a:r>
            <a:r>
              <a:rPr lang="en-GB" altLang="zh-CN" sz="2800">
                <a:latin typeface="华文新魏" pitchFamily="2" charset="-122"/>
                <a:ea typeface="华文新魏" pitchFamily="2" charset="-122"/>
              </a:rPr>
              <a:t>h.</a:t>
            </a:r>
            <a:endParaRPr lang="en-US" altLang="zh-CN" sz="2800">
              <a:latin typeface="华文新魏" pitchFamily="2" charset="-122"/>
              <a:ea typeface="华文新魏" pitchFamily="2" charset="-122"/>
            </a:endParaRPr>
          </a:p>
        </p:txBody>
      </p:sp>
      <p:graphicFrame>
        <p:nvGraphicFramePr>
          <p:cNvPr id="25604" name="Object 4"/>
          <p:cNvGraphicFramePr>
            <a:graphicFrameLocks noGrp="1" noChangeAspect="1"/>
          </p:cNvGraphicFramePr>
          <p:nvPr>
            <p:ph sz="half" idx="2"/>
          </p:nvPr>
        </p:nvGraphicFramePr>
        <p:xfrm>
          <a:off x="2387600" y="1268413"/>
          <a:ext cx="1765300" cy="896937"/>
        </p:xfrm>
        <a:graphic>
          <a:graphicData uri="http://schemas.openxmlformats.org/presentationml/2006/ole">
            <mc:AlternateContent xmlns:mc="http://schemas.openxmlformats.org/markup-compatibility/2006">
              <mc:Choice xmlns:v="urn:schemas-microsoft-com:vml" Requires="v">
                <p:oleObj spid="_x0000_s2056" name="公式" r:id="rId3" imgW="774364" imgH="393529" progId="Equation.3">
                  <p:embed/>
                </p:oleObj>
              </mc:Choice>
              <mc:Fallback>
                <p:oleObj name="公式" r:id="rId3" imgW="774364"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268413"/>
                        <a:ext cx="1765300" cy="8969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6"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96B52EE-D76C-4E70-B4F5-97BF12111663}" type="slidenum">
              <a:rPr lang="en-US" altLang="zh-CN" sz="1200">
                <a:solidFill>
                  <a:srgbClr val="898989"/>
                </a:solidFill>
                <a:latin typeface="Tahoma" pitchFamily="34" charset="0"/>
              </a:rPr>
              <a:pPr>
                <a:spcBef>
                  <a:spcPct val="0"/>
                </a:spcBef>
                <a:buFontTx/>
                <a:buNone/>
              </a:pPr>
              <a:t>4</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087606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517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14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7524765-9B47-4D7C-83DC-461D1B0874A3}" type="slidenum">
              <a:rPr lang="en-US" altLang="zh-CN" sz="1200">
                <a:solidFill>
                  <a:srgbClr val="898989"/>
                </a:solidFill>
                <a:latin typeface="Tahoma" pitchFamily="34" charset="0"/>
              </a:rPr>
              <a:pPr>
                <a:spcBef>
                  <a:spcPct val="0"/>
                </a:spcBef>
                <a:buFontTx/>
                <a:buNone/>
              </a:pPr>
              <a:t>40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7689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619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25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30731CD-B978-445D-832F-427475AF3982}" type="slidenum">
              <a:rPr lang="en-US" altLang="zh-CN" sz="1200">
                <a:solidFill>
                  <a:srgbClr val="898989"/>
                </a:solidFill>
                <a:latin typeface="Tahoma" pitchFamily="34" charset="0"/>
              </a:rPr>
              <a:pPr>
                <a:spcBef>
                  <a:spcPct val="0"/>
                </a:spcBef>
                <a:buFontTx/>
                <a:buNone/>
              </a:pPr>
              <a:t>41</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166288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p:cNvSpPr>
            <a:spLocks noGrp="1" noChangeArrowheads="1"/>
          </p:cNvSpPr>
          <p:nvPr>
            <p:ph type="title"/>
          </p:nvPr>
        </p:nvSpPr>
        <p:spPr>
          <a:xfrm>
            <a:off x="457200" y="274638"/>
            <a:ext cx="8229600" cy="431800"/>
          </a:xfrm>
        </p:spPr>
        <p:txBody>
          <a:bodyPr rtlCol="0">
            <a:normAutofit fontScale="90000"/>
          </a:bodyPr>
          <a:lstStyle/>
          <a:p>
            <a:pPr eaLnBrk="1" fontAlgn="auto" hangingPunct="1">
              <a:spcAft>
                <a:spcPts val="0"/>
              </a:spcAft>
              <a:defRPr/>
            </a:pPr>
            <a:endParaRPr lang="zh-CN" altLang="zh-CN"/>
          </a:p>
        </p:txBody>
      </p:sp>
      <p:sp>
        <p:nvSpPr>
          <p:cNvPr id="137221" name="Rectangle 3"/>
          <p:cNvSpPr>
            <a:spLocks noGrp="1" noChangeArrowheads="1"/>
          </p:cNvSpPr>
          <p:nvPr>
            <p:ph idx="1"/>
          </p:nvPr>
        </p:nvSpPr>
        <p:spPr>
          <a:xfrm>
            <a:off x="457200" y="596900"/>
            <a:ext cx="8229600" cy="5529263"/>
          </a:xfrm>
        </p:spPr>
        <p:txBody>
          <a:bodyPr/>
          <a:lstStyle/>
          <a:p>
            <a:pPr eaLnBrk="1" hangingPunct="1">
              <a:buFontTx/>
              <a:buNone/>
            </a:pPr>
            <a:r>
              <a:rPr lang="en-US" altLang="zh-CN" sz="2800">
                <a:latin typeface="华文新魏" pitchFamily="2" charset="-122"/>
                <a:ea typeface="华文新魏" pitchFamily="2" charset="-122"/>
              </a:rPr>
              <a:t>3</a:t>
            </a:r>
            <a:r>
              <a:rPr lang="zh-CN" altLang="en-US" sz="2800">
                <a:latin typeface="华文新魏" pitchFamily="2" charset="-122"/>
                <a:ea typeface="华文新魏" pitchFamily="2" charset="-122"/>
              </a:rPr>
              <a:t>．垂线上水质取样点设置的原则</a:t>
            </a:r>
          </a:p>
          <a:p>
            <a:pPr eaLnBrk="1" hangingPunct="1">
              <a:buFontTx/>
              <a:buNone/>
            </a:pPr>
            <a:r>
              <a:rPr lang="zh-CN" altLang="en-US" sz="2800">
                <a:latin typeface="华文新魏" pitchFamily="2" charset="-122"/>
                <a:ea typeface="华文新魏" pitchFamily="2" charset="-122"/>
              </a:rPr>
              <a:t>      每根垂线上按照水深布设水质取样点</a:t>
            </a:r>
          </a:p>
          <a:p>
            <a:pPr eaLnBrk="1" hangingPunct="1">
              <a:buFontTx/>
              <a:buNone/>
            </a:pPr>
            <a:r>
              <a:rPr lang="zh-CN" altLang="en-US" sz="2800">
                <a:latin typeface="华文新魏" pitchFamily="2" charset="-122"/>
                <a:ea typeface="华文新魏" pitchFamily="2" charset="-122"/>
              </a:rPr>
              <a:t>      在一条垂线上，水深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5m</a:t>
            </a:r>
            <a:r>
              <a:rPr lang="zh-CN" altLang="en-US" sz="2800">
                <a:latin typeface="华文新魏" pitchFamily="2" charset="-122"/>
                <a:ea typeface="华文新魏" pitchFamily="2" charset="-122"/>
              </a:rPr>
              <a:t>时，在水面下</a:t>
            </a:r>
            <a:r>
              <a:rPr lang="en-US" altLang="zh-CN" sz="2800">
                <a:solidFill>
                  <a:srgbClr val="FF0000"/>
                </a:solidFill>
                <a:latin typeface="华文新魏" pitchFamily="2" charset="-122"/>
                <a:ea typeface="华文新魏" pitchFamily="2" charset="-122"/>
              </a:rPr>
              <a:t>0.5 m</a:t>
            </a:r>
            <a:r>
              <a:rPr lang="zh-CN" altLang="en-US" sz="2800">
                <a:solidFill>
                  <a:srgbClr val="FF0000"/>
                </a:solidFill>
                <a:latin typeface="华文新魏" pitchFamily="2" charset="-122"/>
                <a:ea typeface="华文新魏" pitchFamily="2" charset="-122"/>
              </a:rPr>
              <a:t>水深处</a:t>
            </a:r>
            <a:r>
              <a:rPr lang="zh-CN" altLang="en-US" sz="2800">
                <a:latin typeface="华文新魏" pitchFamily="2" charset="-122"/>
                <a:ea typeface="华文新魏" pitchFamily="2" charset="-122"/>
              </a:rPr>
              <a:t>及在</a:t>
            </a:r>
            <a:r>
              <a:rPr lang="zh-CN" altLang="en-US" sz="2800">
                <a:solidFill>
                  <a:srgbClr val="FF0000"/>
                </a:solidFill>
                <a:latin typeface="华文新魏" pitchFamily="2" charset="-122"/>
                <a:ea typeface="华文新魏" pitchFamily="2" charset="-122"/>
              </a:rPr>
              <a:t>距河底</a:t>
            </a:r>
            <a:r>
              <a:rPr lang="en-US" altLang="zh-CN" sz="2800">
                <a:solidFill>
                  <a:srgbClr val="FF0000"/>
                </a:solidFill>
                <a:latin typeface="华文新魏" pitchFamily="2" charset="-122"/>
                <a:ea typeface="华文新魏" pitchFamily="2" charset="-122"/>
              </a:rPr>
              <a:t>0.5m</a:t>
            </a:r>
            <a:r>
              <a:rPr lang="zh-CN" altLang="en-US" sz="2800">
                <a:solidFill>
                  <a:srgbClr val="FF0000"/>
                </a:solidFill>
                <a:latin typeface="华文新魏" pitchFamily="2" charset="-122"/>
                <a:ea typeface="华文新魏" pitchFamily="2" charset="-122"/>
              </a:rPr>
              <a:t>处</a:t>
            </a:r>
            <a:r>
              <a:rPr lang="zh-CN" altLang="en-US" sz="2800">
                <a:latin typeface="华文新魏" pitchFamily="2" charset="-122"/>
                <a:ea typeface="华文新魏" pitchFamily="2" charset="-122"/>
              </a:rPr>
              <a:t>，各取样一个；</a:t>
            </a:r>
          </a:p>
          <a:p>
            <a:pPr eaLnBrk="1" hangingPunct="1">
              <a:buFontTx/>
              <a:buNone/>
            </a:pPr>
            <a:r>
              <a:rPr lang="zh-CN" altLang="en-US" sz="2800">
                <a:latin typeface="华文新魏" pitchFamily="2" charset="-122"/>
                <a:ea typeface="华文新魏" pitchFamily="2" charset="-122"/>
              </a:rPr>
              <a:t>      水深为</a:t>
            </a:r>
            <a:r>
              <a:rPr lang="en-US" altLang="zh-CN" sz="2800">
                <a:latin typeface="华文新魏" pitchFamily="2" charset="-122"/>
                <a:ea typeface="华文新魏" pitchFamily="2" charset="-122"/>
              </a:rPr>
              <a:t>1</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5m</a:t>
            </a:r>
            <a:r>
              <a:rPr lang="zh-CN" altLang="en-US" sz="2800">
                <a:latin typeface="华文新魏" pitchFamily="2" charset="-122"/>
                <a:ea typeface="华文新魏" pitchFamily="2" charset="-122"/>
              </a:rPr>
              <a:t>时，只在水面下</a:t>
            </a:r>
            <a:r>
              <a:rPr lang="en-US" altLang="zh-CN" sz="2800">
                <a:solidFill>
                  <a:srgbClr val="FF0000"/>
                </a:solidFill>
                <a:latin typeface="华文新魏" pitchFamily="2" charset="-122"/>
                <a:ea typeface="华文新魏" pitchFamily="2" charset="-122"/>
              </a:rPr>
              <a:t>O.5m</a:t>
            </a:r>
            <a:r>
              <a:rPr lang="zh-CN" altLang="en-US" sz="2800">
                <a:latin typeface="华文新魏" pitchFamily="2" charset="-122"/>
                <a:ea typeface="华文新魏" pitchFamily="2" charset="-122"/>
              </a:rPr>
              <a:t>处取一个样；</a:t>
            </a:r>
          </a:p>
          <a:p>
            <a:pPr eaLnBrk="1" hangingPunct="1">
              <a:buFontTx/>
              <a:buNone/>
            </a:pPr>
            <a:r>
              <a:rPr lang="zh-CN" altLang="en-US" sz="2800">
                <a:latin typeface="华文新魏" pitchFamily="2" charset="-122"/>
                <a:ea typeface="华文新魏" pitchFamily="2" charset="-122"/>
              </a:rPr>
              <a:t>      在水深</a:t>
            </a:r>
            <a:r>
              <a:rPr lang="zh-CN" altLang="en-US" sz="2800">
                <a:solidFill>
                  <a:srgbClr val="FF0000"/>
                </a:solidFill>
                <a:latin typeface="华文新魏" pitchFamily="2" charset="-122"/>
                <a:ea typeface="华文新魏" pitchFamily="2" charset="-122"/>
              </a:rPr>
              <a:t>不足</a:t>
            </a:r>
            <a:r>
              <a:rPr lang="en-US" altLang="zh-CN" sz="2800">
                <a:solidFill>
                  <a:srgbClr val="FF0000"/>
                </a:solidFill>
                <a:latin typeface="华文新魏" pitchFamily="2" charset="-122"/>
                <a:ea typeface="华文新魏" pitchFamily="2" charset="-122"/>
              </a:rPr>
              <a:t>1 m</a:t>
            </a:r>
            <a:r>
              <a:rPr lang="zh-CN" altLang="en-US" sz="2800">
                <a:latin typeface="华文新魏" pitchFamily="2" charset="-122"/>
                <a:ea typeface="华文新魏" pitchFamily="2" charset="-122"/>
              </a:rPr>
              <a:t>时，取样点距水面</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3 m</a:t>
            </a:r>
            <a:r>
              <a:rPr lang="zh-CN" altLang="en-US" sz="2800">
                <a:latin typeface="华文新魏" pitchFamily="2" charset="-122"/>
                <a:ea typeface="华文新魏" pitchFamily="2" charset="-122"/>
              </a:rPr>
              <a:t>，距河底</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3 m</a:t>
            </a:r>
            <a:r>
              <a:rPr lang="zh-CN" altLang="en-US" sz="2800">
                <a:latin typeface="华文新魏" pitchFamily="2" charset="-122"/>
                <a:ea typeface="华文新魏" pitchFamily="2" charset="-122"/>
              </a:rPr>
              <a:t>。</a:t>
            </a:r>
          </a:p>
          <a:p>
            <a:pPr eaLnBrk="1" hangingPunct="1">
              <a:buFontTx/>
              <a:buNone/>
            </a:pPr>
            <a:r>
              <a:rPr lang="zh-CN" altLang="en-US" sz="2800">
                <a:latin typeface="华文新魏" pitchFamily="2" charset="-122"/>
                <a:ea typeface="华文新魏" pitchFamily="2" charset="-122"/>
              </a:rPr>
              <a:t>      对于三级评价的小河不论河水深浅，只在一条垂线上取一个样，一般情况下取样点应在水面下</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5 m</a:t>
            </a:r>
            <a:r>
              <a:rPr lang="zh-CN" altLang="en-US" sz="2800">
                <a:latin typeface="华文新魏" pitchFamily="2" charset="-122"/>
                <a:ea typeface="华文新魏" pitchFamily="2" charset="-122"/>
              </a:rPr>
              <a:t>处，距河底</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0.3 m</a:t>
            </a:r>
            <a:r>
              <a:rPr lang="zh-CN" altLang="en-US" sz="2800">
                <a:solidFill>
                  <a:srgbClr val="FF0000"/>
                </a:solidFill>
                <a:latin typeface="华文新魏" pitchFamily="2" charset="-122"/>
                <a:ea typeface="华文新魏" pitchFamily="2" charset="-122"/>
              </a:rPr>
              <a:t>。</a:t>
            </a:r>
          </a:p>
        </p:txBody>
      </p:sp>
      <p:sp>
        <p:nvSpPr>
          <p:cNvPr id="13721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35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727DAC4-F428-4CFE-B8EF-C36CEA344912}" type="slidenum">
              <a:rPr lang="en-US" altLang="zh-CN" sz="1200">
                <a:solidFill>
                  <a:srgbClr val="898989"/>
                </a:solidFill>
                <a:latin typeface="Tahoma" pitchFamily="34" charset="0"/>
              </a:rPr>
              <a:pPr>
                <a:spcBef>
                  <a:spcPct val="0"/>
                </a:spcBef>
                <a:buFontTx/>
                <a:buNone/>
              </a:pPr>
              <a:t>42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164024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1">
                                            <p:txEl>
                                              <p:pRg st="1" end="1"/>
                                            </p:txEl>
                                          </p:spTgt>
                                        </p:tgtEl>
                                        <p:attrNameLst>
                                          <p:attrName>style.visibility</p:attrName>
                                        </p:attrNameLst>
                                      </p:cBhvr>
                                      <p:to>
                                        <p:strVal val="visible"/>
                                      </p:to>
                                    </p:set>
                                    <p:animEffect transition="in" filter="blinds(horizontal)">
                                      <p:cBhvr>
                                        <p:cTn id="7" dur="500"/>
                                        <p:tgtEl>
                                          <p:spTgt spid="13722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21">
                                            <p:txEl>
                                              <p:pRg st="2" end="2"/>
                                            </p:txEl>
                                          </p:spTgt>
                                        </p:tgtEl>
                                        <p:attrNameLst>
                                          <p:attrName>style.visibility</p:attrName>
                                        </p:attrNameLst>
                                      </p:cBhvr>
                                      <p:to>
                                        <p:strVal val="visible"/>
                                      </p:to>
                                    </p:set>
                                    <p:animEffect transition="in" filter="blinds(horizontal)">
                                      <p:cBhvr>
                                        <p:cTn id="12" dur="500"/>
                                        <p:tgtEl>
                                          <p:spTgt spid="13722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1">
                                            <p:txEl>
                                              <p:pRg st="3" end="3"/>
                                            </p:txEl>
                                          </p:spTgt>
                                        </p:tgtEl>
                                        <p:attrNameLst>
                                          <p:attrName>style.visibility</p:attrName>
                                        </p:attrNameLst>
                                      </p:cBhvr>
                                      <p:to>
                                        <p:strVal val="visible"/>
                                      </p:to>
                                    </p:set>
                                    <p:animEffect transition="in" filter="blinds(horizontal)">
                                      <p:cBhvr>
                                        <p:cTn id="17" dur="500"/>
                                        <p:tgtEl>
                                          <p:spTgt spid="13722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1">
                                            <p:txEl>
                                              <p:pRg st="4" end="4"/>
                                            </p:txEl>
                                          </p:spTgt>
                                        </p:tgtEl>
                                        <p:attrNameLst>
                                          <p:attrName>style.visibility</p:attrName>
                                        </p:attrNameLst>
                                      </p:cBhvr>
                                      <p:to>
                                        <p:strVal val="visible"/>
                                      </p:to>
                                    </p:set>
                                    <p:animEffect transition="in" filter="blinds(horizontal)">
                                      <p:cBhvr>
                                        <p:cTn id="22" dur="500"/>
                                        <p:tgtEl>
                                          <p:spTgt spid="13722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7221">
                                            <p:txEl>
                                              <p:pRg st="5" end="5"/>
                                            </p:txEl>
                                          </p:spTgt>
                                        </p:tgtEl>
                                        <p:attrNameLst>
                                          <p:attrName>style.visibility</p:attrName>
                                        </p:attrNameLst>
                                      </p:cBhvr>
                                      <p:to>
                                        <p:strVal val="visible"/>
                                      </p:to>
                                    </p:set>
                                    <p:animEffect transition="in" filter="blinds(horizontal)">
                                      <p:cBhvr>
                                        <p:cTn id="27" dur="500"/>
                                        <p:tgtEl>
                                          <p:spTgt spid="1372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endParaRPr lang="zh-CN" altLang="zh-CN"/>
          </a:p>
        </p:txBody>
      </p:sp>
      <p:sp>
        <p:nvSpPr>
          <p:cNvPr id="194563" name="Rectangle 3"/>
          <p:cNvSpPr>
            <a:spLocks noGrp="1" noChangeArrowheads="1"/>
          </p:cNvSpPr>
          <p:nvPr>
            <p:ph idx="1"/>
          </p:nvPr>
        </p:nvSpPr>
        <p:spPr/>
        <p:txBody>
          <a:bodyPr/>
          <a:lstStyle/>
          <a:p>
            <a:pPr eaLnBrk="1" hangingPunct="1"/>
            <a:endParaRPr lang="zh-CN" altLang="zh-CN"/>
          </a:p>
        </p:txBody>
      </p:sp>
      <p:sp>
        <p:nvSpPr>
          <p:cNvPr id="13824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456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1C60565-4232-4935-9717-795E2DBA2E35}" type="slidenum">
              <a:rPr lang="en-US" altLang="zh-CN" sz="1200">
                <a:solidFill>
                  <a:srgbClr val="898989"/>
                </a:solidFill>
                <a:latin typeface="Tahoma" pitchFamily="34" charset="0"/>
              </a:rPr>
              <a:pPr>
                <a:spcBef>
                  <a:spcPct val="0"/>
                </a:spcBef>
                <a:buFontTx/>
                <a:buNone/>
              </a:pPr>
              <a:t>43</a:t>
            </a:fld>
            <a:endParaRPr lang="en-US" altLang="zh-CN" sz="1200">
              <a:solidFill>
                <a:srgbClr val="898989"/>
              </a:solidFill>
              <a:latin typeface="Tahoma" pitchFamily="34" charset="0"/>
            </a:endParaRPr>
          </a:p>
        </p:txBody>
      </p:sp>
      <p:pic>
        <p:nvPicPr>
          <p:cNvPr id="1945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91625"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12700"/>
            <a:ext cx="9202738"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150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endParaRPr lang="zh-CN" altLang="zh-CN"/>
          </a:p>
        </p:txBody>
      </p:sp>
      <p:sp>
        <p:nvSpPr>
          <p:cNvPr id="195587" name="Rectangle 3"/>
          <p:cNvSpPr>
            <a:spLocks noGrp="1" noChangeArrowheads="1"/>
          </p:cNvSpPr>
          <p:nvPr>
            <p:ph idx="1"/>
          </p:nvPr>
        </p:nvSpPr>
        <p:spPr/>
        <p:txBody>
          <a:bodyPr/>
          <a:lstStyle/>
          <a:p>
            <a:pPr eaLnBrk="1" hangingPunct="1"/>
            <a:endParaRPr lang="zh-CN" altLang="zh-CN"/>
          </a:p>
        </p:txBody>
      </p:sp>
      <p:sp>
        <p:nvSpPr>
          <p:cNvPr id="13926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558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732ABBA-92BC-4899-9202-27F2D0CA0F52}" type="slidenum">
              <a:rPr lang="en-US" altLang="zh-CN" sz="1200">
                <a:solidFill>
                  <a:srgbClr val="898989"/>
                </a:solidFill>
                <a:latin typeface="Tahoma" pitchFamily="34" charset="0"/>
              </a:rPr>
              <a:pPr>
                <a:spcBef>
                  <a:spcPct val="0"/>
                </a:spcBef>
                <a:buFontTx/>
                <a:buNone/>
              </a:pPr>
              <a:t>44</a:t>
            </a:fld>
            <a:endParaRPr lang="en-US" altLang="zh-CN" sz="1200">
              <a:solidFill>
                <a:srgbClr val="898989"/>
              </a:solidFill>
              <a:latin typeface="Tahoma" pitchFamily="34" charset="0"/>
            </a:endParaRPr>
          </a:p>
        </p:txBody>
      </p:sp>
      <p:pic>
        <p:nvPicPr>
          <p:cNvPr id="195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7938"/>
            <a:ext cx="9221788"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26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endParaRPr lang="zh-CN" altLang="zh-CN"/>
          </a:p>
        </p:txBody>
      </p:sp>
      <p:sp>
        <p:nvSpPr>
          <p:cNvPr id="196611" name="Rectangle 3"/>
          <p:cNvSpPr>
            <a:spLocks noGrp="1" noChangeArrowheads="1"/>
          </p:cNvSpPr>
          <p:nvPr>
            <p:ph idx="1"/>
          </p:nvPr>
        </p:nvSpPr>
        <p:spPr/>
        <p:txBody>
          <a:bodyPr/>
          <a:lstStyle/>
          <a:p>
            <a:pPr eaLnBrk="1" hangingPunct="1"/>
            <a:endParaRPr lang="zh-CN" altLang="zh-CN"/>
          </a:p>
        </p:txBody>
      </p:sp>
      <p:sp>
        <p:nvSpPr>
          <p:cNvPr id="14029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661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156C22D-30F4-4A7D-94AB-DAC6E55035D0}" type="slidenum">
              <a:rPr lang="en-US" altLang="zh-CN" sz="1200">
                <a:solidFill>
                  <a:srgbClr val="898989"/>
                </a:solidFill>
                <a:latin typeface="Tahoma" pitchFamily="34" charset="0"/>
              </a:rPr>
              <a:pPr>
                <a:spcBef>
                  <a:spcPct val="0"/>
                </a:spcBef>
                <a:buFontTx/>
                <a:buNone/>
              </a:pPr>
              <a:t>45</a:t>
            </a:fld>
            <a:endParaRPr lang="en-US" altLang="zh-CN" sz="1200">
              <a:solidFill>
                <a:srgbClr val="898989"/>
              </a:solidFill>
              <a:latin typeface="Tahoma" pitchFamily="34" charset="0"/>
            </a:endParaRPr>
          </a:p>
        </p:txBody>
      </p:sp>
      <p:pic>
        <p:nvPicPr>
          <p:cNvPr id="1966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7938"/>
            <a:ext cx="9123362"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06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endParaRPr lang="zh-CN" altLang="zh-CN"/>
          </a:p>
        </p:txBody>
      </p:sp>
      <p:sp>
        <p:nvSpPr>
          <p:cNvPr id="197635" name="Rectangle 3"/>
          <p:cNvSpPr>
            <a:spLocks noGrp="1" noChangeArrowheads="1"/>
          </p:cNvSpPr>
          <p:nvPr>
            <p:ph idx="1"/>
          </p:nvPr>
        </p:nvSpPr>
        <p:spPr/>
        <p:txBody>
          <a:bodyPr/>
          <a:lstStyle/>
          <a:p>
            <a:pPr eaLnBrk="1" hangingPunct="1"/>
            <a:endParaRPr lang="zh-CN" altLang="zh-CN"/>
          </a:p>
        </p:txBody>
      </p:sp>
      <p:sp>
        <p:nvSpPr>
          <p:cNvPr id="14131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76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33E3D9F0-E422-45B9-9060-636AC971748A}" type="slidenum">
              <a:rPr lang="en-US" altLang="zh-CN" sz="1200">
                <a:solidFill>
                  <a:srgbClr val="898989"/>
                </a:solidFill>
                <a:latin typeface="Tahoma" pitchFamily="34" charset="0"/>
              </a:rPr>
              <a:pPr>
                <a:spcBef>
                  <a:spcPct val="0"/>
                </a:spcBef>
                <a:buFontTx/>
                <a:buNone/>
              </a:pPr>
              <a:t>46</a:t>
            </a:fld>
            <a:endParaRPr lang="en-US" altLang="zh-CN" sz="1200">
              <a:solidFill>
                <a:srgbClr val="898989"/>
              </a:solidFill>
              <a:latin typeface="Tahoma" pitchFamily="34" charset="0"/>
            </a:endParaRPr>
          </a:p>
        </p:txBody>
      </p:sp>
      <p:pic>
        <p:nvPicPr>
          <p:cNvPr id="1976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230188"/>
            <a:ext cx="9136062" cy="662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3175"/>
            <a:ext cx="9123362"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58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a:xfrm>
            <a:off x="457200" y="274638"/>
            <a:ext cx="8229600" cy="304800"/>
          </a:xfrm>
        </p:spPr>
        <p:txBody>
          <a:bodyPr rtlCol="0">
            <a:normAutofit fontScale="90000"/>
          </a:bodyPr>
          <a:lstStyle/>
          <a:p>
            <a:pPr eaLnBrk="1" fontAlgn="auto" hangingPunct="1">
              <a:spcAft>
                <a:spcPts val="0"/>
              </a:spcAft>
              <a:defRPr/>
            </a:pPr>
            <a:endParaRPr lang="zh-CN" altLang="zh-CN"/>
          </a:p>
        </p:txBody>
      </p:sp>
      <p:sp>
        <p:nvSpPr>
          <p:cNvPr id="142341" name="Rectangle 3"/>
          <p:cNvSpPr>
            <a:spLocks noGrp="1" noChangeArrowheads="1"/>
          </p:cNvSpPr>
          <p:nvPr>
            <p:ph idx="1"/>
          </p:nvPr>
        </p:nvSpPr>
        <p:spPr>
          <a:xfrm>
            <a:off x="457200" y="647700"/>
            <a:ext cx="8229600" cy="5478463"/>
          </a:xfrm>
        </p:spPr>
        <p:txBody>
          <a:bodyPr/>
          <a:lstStyle/>
          <a:p>
            <a:pPr eaLnBrk="1" hangingPunct="1">
              <a:lnSpc>
                <a:spcPct val="90000"/>
              </a:lnSpc>
              <a:buFontTx/>
              <a:buNone/>
            </a:pPr>
            <a:r>
              <a:rPr lang="en-US" altLang="zh-CN" sz="2800" dirty="0"/>
              <a:t> </a:t>
            </a:r>
            <a:r>
              <a:rPr lang="en-US" altLang="zh-CN" sz="2800" dirty="0">
                <a:latin typeface="华文新魏" pitchFamily="2" charset="-122"/>
                <a:ea typeface="华文新魏" pitchFamily="2" charset="-122"/>
              </a:rPr>
              <a:t>4</a:t>
            </a:r>
            <a:r>
              <a:rPr lang="zh-CN" altLang="en-US" sz="2800" dirty="0">
                <a:latin typeface="华文新魏" pitchFamily="2" charset="-122"/>
                <a:ea typeface="华文新魏" pitchFamily="2" charset="-122"/>
              </a:rPr>
              <a:t>．水样的对待，视预测需要而定</a:t>
            </a:r>
          </a:p>
          <a:p>
            <a:pPr eaLnBrk="1" hangingPunct="1">
              <a:lnSpc>
                <a:spcPct val="90000"/>
              </a:lnSpc>
              <a:buFontTx/>
              <a:buNone/>
            </a:pPr>
            <a:r>
              <a:rPr lang="zh-CN" altLang="en-US" sz="2800" dirty="0">
                <a:latin typeface="华文新魏" pitchFamily="2" charset="-122"/>
                <a:ea typeface="华文新魏" pitchFamily="2" charset="-122"/>
              </a:rPr>
              <a:t>      </a:t>
            </a:r>
            <a:r>
              <a:rPr lang="en-US" altLang="zh-CN" sz="2800" dirty="0">
                <a:latin typeface="华文新魏" pitchFamily="2" charset="-122"/>
                <a:ea typeface="华文新魏" pitchFamily="2" charset="-122"/>
              </a:rPr>
              <a:t>1</a:t>
            </a:r>
            <a:r>
              <a:rPr lang="zh-CN" altLang="en-US" sz="2800" dirty="0">
                <a:latin typeface="华文新魏" pitchFamily="2" charset="-122"/>
                <a:ea typeface="华文新魏" pitchFamily="2" charset="-122"/>
              </a:rPr>
              <a:t>）、需要预测混合过程段水质的场合，每次应将该段内各取样断面中每条垂线上的水样混合成一个水样。其它情况每个取样断面每次只取一个混合水样。</a:t>
            </a:r>
          </a:p>
          <a:p>
            <a:pPr eaLnBrk="1" hangingPunct="1">
              <a:lnSpc>
                <a:spcPct val="90000"/>
              </a:lnSpc>
              <a:buFontTx/>
              <a:buNone/>
            </a:pPr>
            <a:r>
              <a:rPr lang="zh-CN" altLang="en-US" sz="2800" dirty="0">
                <a:latin typeface="华文新魏" pitchFamily="2" charset="-122"/>
                <a:ea typeface="华文新魏" pitchFamily="2" charset="-122"/>
              </a:rPr>
              <a:t>    </a:t>
            </a:r>
            <a:r>
              <a:rPr lang="en-US" altLang="zh-CN" sz="2800" dirty="0">
                <a:latin typeface="华文新魏" pitchFamily="2" charset="-122"/>
                <a:ea typeface="华文新魏" pitchFamily="2" charset="-122"/>
              </a:rPr>
              <a:t>2</a:t>
            </a:r>
            <a:r>
              <a:rPr lang="zh-CN" altLang="en-US" sz="2800" dirty="0">
                <a:latin typeface="华文新魏" pitchFamily="2" charset="-122"/>
                <a:ea typeface="华文新魏" pitchFamily="2" charset="-122"/>
              </a:rPr>
              <a:t>）、三维：每个取样点的水样均应分析，</a:t>
            </a:r>
            <a:r>
              <a:rPr lang="zh-CN" altLang="en-US" sz="2800" dirty="0">
                <a:solidFill>
                  <a:srgbClr val="FF0000"/>
                </a:solidFill>
                <a:latin typeface="华文新魏" pitchFamily="2" charset="-122"/>
                <a:ea typeface="华文新魏" pitchFamily="2" charset="-122"/>
              </a:rPr>
              <a:t>不取混合样</a:t>
            </a:r>
            <a:r>
              <a:rPr lang="zh-CN" altLang="en-US" sz="2800" dirty="0">
                <a:latin typeface="华文新魏" pitchFamily="2" charset="-122"/>
                <a:ea typeface="华文新魏" pitchFamily="2" charset="-122"/>
              </a:rPr>
              <a:t>。</a:t>
            </a:r>
          </a:p>
          <a:p>
            <a:pPr eaLnBrk="1" hangingPunct="1">
              <a:lnSpc>
                <a:spcPct val="90000"/>
              </a:lnSpc>
              <a:buFontTx/>
              <a:buNone/>
            </a:pPr>
            <a:r>
              <a:rPr lang="zh-CN" altLang="en-US" sz="2800" dirty="0"/>
              <a:t>   </a:t>
            </a:r>
            <a:r>
              <a:rPr lang="en-US" altLang="zh-CN" sz="2800" dirty="0"/>
              <a:t>5. </a:t>
            </a:r>
            <a:r>
              <a:rPr lang="zh-CN" altLang="en-US" sz="2800" dirty="0">
                <a:latin typeface="华文新魏" pitchFamily="2" charset="-122"/>
                <a:ea typeface="华文新魏" pitchFamily="2" charset="-122"/>
              </a:rPr>
              <a:t>河口采样断面与取样点设置</a:t>
            </a:r>
          </a:p>
          <a:p>
            <a:pPr eaLnBrk="1" hangingPunct="1">
              <a:lnSpc>
                <a:spcPct val="90000"/>
              </a:lnSpc>
              <a:buFontTx/>
              <a:buNone/>
            </a:pPr>
            <a:r>
              <a:rPr lang="zh-CN" altLang="en-US" sz="2800" dirty="0">
                <a:latin typeface="华文新魏" pitchFamily="2" charset="-122"/>
                <a:ea typeface="华文新魏" pitchFamily="2" charset="-122"/>
              </a:rPr>
              <a:t>      当排污口拟建于河口感潮段内时，其上游需设置取样断面的数目与位置，应根据感潮段的实际情况决定，其</a:t>
            </a:r>
            <a:r>
              <a:rPr lang="zh-CN" altLang="en-US" sz="2800" dirty="0">
                <a:solidFill>
                  <a:srgbClr val="FF0000"/>
                </a:solidFill>
                <a:latin typeface="华文新魏" pitchFamily="2" charset="-122"/>
                <a:ea typeface="华文新魏" pitchFamily="2" charset="-122"/>
              </a:rPr>
              <a:t>下游同河流</a:t>
            </a:r>
            <a:r>
              <a:rPr lang="zh-CN" altLang="en-US" sz="2800" dirty="0">
                <a:latin typeface="华文新魏" pitchFamily="2" charset="-122"/>
                <a:ea typeface="华文新魏" pitchFamily="2" charset="-122"/>
              </a:rPr>
              <a:t>。 取样点的布设和水样的对待与河流部分要求相同。</a:t>
            </a:r>
            <a:r>
              <a:rPr lang="zh-CN" altLang="en-US" sz="2800" dirty="0"/>
              <a:t> </a:t>
            </a:r>
          </a:p>
        </p:txBody>
      </p:sp>
      <p:sp>
        <p:nvSpPr>
          <p:cNvPr id="14233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866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E558D26-BB05-43A5-BA3E-FF69BAAC2F98}" type="slidenum">
              <a:rPr lang="en-US" altLang="zh-CN" sz="1200">
                <a:solidFill>
                  <a:srgbClr val="898989"/>
                </a:solidFill>
                <a:latin typeface="Tahoma" pitchFamily="34" charset="0"/>
              </a:rPr>
              <a:pPr>
                <a:spcBef>
                  <a:spcPct val="0"/>
                </a:spcBef>
                <a:buFontTx/>
                <a:buNone/>
              </a:pPr>
              <a:t>47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850244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341">
                                            <p:txEl>
                                              <p:pRg st="0" end="0"/>
                                            </p:txEl>
                                          </p:spTgt>
                                        </p:tgtEl>
                                        <p:attrNameLst>
                                          <p:attrName>style.visibility</p:attrName>
                                        </p:attrNameLst>
                                      </p:cBhvr>
                                      <p:to>
                                        <p:strVal val="visible"/>
                                      </p:to>
                                    </p:set>
                                    <p:animEffect transition="in" filter="blinds(horizontal)">
                                      <p:cBhvr>
                                        <p:cTn id="7" dur="500"/>
                                        <p:tgtEl>
                                          <p:spTgt spid="14234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2341">
                                            <p:txEl>
                                              <p:pRg st="1" end="1"/>
                                            </p:txEl>
                                          </p:spTgt>
                                        </p:tgtEl>
                                        <p:attrNameLst>
                                          <p:attrName>style.visibility</p:attrName>
                                        </p:attrNameLst>
                                      </p:cBhvr>
                                      <p:to>
                                        <p:strVal val="visible"/>
                                      </p:to>
                                    </p:set>
                                    <p:animEffect transition="in" filter="blinds(horizontal)">
                                      <p:cBhvr>
                                        <p:cTn id="12" dur="500"/>
                                        <p:tgtEl>
                                          <p:spTgt spid="14234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2341">
                                            <p:txEl>
                                              <p:pRg st="2" end="2"/>
                                            </p:txEl>
                                          </p:spTgt>
                                        </p:tgtEl>
                                        <p:attrNameLst>
                                          <p:attrName>style.visibility</p:attrName>
                                        </p:attrNameLst>
                                      </p:cBhvr>
                                      <p:to>
                                        <p:strVal val="visible"/>
                                      </p:to>
                                    </p:set>
                                    <p:animEffect transition="in" filter="blinds(horizontal)">
                                      <p:cBhvr>
                                        <p:cTn id="17" dur="500"/>
                                        <p:tgtEl>
                                          <p:spTgt spid="14234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2341">
                                            <p:txEl>
                                              <p:pRg st="3" end="3"/>
                                            </p:txEl>
                                          </p:spTgt>
                                        </p:tgtEl>
                                        <p:attrNameLst>
                                          <p:attrName>style.visibility</p:attrName>
                                        </p:attrNameLst>
                                      </p:cBhvr>
                                      <p:to>
                                        <p:strVal val="visible"/>
                                      </p:to>
                                    </p:set>
                                    <p:animEffect transition="in" filter="blinds(horizontal)">
                                      <p:cBhvr>
                                        <p:cTn id="22" dur="500"/>
                                        <p:tgtEl>
                                          <p:spTgt spid="14234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2341">
                                            <p:txEl>
                                              <p:pRg st="4" end="4"/>
                                            </p:txEl>
                                          </p:spTgt>
                                        </p:tgtEl>
                                        <p:attrNameLst>
                                          <p:attrName>style.visibility</p:attrName>
                                        </p:attrNameLst>
                                      </p:cBhvr>
                                      <p:to>
                                        <p:strVal val="visible"/>
                                      </p:to>
                                    </p:set>
                                    <p:animEffect transition="in" filter="blinds(horizontal)">
                                      <p:cBhvr>
                                        <p:cTn id="27" dur="500"/>
                                        <p:tgtEl>
                                          <p:spTgt spid="1423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2"/>
          <p:cNvSpPr>
            <a:spLocks noGrp="1" noChangeArrowheads="1"/>
          </p:cNvSpPr>
          <p:nvPr>
            <p:ph type="title"/>
          </p:nvPr>
        </p:nvSpPr>
        <p:spPr>
          <a:xfrm>
            <a:off x="457200" y="274638"/>
            <a:ext cx="8229600" cy="266700"/>
          </a:xfrm>
        </p:spPr>
        <p:txBody>
          <a:bodyPr rtlCol="0">
            <a:normAutofit fontScale="90000"/>
          </a:bodyPr>
          <a:lstStyle/>
          <a:p>
            <a:pPr eaLnBrk="1" fontAlgn="auto" hangingPunct="1">
              <a:spcAft>
                <a:spcPts val="0"/>
              </a:spcAft>
              <a:defRPr/>
            </a:pPr>
            <a:endParaRPr lang="zh-CN" altLang="zh-CN"/>
          </a:p>
        </p:txBody>
      </p:sp>
      <p:sp>
        <p:nvSpPr>
          <p:cNvPr id="143365" name="Rectangle 3"/>
          <p:cNvSpPr>
            <a:spLocks noGrp="1" noChangeArrowheads="1"/>
          </p:cNvSpPr>
          <p:nvPr>
            <p:ph idx="1"/>
          </p:nvPr>
        </p:nvSpPr>
        <p:spPr>
          <a:xfrm>
            <a:off x="457200" y="698500"/>
            <a:ext cx="8229600" cy="5427663"/>
          </a:xfrm>
        </p:spPr>
        <p:txBody>
          <a:bodyPr/>
          <a:lstStyle/>
          <a:p>
            <a:pPr eaLnBrk="1" hangingPunct="1">
              <a:buFontTx/>
              <a:buNone/>
            </a:pPr>
            <a:r>
              <a:rPr lang="zh-CN" altLang="en-US" sz="2800">
                <a:latin typeface="华文新魏" pitchFamily="2" charset="-122"/>
                <a:ea typeface="华文新魏" pitchFamily="2" charset="-122"/>
              </a:rPr>
              <a:t>湖泊、水库取样位置与采样点的布设原则</a:t>
            </a:r>
          </a:p>
          <a:p>
            <a:pPr eaLnBrk="1" hangingPunct="1">
              <a:buFontTx/>
              <a:buNone/>
            </a:pPr>
            <a:r>
              <a:rPr lang="zh-CN" altLang="en-US">
                <a:latin typeface="华文新魏" pitchFamily="2" charset="-122"/>
                <a:ea typeface="华文新魏" pitchFamily="2" charset="-122"/>
              </a:rPr>
              <a:t>  </a:t>
            </a:r>
            <a:r>
              <a:rPr lang="en-US" altLang="zh-CN">
                <a:latin typeface="华文新魏" pitchFamily="2" charset="-122"/>
                <a:ea typeface="华文新魏" pitchFamily="2" charset="-122"/>
              </a:rPr>
              <a:t>1</a:t>
            </a:r>
            <a:r>
              <a:rPr lang="zh-CN" altLang="en-US">
                <a:latin typeface="华文新魏" pitchFamily="2" charset="-122"/>
                <a:ea typeface="华文新魏" pitchFamily="2" charset="-122"/>
              </a:rPr>
              <a:t>．取样位置的布设</a:t>
            </a:r>
          </a:p>
          <a:p>
            <a:pPr eaLnBrk="1" hangingPunct="1">
              <a:buFontTx/>
              <a:buNone/>
            </a:pPr>
            <a:r>
              <a:rPr lang="zh-CN" altLang="en-US">
                <a:latin typeface="华文新魏" pitchFamily="2" charset="-122"/>
                <a:ea typeface="华文新魏" pitchFamily="2" charset="-122"/>
              </a:rPr>
              <a:t>           在湖泊、水库中取样位置的布设原则上应尽量覆盖整个调查范围，并且能切实反映湖泊、水库的水质和水文待点</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如进水区、出水区、深水区、浅水区、岸边区等</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a:t>
            </a:r>
            <a:endParaRPr lang="en-US" altLang="zh-CN">
              <a:latin typeface="华文新魏" pitchFamily="2" charset="-122"/>
              <a:ea typeface="华文新魏" pitchFamily="2" charset="-122"/>
            </a:endParaRPr>
          </a:p>
          <a:p>
            <a:pPr eaLnBrk="1" hangingPunct="1">
              <a:buFontTx/>
              <a:buNone/>
            </a:pP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取样位置可以采用以建设项目的排放口为中心，</a:t>
            </a:r>
            <a:r>
              <a:rPr lang="zh-CN" altLang="en-US">
                <a:solidFill>
                  <a:srgbClr val="FF0000"/>
                </a:solidFill>
                <a:latin typeface="华文新魏" pitchFamily="2" charset="-122"/>
                <a:ea typeface="华文新魏" pitchFamily="2" charset="-122"/>
              </a:rPr>
              <a:t>沿放射线布设</a:t>
            </a:r>
            <a:r>
              <a:rPr lang="zh-CN" altLang="en-US">
                <a:latin typeface="华文新魏" pitchFamily="2" charset="-122"/>
                <a:ea typeface="华文新魏" pitchFamily="2" charset="-122"/>
              </a:rPr>
              <a:t>的方法。</a:t>
            </a:r>
          </a:p>
          <a:p>
            <a:pPr algn="just" eaLnBrk="1" hangingPunct="1">
              <a:buFontTx/>
              <a:buNone/>
            </a:pPr>
            <a:endParaRPr lang="en-US" altLang="zh-CN"/>
          </a:p>
        </p:txBody>
      </p:sp>
      <p:sp>
        <p:nvSpPr>
          <p:cNvPr id="14336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968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2FB61C1-9ADE-423B-B118-C21BAB818333}" type="slidenum">
              <a:rPr lang="en-US" altLang="zh-CN" sz="1200">
                <a:solidFill>
                  <a:srgbClr val="898989"/>
                </a:solidFill>
                <a:latin typeface="Tahoma" pitchFamily="34" charset="0"/>
              </a:rPr>
              <a:pPr>
                <a:spcBef>
                  <a:spcPct val="0"/>
                </a:spcBef>
                <a:buFontTx/>
                <a:buNone/>
              </a:pPr>
              <a:t>48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707759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65">
                                            <p:txEl>
                                              <p:pRg st="1" end="1"/>
                                            </p:txEl>
                                          </p:spTgt>
                                        </p:tgtEl>
                                        <p:attrNameLst>
                                          <p:attrName>style.visibility</p:attrName>
                                        </p:attrNameLst>
                                      </p:cBhvr>
                                      <p:to>
                                        <p:strVal val="visible"/>
                                      </p:to>
                                    </p:set>
                                    <p:animEffect transition="in" filter="checkerboard(across)">
                                      <p:cBhvr>
                                        <p:cTn id="7" dur="500"/>
                                        <p:tgtEl>
                                          <p:spTgt spid="14336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65">
                                            <p:txEl>
                                              <p:pRg st="2" end="2"/>
                                            </p:txEl>
                                          </p:spTgt>
                                        </p:tgtEl>
                                        <p:attrNameLst>
                                          <p:attrName>style.visibility</p:attrName>
                                        </p:attrNameLst>
                                      </p:cBhvr>
                                      <p:to>
                                        <p:strVal val="visible"/>
                                      </p:to>
                                    </p:set>
                                    <p:animEffect transition="in" filter="checkerboard(across)">
                                      <p:cBhvr>
                                        <p:cTn id="12" dur="500"/>
                                        <p:tgtEl>
                                          <p:spTgt spid="14336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365">
                                            <p:txEl>
                                              <p:pRg st="3" end="3"/>
                                            </p:txEl>
                                          </p:spTgt>
                                        </p:tgtEl>
                                        <p:attrNameLst>
                                          <p:attrName>style.visibility</p:attrName>
                                        </p:attrNameLst>
                                      </p:cBhvr>
                                      <p:to>
                                        <p:strVal val="visible"/>
                                      </p:to>
                                    </p:set>
                                    <p:animEffect transition="in" filter="checkerboard(across)">
                                      <p:cBhvr>
                                        <p:cTn id="17" dur="500"/>
                                        <p:tgtEl>
                                          <p:spTgt spid="1433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00063" y="3571875"/>
            <a:ext cx="8229600" cy="642938"/>
          </a:xfrm>
        </p:spPr>
        <p:txBody>
          <a:bodyPr/>
          <a:lstStyle/>
          <a:p>
            <a:pPr eaLnBrk="1" hangingPunct="1"/>
            <a:r>
              <a:rPr lang="zh-CN" altLang="en-US" sz="3600">
                <a:ea typeface="华文新魏" pitchFamily="2" charset="-122"/>
              </a:rPr>
              <a:t>小型湖泊、水库</a:t>
            </a:r>
          </a:p>
        </p:txBody>
      </p:sp>
      <p:sp>
        <p:nvSpPr>
          <p:cNvPr id="144389" name="Rectangle 3"/>
          <p:cNvSpPr>
            <a:spLocks noGrp="1" noChangeArrowheads="1"/>
          </p:cNvSpPr>
          <p:nvPr>
            <p:ph idx="1"/>
          </p:nvPr>
        </p:nvSpPr>
        <p:spPr>
          <a:xfrm>
            <a:off x="2500313" y="500063"/>
            <a:ext cx="4400550" cy="581025"/>
          </a:xfrm>
        </p:spPr>
        <p:txBody>
          <a:bodyPr rtlCol="0">
            <a:normAutofit fontScale="92500" lnSpcReduction="10000"/>
          </a:bodyPr>
          <a:lstStyle/>
          <a:p>
            <a:pPr eaLnBrk="1" fontAlgn="auto" hangingPunct="1">
              <a:spcAft>
                <a:spcPts val="0"/>
              </a:spcAft>
              <a:buFontTx/>
              <a:buNone/>
              <a:defRPr/>
            </a:pPr>
            <a:r>
              <a:rPr lang="zh-CN" altLang="en-US" sz="3600" dirty="0">
                <a:ea typeface="华文新魏" pitchFamily="2" charset="-122"/>
              </a:rPr>
              <a:t>大、中型湖泊与水库</a:t>
            </a:r>
          </a:p>
        </p:txBody>
      </p:sp>
      <p:sp>
        <p:nvSpPr>
          <p:cNvPr id="14438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070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825E1E6-08E7-4C60-AD33-C76388754F36}" type="slidenum">
              <a:rPr lang="en-US" altLang="zh-CN" sz="1200">
                <a:solidFill>
                  <a:srgbClr val="898989"/>
                </a:solidFill>
                <a:latin typeface="Tahoma" pitchFamily="34" charset="0"/>
              </a:rPr>
              <a:pPr>
                <a:spcBef>
                  <a:spcPct val="0"/>
                </a:spcBef>
                <a:buFontTx/>
                <a:buNone/>
              </a:pPr>
              <a:t>49</a:t>
            </a:fld>
            <a:endParaRPr lang="en-US" altLang="zh-CN" sz="1200">
              <a:solidFill>
                <a:srgbClr val="898989"/>
              </a:solidFill>
              <a:latin typeface="Tahoma" pitchFamily="34" charset="0"/>
            </a:endParaRPr>
          </a:p>
        </p:txBody>
      </p:sp>
      <p:pic>
        <p:nvPicPr>
          <p:cNvPr id="1443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1146175"/>
            <a:ext cx="61722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4349750"/>
            <a:ext cx="62865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629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4390"/>
                                        </p:tgtEl>
                                        <p:attrNameLst>
                                          <p:attrName>style.visibility</p:attrName>
                                        </p:attrNameLst>
                                      </p:cBhvr>
                                      <p:to>
                                        <p:strVal val="visible"/>
                                      </p:to>
                                    </p:set>
                                    <p:animEffect transition="in" filter="blinds(horizontal)">
                                      <p:cBhvr>
                                        <p:cTn id="7" dur="500"/>
                                        <p:tgtEl>
                                          <p:spTgt spid="144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4391"/>
                                        </p:tgtEl>
                                        <p:attrNameLst>
                                          <p:attrName>style.visibility</p:attrName>
                                        </p:attrNameLst>
                                      </p:cBhvr>
                                      <p:to>
                                        <p:strVal val="visible"/>
                                      </p:to>
                                    </p:set>
                                    <p:animEffect transition="in" filter="checkerboard(across)">
                                      <p:cBhvr>
                                        <p:cTn id="12" dur="500"/>
                                        <p:tgtEl>
                                          <p:spTgt spid="144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685800" y="698500"/>
            <a:ext cx="8278813" cy="5575300"/>
          </a:xfrm>
        </p:spPr>
        <p:txBody>
          <a:bodyPr rtlCol="0">
            <a:normAutofit fontScale="92500" lnSpcReduction="20000"/>
          </a:bodyPr>
          <a:lstStyle/>
          <a:p>
            <a:pPr algn="just" eaLnBrk="1" fontAlgn="auto" hangingPunct="1">
              <a:lnSpc>
                <a:spcPct val="90000"/>
              </a:lnSpc>
              <a:spcAft>
                <a:spcPts val="0"/>
              </a:spcAft>
              <a:buClr>
                <a:schemeClr val="accent2"/>
              </a:buClr>
              <a:buFont typeface="Webdings" pitchFamily="18" charset="2"/>
              <a:buNone/>
              <a:defRPr/>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）非点污染源（面源）：</a:t>
            </a:r>
          </a:p>
          <a:p>
            <a:pPr algn="just" eaLnBrk="1" fontAlgn="auto" hangingPunct="1">
              <a:lnSpc>
                <a:spcPct val="110000"/>
              </a:lnSpc>
              <a:spcAft>
                <a:spcPts val="0"/>
              </a:spcAft>
              <a:buClr>
                <a:schemeClr val="accent2"/>
              </a:buClr>
              <a:buFont typeface="Wingdings" panose="05000000000000000000" pitchFamily="2" charset="2"/>
              <a:buChar char="p"/>
              <a:defRPr/>
            </a:pPr>
            <a:r>
              <a:rPr lang="zh-CN" altLang="en-US" sz="2400" dirty="0">
                <a:latin typeface="楷体" panose="02010609060101010101" pitchFamily="49" charset="-122"/>
                <a:ea typeface="楷体" panose="02010609060101010101" pitchFamily="49" charset="-122"/>
              </a:rPr>
              <a:t>是相对点源污染而言，是指</a:t>
            </a:r>
            <a:r>
              <a:rPr lang="zh-CN" altLang="en-US" sz="2400" u="sng" dirty="0">
                <a:uFill>
                  <a:solidFill>
                    <a:srgbClr val="FF0000"/>
                  </a:solidFill>
                </a:uFill>
                <a:latin typeface="楷体" panose="02010609060101010101" pitchFamily="49" charset="-122"/>
                <a:ea typeface="楷体" panose="02010609060101010101" pitchFamily="49" charset="-122"/>
              </a:rPr>
              <a:t>溶解的和固体的污染物从非特定的地点，在降水（或融雪）冲刷作用下，通过径流过程而汇入受纳水体（包括河流、湖泊、水库和海湾等）并引起水体的富营养化或其它形式的污染</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Novotny</a:t>
            </a:r>
            <a:r>
              <a:rPr lang="zh-CN" altLang="en-US" sz="2400" dirty="0">
                <a:latin typeface="楷体" panose="02010609060101010101" pitchFamily="49" charset="-122"/>
                <a:ea typeface="楷体" panose="02010609060101010101" pitchFamily="49" charset="-122"/>
              </a:rPr>
              <a:t>和</a:t>
            </a:r>
            <a:r>
              <a:rPr lang="en-US" altLang="zh-CN" sz="2400" dirty="0" err="1">
                <a:latin typeface="楷体" panose="02010609060101010101" pitchFamily="49" charset="-122"/>
                <a:ea typeface="楷体" panose="02010609060101010101" pitchFamily="49" charset="-122"/>
              </a:rPr>
              <a:t>Olem</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1993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gn="just" eaLnBrk="1" fontAlgn="auto" hangingPunct="1">
              <a:lnSpc>
                <a:spcPct val="110000"/>
              </a:lnSpc>
              <a:spcAft>
                <a:spcPts val="0"/>
              </a:spcAft>
              <a:buClr>
                <a:schemeClr val="accent2"/>
              </a:buClr>
              <a:buFont typeface="Wingdings" panose="05000000000000000000" pitchFamily="2" charset="2"/>
              <a:buChar char="p"/>
              <a:defRPr/>
            </a:pPr>
            <a:r>
              <a:rPr lang="zh-CN" altLang="en-US" sz="2400" dirty="0">
                <a:latin typeface="楷体" panose="02010609060101010101" pitchFamily="49" charset="-122"/>
                <a:ea typeface="楷体" panose="02010609060101010101" pitchFamily="49" charset="-122"/>
              </a:rPr>
              <a:t>美国清洁水法修正案（</a:t>
            </a:r>
            <a:r>
              <a:rPr lang="en-US" altLang="zh-CN" sz="2400" dirty="0">
                <a:latin typeface="楷体" panose="02010609060101010101" pitchFamily="49" charset="-122"/>
                <a:ea typeface="楷体" panose="02010609060101010101" pitchFamily="49" charset="-122"/>
              </a:rPr>
              <a:t>1997</a:t>
            </a:r>
            <a:r>
              <a:rPr lang="zh-CN" altLang="en-US" sz="2400" dirty="0">
                <a:latin typeface="楷体" panose="02010609060101010101" pitchFamily="49" charset="-122"/>
                <a:ea typeface="楷体" panose="02010609060101010101" pitchFamily="49" charset="-122"/>
              </a:rPr>
              <a:t>）对非点源污染的定义为：</a:t>
            </a:r>
            <a:r>
              <a:rPr lang="zh-CN" altLang="en-US" sz="2400" u="sng" dirty="0">
                <a:uFill>
                  <a:solidFill>
                    <a:srgbClr val="FF0000"/>
                  </a:solidFill>
                </a:uFill>
                <a:latin typeface="楷体" panose="02010609060101010101" pitchFamily="49" charset="-122"/>
                <a:ea typeface="楷体" panose="02010609060101010101" pitchFamily="49" charset="-122"/>
              </a:rPr>
              <a:t>污染物以广域的、分散的、微量的形式进入地表及地下水体</a:t>
            </a:r>
            <a:r>
              <a:rPr lang="zh-CN" altLang="en-US" sz="2400" dirty="0">
                <a:latin typeface="楷体" panose="02010609060101010101" pitchFamily="49" charset="-122"/>
                <a:ea typeface="楷体" panose="02010609060101010101" pitchFamily="49" charset="-122"/>
              </a:rPr>
              <a:t>。这里的微量是指污染物浓度通常较点源污染低，但</a:t>
            </a:r>
            <a:r>
              <a:rPr lang="en-US" altLang="zh-CN" sz="2400" dirty="0">
                <a:latin typeface="楷体" panose="02010609060101010101" pitchFamily="49" charset="-122"/>
                <a:ea typeface="楷体" panose="02010609060101010101" pitchFamily="49" charset="-122"/>
              </a:rPr>
              <a:t>NPS</a:t>
            </a:r>
            <a:r>
              <a:rPr lang="zh-CN" altLang="en-US" sz="2400" dirty="0">
                <a:latin typeface="楷体" panose="02010609060101010101" pitchFamily="49" charset="-122"/>
                <a:ea typeface="楷体" panose="02010609060101010101" pitchFamily="49" charset="-122"/>
              </a:rPr>
              <a:t>污染的总负荷却是非常巨大。</a:t>
            </a:r>
            <a:endParaRPr lang="zh-CN" altLang="en-US" sz="2400" b="1" dirty="0">
              <a:latin typeface="楷体" panose="02010609060101010101" pitchFamily="49" charset="-122"/>
              <a:ea typeface="楷体" panose="02010609060101010101" pitchFamily="49" charset="-122"/>
            </a:endParaRPr>
          </a:p>
          <a:p>
            <a:pPr algn="just" eaLnBrk="1" fontAlgn="auto" hangingPunct="1">
              <a:lnSpc>
                <a:spcPct val="90000"/>
              </a:lnSpc>
              <a:spcAft>
                <a:spcPts val="0"/>
              </a:spcAft>
              <a:buClr>
                <a:schemeClr val="accent2"/>
              </a:buClr>
              <a:buFont typeface="Webdings" pitchFamily="18" charset="2"/>
              <a:buNone/>
              <a:defRPr/>
            </a:pPr>
            <a:r>
              <a:rPr lang="zh-CN" altLang="en-US" sz="2400" b="1" dirty="0">
                <a:latin typeface="华文新魏" pitchFamily="2" charset="-122"/>
                <a:ea typeface="华文新魏" pitchFamily="2" charset="-122"/>
              </a:rPr>
              <a:t>主要包括：城镇排水、农田排水和农村生活废水、矿山废水、分散的小型禽畜饲养场废水，以及大气污染物通过重力沉降和降水过程进入水体等所造成的污染废水。</a:t>
            </a:r>
          </a:p>
          <a:p>
            <a:pPr marL="0" indent="0" eaLnBrk="1" fontAlgn="auto" hangingPunct="1">
              <a:lnSpc>
                <a:spcPct val="90000"/>
              </a:lnSpc>
              <a:spcAft>
                <a:spcPts val="0"/>
              </a:spcAft>
              <a:buClr>
                <a:schemeClr val="accent2"/>
              </a:buClr>
              <a:buFont typeface="Wingdings" pitchFamily="2" charset="2"/>
              <a:buNone/>
              <a:defRPr/>
            </a:pPr>
            <a:r>
              <a:rPr lang="zh-CN" altLang="en-US" sz="2400" b="1" dirty="0">
                <a:latin typeface="华文新魏" pitchFamily="2" charset="-122"/>
                <a:ea typeface="华文新魏" pitchFamily="2" charset="-122"/>
              </a:rPr>
              <a:t>    非点源污染负荷估算的途径：复杂，难定量</a:t>
            </a:r>
          </a:p>
          <a:p>
            <a:pPr algn="just" eaLnBrk="1" fontAlgn="auto" hangingPunct="1">
              <a:lnSpc>
                <a:spcPct val="90000"/>
              </a:lnSpc>
              <a:spcAft>
                <a:spcPts val="0"/>
              </a:spcAft>
              <a:buClr>
                <a:srgbClr val="FF0000"/>
              </a:buClr>
              <a:buFont typeface="Wingdings" pitchFamily="2" charset="2"/>
              <a:buChar char="ü"/>
              <a:defRPr/>
            </a:pPr>
            <a:r>
              <a:rPr lang="zh-CN" altLang="en-US" sz="2400" b="1" dirty="0">
                <a:latin typeface="华文新魏" pitchFamily="2" charset="-122"/>
                <a:ea typeface="华文新魏" pitchFamily="2" charset="-122"/>
              </a:rPr>
              <a:t>在对水土流失过程及其主要制约因素进行大量调查的基础上，通过对非点源污染物的输出过程的模拟来研究区域污染物对接受水体的输出总量。</a:t>
            </a:r>
          </a:p>
          <a:p>
            <a:pPr algn="just" eaLnBrk="1" fontAlgn="auto" hangingPunct="1">
              <a:lnSpc>
                <a:spcPct val="90000"/>
              </a:lnSpc>
              <a:spcAft>
                <a:spcPts val="0"/>
              </a:spcAft>
              <a:buClr>
                <a:srgbClr val="FF0000"/>
              </a:buClr>
              <a:buFont typeface="Wingdings" pitchFamily="2" charset="2"/>
              <a:buChar char="ü"/>
              <a:defRPr/>
            </a:pPr>
            <a:r>
              <a:rPr lang="zh-CN" altLang="en-US" sz="2400" b="1" dirty="0">
                <a:latin typeface="华文新魏" pitchFamily="2" charset="-122"/>
                <a:ea typeface="华文新魏" pitchFamily="2" charset="-122"/>
              </a:rPr>
              <a:t>采用直接或间接途径估算非点污染源总径流量和平均径流污染物浓度以计算总污染负荷量。</a:t>
            </a:r>
          </a:p>
          <a:p>
            <a:pPr algn="just" eaLnBrk="1" fontAlgn="auto" hangingPunct="1">
              <a:lnSpc>
                <a:spcPct val="90000"/>
              </a:lnSpc>
              <a:spcAft>
                <a:spcPts val="0"/>
              </a:spcAft>
              <a:buClr>
                <a:schemeClr val="accent2"/>
              </a:buClr>
              <a:buFont typeface="Webdings" pitchFamily="18" charset="2"/>
              <a:buNone/>
              <a:defRPr/>
            </a:pPr>
            <a:endParaRPr lang="en-US" altLang="zh-CN" sz="2400" b="1" dirty="0"/>
          </a:p>
        </p:txBody>
      </p:sp>
      <p:sp>
        <p:nvSpPr>
          <p:cNvPr id="266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5ED5DA2-3065-46AD-8B53-C67F0E561CC0}" type="slidenum">
              <a:rPr lang="en-US" altLang="zh-CN" sz="1200">
                <a:solidFill>
                  <a:srgbClr val="898989"/>
                </a:solidFill>
                <a:latin typeface="Tahoma" pitchFamily="34" charset="0"/>
              </a:rPr>
              <a:pPr>
                <a:spcBef>
                  <a:spcPct val="0"/>
                </a:spcBef>
                <a:buFontTx/>
                <a:buNone/>
              </a:pPr>
              <a:t>5</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535961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2"/>
          <p:cNvSpPr>
            <a:spLocks noGrp="1" noChangeArrowheads="1"/>
          </p:cNvSpPr>
          <p:nvPr>
            <p:ph type="title"/>
          </p:nvPr>
        </p:nvSpPr>
        <p:spPr>
          <a:xfrm>
            <a:off x="457200" y="274638"/>
            <a:ext cx="8229600" cy="88900"/>
          </a:xfrm>
        </p:spPr>
        <p:txBody>
          <a:bodyPr rtlCol="0">
            <a:normAutofit fontScale="90000"/>
          </a:bodyPr>
          <a:lstStyle/>
          <a:p>
            <a:pPr eaLnBrk="1" fontAlgn="auto" hangingPunct="1">
              <a:spcAft>
                <a:spcPts val="0"/>
              </a:spcAft>
              <a:defRPr/>
            </a:pPr>
            <a:endParaRPr lang="zh-CN" altLang="zh-CN"/>
          </a:p>
        </p:txBody>
      </p:sp>
      <p:sp>
        <p:nvSpPr>
          <p:cNvPr id="145413" name="Rectangle 3"/>
          <p:cNvSpPr>
            <a:spLocks noGrp="1" noChangeArrowheads="1"/>
          </p:cNvSpPr>
          <p:nvPr>
            <p:ph idx="1"/>
          </p:nvPr>
        </p:nvSpPr>
        <p:spPr>
          <a:xfrm>
            <a:off x="428625" y="714375"/>
            <a:ext cx="8229600" cy="5249863"/>
          </a:xfrm>
        </p:spPr>
        <p:txBody>
          <a:bodyPr/>
          <a:lstStyle/>
          <a:p>
            <a:pPr eaLnBrk="1" hangingPunct="1">
              <a:lnSpc>
                <a:spcPct val="90000"/>
              </a:lnSpc>
              <a:buFontTx/>
              <a:buNone/>
            </a:pPr>
            <a:r>
              <a:rPr lang="en-US" altLang="zh-CN" sz="2800">
                <a:latin typeface="华文新魏" pitchFamily="2" charset="-122"/>
                <a:ea typeface="华文新魏" pitchFamily="2" charset="-122"/>
              </a:rPr>
              <a:t>2</a:t>
            </a:r>
            <a:r>
              <a:rPr lang="zh-CN" altLang="en-US" sz="2800">
                <a:latin typeface="华文新魏" pitchFamily="2" charset="-122"/>
                <a:ea typeface="华文新魏" pitchFamily="2" charset="-122"/>
              </a:rPr>
              <a:t>．取样位置上取样点</a:t>
            </a:r>
          </a:p>
          <a:p>
            <a:pPr eaLnBrk="1" hangingPunct="1">
              <a:lnSpc>
                <a:spcPct val="90000"/>
              </a:lnSpc>
              <a:buFontTx/>
              <a:buNone/>
            </a:pPr>
            <a:r>
              <a:rPr lang="en-US" altLang="zh-CN" sz="2800">
                <a:latin typeface="华文新魏" pitchFamily="2" charset="-122"/>
                <a:ea typeface="华文新魏" pitchFamily="2" charset="-122"/>
              </a:rPr>
              <a:t>(1)</a:t>
            </a:r>
            <a:r>
              <a:rPr lang="zh-CN" altLang="en-US" sz="2800">
                <a:latin typeface="华文新魏" pitchFamily="2" charset="-122"/>
                <a:ea typeface="华文新魏" pitchFamily="2" charset="-122"/>
              </a:rPr>
              <a:t>大、中型湖泊与水库。</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时，取样点设在水面下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处，但距湖库底</a:t>
            </a:r>
            <a:r>
              <a:rPr lang="zh-CN" altLang="en-US" sz="2800">
                <a:solidFill>
                  <a:srgbClr val="FF0000"/>
                </a:solidFill>
                <a:latin typeface="华文新魏" pitchFamily="2" charset="-122"/>
                <a:ea typeface="华文新魏" pitchFamily="2" charset="-122"/>
              </a:rPr>
              <a:t>不应小 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时，首先应找到斜温层。在水面下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和斜温层以下，距湖库底</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以上处各取一个水样。</a:t>
            </a:r>
          </a:p>
          <a:p>
            <a:pPr eaLnBrk="1" hangingPunct="1">
              <a:lnSpc>
                <a:spcPct val="90000"/>
              </a:lnSpc>
              <a:buFontTx/>
              <a:buNone/>
            </a:pPr>
            <a:r>
              <a:rPr lang="zh-CN" altLang="en-US" sz="2800">
                <a:latin typeface="华文新魏" pitchFamily="2" charset="-122"/>
                <a:ea typeface="华文新魏" pitchFamily="2" charset="-122"/>
              </a:rPr>
              <a:t>    </a:t>
            </a:r>
            <a:r>
              <a:rPr lang="en-US" altLang="zh-CN" sz="2800">
                <a:latin typeface="华文新魏" pitchFamily="2" charset="-122"/>
                <a:ea typeface="华文新魏" pitchFamily="2" charset="-122"/>
              </a:rPr>
              <a:t>(2)</a:t>
            </a:r>
            <a:r>
              <a:rPr lang="zh-CN" altLang="en-US" sz="2800">
                <a:latin typeface="华文新魏" pitchFamily="2" charset="-122"/>
                <a:ea typeface="华文新魏" pitchFamily="2" charset="-122"/>
              </a:rPr>
              <a:t>小型湖泊与水库。</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zh-CN" altLang="en-US" sz="2800">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，并距湖库底不小于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处设 一取样点；</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处和水深</a:t>
            </a:r>
            <a:r>
              <a:rPr lang="en-US" altLang="zh-CN" sz="2800">
                <a:latin typeface="华文新魏" pitchFamily="2" charset="-122"/>
                <a:ea typeface="华文新魏" pitchFamily="2" charset="-122"/>
              </a:rPr>
              <a:t>10 m</a:t>
            </a:r>
            <a:r>
              <a:rPr lang="zh-CN" altLang="en-US" sz="2800">
                <a:latin typeface="华文新魏" pitchFamily="2" charset="-122"/>
                <a:ea typeface="华文新魏" pitchFamily="2" charset="-122"/>
              </a:rPr>
              <a:t>，并距底不小于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处各设一取样点。</a:t>
            </a:r>
          </a:p>
        </p:txBody>
      </p:sp>
      <p:sp>
        <p:nvSpPr>
          <p:cNvPr id="14541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173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15CD9EE1-A703-4B46-9199-27DA022E4DAA}" type="slidenum">
              <a:rPr lang="en-US" altLang="zh-CN" sz="1200">
                <a:solidFill>
                  <a:srgbClr val="898989"/>
                </a:solidFill>
                <a:latin typeface="Tahoma" pitchFamily="34" charset="0"/>
              </a:rPr>
              <a:pPr>
                <a:spcBef>
                  <a:spcPct val="0"/>
                </a:spcBef>
                <a:buFontTx/>
                <a:buNone/>
              </a:pPr>
              <a:t>50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990130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5413">
                                            <p:txEl>
                                              <p:pRg st="1" end="1"/>
                                            </p:txEl>
                                          </p:spTgt>
                                        </p:tgtEl>
                                        <p:attrNameLst>
                                          <p:attrName>style.visibility</p:attrName>
                                        </p:attrNameLst>
                                      </p:cBhvr>
                                      <p:to>
                                        <p:strVal val="visible"/>
                                      </p:to>
                                    </p:set>
                                    <p:animEffect transition="in" filter="checkerboard(across)">
                                      <p:cBhvr>
                                        <p:cTn id="7" dur="500"/>
                                        <p:tgtEl>
                                          <p:spTgt spid="14541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5413">
                                            <p:txEl>
                                              <p:pRg st="2" end="2"/>
                                            </p:txEl>
                                          </p:spTgt>
                                        </p:tgtEl>
                                        <p:attrNameLst>
                                          <p:attrName>style.visibility</p:attrName>
                                        </p:attrNameLst>
                                      </p:cBhvr>
                                      <p:to>
                                        <p:strVal val="visible"/>
                                      </p:to>
                                    </p:set>
                                    <p:animEffect transition="in" filter="checkerboard(across)">
                                      <p:cBhvr>
                                        <p:cTn id="12" dur="500"/>
                                        <p:tgtEl>
                                          <p:spTgt spid="14541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5413">
                                            <p:txEl>
                                              <p:pRg st="3" end="3"/>
                                            </p:txEl>
                                          </p:spTgt>
                                        </p:tgtEl>
                                        <p:attrNameLst>
                                          <p:attrName>style.visibility</p:attrName>
                                        </p:attrNameLst>
                                      </p:cBhvr>
                                      <p:to>
                                        <p:strVal val="visible"/>
                                      </p:to>
                                    </p:set>
                                    <p:animEffect transition="in" filter="checkerboard(across)">
                                      <p:cBhvr>
                                        <p:cTn id="17" dur="500"/>
                                        <p:tgtEl>
                                          <p:spTgt spid="14541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5413">
                                            <p:txEl>
                                              <p:pRg st="4" end="4"/>
                                            </p:txEl>
                                          </p:spTgt>
                                        </p:tgtEl>
                                        <p:attrNameLst>
                                          <p:attrName>style.visibility</p:attrName>
                                        </p:attrNameLst>
                                      </p:cBhvr>
                                      <p:to>
                                        <p:strVal val="visible"/>
                                      </p:to>
                                    </p:set>
                                    <p:animEffect transition="in" filter="checkerboard(across)">
                                      <p:cBhvr>
                                        <p:cTn id="22" dur="500"/>
                                        <p:tgtEl>
                                          <p:spTgt spid="14541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5413">
                                            <p:txEl>
                                              <p:pRg st="5" end="5"/>
                                            </p:txEl>
                                          </p:spTgt>
                                        </p:tgtEl>
                                        <p:attrNameLst>
                                          <p:attrName>style.visibility</p:attrName>
                                        </p:attrNameLst>
                                      </p:cBhvr>
                                      <p:to>
                                        <p:strVal val="visible"/>
                                      </p:to>
                                    </p:set>
                                    <p:animEffect transition="in" filter="checkerboard(across)">
                                      <p:cBhvr>
                                        <p:cTn id="27" dur="500"/>
                                        <p:tgtEl>
                                          <p:spTgt spid="14541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5413">
                                            <p:txEl>
                                              <p:pRg st="6" end="6"/>
                                            </p:txEl>
                                          </p:spTgt>
                                        </p:tgtEl>
                                        <p:attrNameLst>
                                          <p:attrName>style.visibility</p:attrName>
                                        </p:attrNameLst>
                                      </p:cBhvr>
                                      <p:to>
                                        <p:strVal val="visible"/>
                                      </p:to>
                                    </p:set>
                                    <p:animEffect transition="in" filter="checkerboard(across)">
                                      <p:cBhvr>
                                        <p:cTn id="32" dur="500"/>
                                        <p:tgtEl>
                                          <p:spTgt spid="1454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endParaRPr lang="zh-CN" altLang="zh-CN"/>
          </a:p>
        </p:txBody>
      </p:sp>
      <p:sp>
        <p:nvSpPr>
          <p:cNvPr id="146437" name="Rectangle 3"/>
          <p:cNvSpPr>
            <a:spLocks noGrp="1" noChangeArrowheads="1"/>
          </p:cNvSpPr>
          <p:nvPr>
            <p:ph idx="1"/>
          </p:nvPr>
        </p:nvSpPr>
        <p:spPr/>
        <p:txBody>
          <a:bodyPr/>
          <a:lstStyle/>
          <a:p>
            <a:pPr eaLnBrk="1" hangingPunct="1">
              <a:buFontTx/>
              <a:buNone/>
            </a:pPr>
            <a:r>
              <a:rPr lang="en-US" altLang="zh-CN">
                <a:latin typeface="华文新魏" pitchFamily="2" charset="-122"/>
                <a:ea typeface="华文新魏" pitchFamily="2" charset="-122"/>
              </a:rPr>
              <a:t>3</a:t>
            </a:r>
            <a:r>
              <a:rPr lang="zh-CN" altLang="en-US">
                <a:latin typeface="华文新魏" pitchFamily="2" charset="-122"/>
                <a:ea typeface="华文新魏" pitchFamily="2" charset="-122"/>
              </a:rPr>
              <a:t>．水样的对待</a:t>
            </a:r>
          </a:p>
          <a:p>
            <a:pPr eaLnBrk="1" hangingPunct="1">
              <a:buFontTx/>
              <a:buNone/>
            </a:pPr>
            <a:r>
              <a:rPr lang="zh-CN" altLang="en-US">
                <a:latin typeface="华文新魏" pitchFamily="2" charset="-122"/>
                <a:ea typeface="华文新魏" pitchFamily="2" charset="-122"/>
              </a:rPr>
              <a:t>      小型湖泊与水库：如水深</a:t>
            </a:r>
            <a:r>
              <a:rPr lang="zh-CN" altLang="en-US">
                <a:solidFill>
                  <a:srgbClr val="FF0000"/>
                </a:solidFill>
              </a:rPr>
              <a:t>＜</a:t>
            </a:r>
            <a:r>
              <a:rPr lang="en-US" altLang="zh-CN">
                <a:solidFill>
                  <a:srgbClr val="FF0000"/>
                </a:solidFill>
                <a:latin typeface="华文新魏" pitchFamily="2" charset="-122"/>
                <a:ea typeface="华文新魏" pitchFamily="2" charset="-122"/>
              </a:rPr>
              <a:t>10 m</a:t>
            </a:r>
            <a:r>
              <a:rPr lang="zh-CN" altLang="en-US">
                <a:latin typeface="华文新魏" pitchFamily="2" charset="-122"/>
                <a:ea typeface="华文新魏" pitchFamily="2" charset="-122"/>
              </a:rPr>
              <a:t>时，每个取样位置取一个水样；如</a:t>
            </a:r>
            <a:r>
              <a:rPr lang="zh-CN" altLang="en-US">
                <a:solidFill>
                  <a:srgbClr val="FF0000"/>
                </a:solidFill>
              </a:rPr>
              <a:t>≥</a:t>
            </a:r>
            <a:r>
              <a:rPr lang="en-US" altLang="zh-CN">
                <a:solidFill>
                  <a:srgbClr val="FF0000"/>
                </a:solidFill>
                <a:latin typeface="华文新魏" pitchFamily="2" charset="-122"/>
                <a:ea typeface="华文新魏" pitchFamily="2" charset="-122"/>
              </a:rPr>
              <a:t>10 m</a:t>
            </a:r>
            <a:r>
              <a:rPr lang="zh-CN" altLang="en-US">
                <a:latin typeface="华文新魏" pitchFamily="2" charset="-122"/>
                <a:ea typeface="华文新魏" pitchFamily="2" charset="-122"/>
              </a:rPr>
              <a:t>时则一般只取一个混合样，在上下层水质差距较大时，可不进行混合。</a:t>
            </a:r>
          </a:p>
          <a:p>
            <a:pPr eaLnBrk="1" hangingPunct="1">
              <a:buFontTx/>
              <a:buNone/>
            </a:pPr>
            <a:r>
              <a:rPr lang="zh-CN" altLang="en-US">
                <a:latin typeface="华文新魏" pitchFamily="2" charset="-122"/>
                <a:ea typeface="华文新魏" pitchFamily="2" charset="-122"/>
              </a:rPr>
              <a:t>      大、中型湖泊与水库：各取样位置上不同深度的水样均不混合。 </a:t>
            </a:r>
          </a:p>
        </p:txBody>
      </p:sp>
      <p:sp>
        <p:nvSpPr>
          <p:cNvPr id="14643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275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6CEA641-B373-48AE-B4A6-2097A06C9EE3}" type="slidenum">
              <a:rPr lang="en-US" altLang="zh-CN" sz="1200">
                <a:solidFill>
                  <a:srgbClr val="898989"/>
                </a:solidFill>
                <a:latin typeface="Tahoma" pitchFamily="34" charset="0"/>
              </a:rPr>
              <a:pPr>
                <a:spcBef>
                  <a:spcPct val="0"/>
                </a:spcBef>
                <a:buFontTx/>
                <a:buNone/>
              </a:pPr>
              <a:t>51</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11382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6437">
                                            <p:txEl>
                                              <p:pRg st="1" end="1"/>
                                            </p:txEl>
                                          </p:spTgt>
                                        </p:tgtEl>
                                        <p:attrNameLst>
                                          <p:attrName>style.visibility</p:attrName>
                                        </p:attrNameLst>
                                      </p:cBhvr>
                                      <p:to>
                                        <p:strVal val="visible"/>
                                      </p:to>
                                    </p:set>
                                    <p:animEffect transition="in" filter="box(in)">
                                      <p:cBhvr>
                                        <p:cTn id="7" dur="500"/>
                                        <p:tgtEl>
                                          <p:spTgt spid="14643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6437">
                                            <p:txEl>
                                              <p:pRg st="2" end="2"/>
                                            </p:txEl>
                                          </p:spTgt>
                                        </p:tgtEl>
                                        <p:attrNameLst>
                                          <p:attrName>style.visibility</p:attrName>
                                        </p:attrNameLst>
                                      </p:cBhvr>
                                      <p:to>
                                        <p:strVal val="visible"/>
                                      </p:to>
                                    </p:set>
                                    <p:animEffect transition="in" filter="box(in)">
                                      <p:cBhvr>
                                        <p:cTn id="12" dur="500"/>
                                        <p:tgtEl>
                                          <p:spTgt spid="1464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2"/>
          <p:cNvSpPr>
            <a:spLocks noGrp="1" noChangeArrowheads="1"/>
          </p:cNvSpPr>
          <p:nvPr>
            <p:ph type="title"/>
          </p:nvPr>
        </p:nvSpPr>
        <p:spPr>
          <a:xfrm>
            <a:off x="457200" y="274638"/>
            <a:ext cx="8229600" cy="444500"/>
          </a:xfrm>
        </p:spPr>
        <p:txBody>
          <a:bodyPr rtlCol="0">
            <a:normAutofit fontScale="90000"/>
          </a:bodyPr>
          <a:lstStyle/>
          <a:p>
            <a:pPr eaLnBrk="1" fontAlgn="auto" hangingPunct="1">
              <a:spcAft>
                <a:spcPts val="0"/>
              </a:spcAft>
              <a:defRPr/>
            </a:pPr>
            <a:endParaRPr lang="zh-CN" altLang="zh-CN"/>
          </a:p>
        </p:txBody>
      </p:sp>
      <p:sp>
        <p:nvSpPr>
          <p:cNvPr id="150533" name="Rectangle 3"/>
          <p:cNvSpPr>
            <a:spLocks noGrp="1" noChangeArrowheads="1"/>
          </p:cNvSpPr>
          <p:nvPr>
            <p:ph idx="1"/>
          </p:nvPr>
        </p:nvSpPr>
        <p:spPr>
          <a:xfrm>
            <a:off x="428625" y="857250"/>
            <a:ext cx="8229600" cy="5046663"/>
          </a:xfrm>
        </p:spPr>
        <p:txBody>
          <a:bodyPr rtlCol="0">
            <a:normAutofit lnSpcReduction="10000"/>
          </a:bodyPr>
          <a:lstStyle/>
          <a:p>
            <a:pPr eaLnBrk="1" fontAlgn="auto" hangingPunct="1">
              <a:lnSpc>
                <a:spcPct val="80000"/>
              </a:lnSpc>
              <a:spcAft>
                <a:spcPts val="0"/>
              </a:spcAft>
              <a:buFontTx/>
              <a:buNone/>
              <a:defRPr/>
            </a:pPr>
            <a:r>
              <a:rPr lang="zh-CN" altLang="en-US" dirty="0">
                <a:solidFill>
                  <a:srgbClr val="FF0000"/>
                </a:solidFill>
                <a:latin typeface="华文新魏" pitchFamily="2" charset="-122"/>
                <a:ea typeface="华文新魏" pitchFamily="2" charset="-122"/>
              </a:rPr>
              <a:t>特殊情况的要求</a:t>
            </a:r>
          </a:p>
          <a:p>
            <a:pPr eaLnBrk="1" fontAlgn="auto" hangingPunct="1">
              <a:lnSpc>
                <a:spcPct val="80000"/>
              </a:lnSpc>
              <a:spcAft>
                <a:spcPts val="0"/>
              </a:spcAft>
              <a:buFontTx/>
              <a:buNone/>
              <a:defRPr/>
            </a:pPr>
            <a:r>
              <a:rPr lang="zh-CN" altLang="en-US" sz="2800" dirty="0">
                <a:solidFill>
                  <a:srgbClr val="FF0000"/>
                </a:solidFill>
                <a:latin typeface="华文新魏" pitchFamily="2" charset="-122"/>
                <a:ea typeface="华文新魏" pitchFamily="2" charset="-122"/>
              </a:rPr>
              <a:t>     </a:t>
            </a:r>
            <a:r>
              <a:rPr lang="en-US" altLang="zh-CN" sz="2800" dirty="0">
                <a:solidFill>
                  <a:srgbClr val="FF0000"/>
                </a:solidFill>
                <a:latin typeface="华文新魏" pitchFamily="2" charset="-122"/>
                <a:ea typeface="华文新魏" pitchFamily="2" charset="-122"/>
              </a:rPr>
              <a:t>(1)</a:t>
            </a:r>
            <a:r>
              <a:rPr lang="zh-CN" altLang="en-US" sz="2800" dirty="0">
                <a:solidFill>
                  <a:srgbClr val="FF0000"/>
                </a:solidFill>
                <a:latin typeface="华文新魏" pitchFamily="2" charset="-122"/>
                <a:ea typeface="华文新魏" pitchFamily="2" charset="-122"/>
              </a:rPr>
              <a:t>对设有闸坝受人工控制的河流，</a:t>
            </a:r>
            <a:endParaRPr lang="en-US" altLang="zh-CN" sz="2800" dirty="0">
              <a:solidFill>
                <a:srgbClr val="FF0000"/>
              </a:solidFill>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solidFill>
                  <a:srgbClr val="FF0000"/>
                </a:solidFill>
                <a:latin typeface="华文新魏" pitchFamily="2" charset="-122"/>
                <a:ea typeface="华文新魏" pitchFamily="2" charset="-122"/>
              </a:rPr>
              <a:t>    </a:t>
            </a:r>
            <a:r>
              <a:rPr lang="zh-CN" altLang="en-US" sz="2800" dirty="0">
                <a:latin typeface="华文新魏" pitchFamily="2" charset="-122"/>
                <a:ea typeface="华文新魏" pitchFamily="2" charset="-122"/>
              </a:rPr>
              <a:t>其流动状况，在排洪时期为河流流动；用水时期，如用水量大则类似河流，用水量小时则类似狭长形水库。</a:t>
            </a:r>
            <a:endParaRPr lang="en-US" altLang="zh-CN" sz="2800" dirty="0">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这种河流的取样断面、取样位置、取样点的布设等可参考河流、水库部分的有关规定酌情处理。</a:t>
            </a:r>
          </a:p>
          <a:p>
            <a:pPr eaLnBrk="1" fontAlgn="auto" hangingPunct="1">
              <a:lnSpc>
                <a:spcPct val="80000"/>
              </a:lnSpc>
              <a:spcAft>
                <a:spcPts val="0"/>
              </a:spcAft>
              <a:buFontTx/>
              <a:buNone/>
              <a:defRPr/>
            </a:pPr>
            <a:r>
              <a:rPr lang="zh-CN" altLang="en-US" sz="2800" dirty="0">
                <a:solidFill>
                  <a:srgbClr val="FF0000"/>
                </a:solidFill>
                <a:latin typeface="华文新魏" pitchFamily="2" charset="-122"/>
                <a:ea typeface="华文新魏" pitchFamily="2" charset="-122"/>
              </a:rPr>
              <a:t>      </a:t>
            </a:r>
            <a:r>
              <a:rPr lang="en-US" altLang="zh-CN" sz="2800" dirty="0">
                <a:solidFill>
                  <a:srgbClr val="FF0000"/>
                </a:solidFill>
                <a:latin typeface="华文新魏" pitchFamily="2" charset="-122"/>
                <a:ea typeface="华文新魏" pitchFamily="2" charset="-122"/>
              </a:rPr>
              <a:t>(2)</a:t>
            </a:r>
            <a:r>
              <a:rPr lang="zh-CN" altLang="en-US" sz="2800" dirty="0">
                <a:solidFill>
                  <a:srgbClr val="FF0000"/>
                </a:solidFill>
                <a:latin typeface="华文新魏" pitchFamily="2" charset="-122"/>
                <a:ea typeface="华文新魏" pitchFamily="2" charset="-122"/>
              </a:rPr>
              <a:t>我国的一些</a:t>
            </a:r>
            <a:r>
              <a:rPr lang="zh-CN" altLang="en-US" sz="2800" u="sng" dirty="0">
                <a:solidFill>
                  <a:srgbClr val="FF0000"/>
                </a:solidFill>
                <a:latin typeface="华文新魏" pitchFamily="2" charset="-122"/>
                <a:ea typeface="华文新魏" pitchFamily="2" charset="-122"/>
              </a:rPr>
              <a:t>河网地区</a:t>
            </a:r>
            <a:endParaRPr lang="en-US" altLang="zh-CN" sz="2800" u="sng" dirty="0">
              <a:solidFill>
                <a:srgbClr val="FF0000"/>
              </a:solidFill>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河水流向、流量经常变化，水流状态复杂，特别是受潮汐影响的河网，情况更为复杂。</a:t>
            </a:r>
            <a:endParaRPr lang="en-US" altLang="zh-CN" sz="2800" dirty="0">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遇到这类河网，应按照各河段的长度比例布设水质采样、水文测量断面。水质断面上取样垂线的布设等可参照河流、河口的有关规定。调查时应注意水质、流向、流量随时间的变化。</a:t>
            </a:r>
          </a:p>
        </p:txBody>
      </p:sp>
      <p:sp>
        <p:nvSpPr>
          <p:cNvPr id="15053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685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BD12947-66BA-43AF-9BA6-0DC960A2F19F}" type="slidenum">
              <a:rPr lang="en-US" altLang="zh-CN" sz="1200">
                <a:solidFill>
                  <a:srgbClr val="898989"/>
                </a:solidFill>
                <a:latin typeface="Tahoma" pitchFamily="34" charset="0"/>
              </a:rPr>
              <a:pPr>
                <a:spcBef>
                  <a:spcPct val="0"/>
                </a:spcBef>
                <a:buFontTx/>
                <a:buNone/>
              </a:pPr>
              <a:t>52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266320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3">
                                            <p:txEl>
                                              <p:pRg st="1" end="1"/>
                                            </p:txEl>
                                          </p:spTgt>
                                        </p:tgtEl>
                                        <p:attrNameLst>
                                          <p:attrName>style.visibility</p:attrName>
                                        </p:attrNameLst>
                                      </p:cBhvr>
                                      <p:to>
                                        <p:strVal val="visible"/>
                                      </p:to>
                                    </p:set>
                                    <p:animEffect transition="in" filter="blinds(horizontal)">
                                      <p:cBhvr>
                                        <p:cTn id="7" dur="500"/>
                                        <p:tgtEl>
                                          <p:spTgt spid="15053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33">
                                            <p:txEl>
                                              <p:pRg st="4" end="4"/>
                                            </p:txEl>
                                          </p:spTgt>
                                        </p:tgtEl>
                                        <p:attrNameLst>
                                          <p:attrName>style.visibility</p:attrName>
                                        </p:attrNameLst>
                                      </p:cBhvr>
                                      <p:to>
                                        <p:strVal val="visible"/>
                                      </p:to>
                                    </p:set>
                                    <p:animEffect transition="in" filter="blinds(horizontal)">
                                      <p:cBhvr>
                                        <p:cTn id="12" dur="500"/>
                                        <p:tgtEl>
                                          <p:spTgt spid="15053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0533">
                                            <p:txEl>
                                              <p:pRg st="2" end="2"/>
                                            </p:txEl>
                                          </p:spTgt>
                                        </p:tgtEl>
                                        <p:attrNameLst>
                                          <p:attrName>style.visibility</p:attrName>
                                        </p:attrNameLst>
                                      </p:cBhvr>
                                      <p:to>
                                        <p:strVal val="visible"/>
                                      </p:to>
                                    </p:set>
                                    <p:animEffect transition="in" filter="blinds(horizontal)">
                                      <p:cBhvr>
                                        <p:cTn id="17" dur="500"/>
                                        <p:tgtEl>
                                          <p:spTgt spid="15053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0533">
                                            <p:txEl>
                                              <p:pRg st="3" end="3"/>
                                            </p:txEl>
                                          </p:spTgt>
                                        </p:tgtEl>
                                        <p:attrNameLst>
                                          <p:attrName>style.visibility</p:attrName>
                                        </p:attrNameLst>
                                      </p:cBhvr>
                                      <p:to>
                                        <p:strVal val="visible"/>
                                      </p:to>
                                    </p:set>
                                    <p:animEffect transition="in" filter="blinds(horizontal)">
                                      <p:cBhvr>
                                        <p:cTn id="22" dur="500"/>
                                        <p:tgtEl>
                                          <p:spTgt spid="15053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0533">
                                            <p:txEl>
                                              <p:pRg st="5" end="5"/>
                                            </p:txEl>
                                          </p:spTgt>
                                        </p:tgtEl>
                                        <p:attrNameLst>
                                          <p:attrName>style.visibility</p:attrName>
                                        </p:attrNameLst>
                                      </p:cBhvr>
                                      <p:to>
                                        <p:strVal val="visible"/>
                                      </p:to>
                                    </p:set>
                                    <p:animEffect transition="in" filter="blinds(horizontal)">
                                      <p:cBhvr>
                                        <p:cTn id="27" dur="500"/>
                                        <p:tgtEl>
                                          <p:spTgt spid="15053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0533">
                                            <p:txEl>
                                              <p:pRg st="6" end="6"/>
                                            </p:txEl>
                                          </p:spTgt>
                                        </p:tgtEl>
                                        <p:attrNameLst>
                                          <p:attrName>style.visibility</p:attrName>
                                        </p:attrNameLst>
                                      </p:cBhvr>
                                      <p:to>
                                        <p:strVal val="visible"/>
                                      </p:to>
                                    </p:set>
                                    <p:animEffect transition="in" filter="blinds(horizontal)">
                                      <p:cBhvr>
                                        <p:cTn id="32" dur="500"/>
                                        <p:tgtEl>
                                          <p:spTgt spid="1505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太湖流域水系图</a:t>
            </a:r>
          </a:p>
        </p:txBody>
      </p:sp>
      <p:sp>
        <p:nvSpPr>
          <p:cNvPr id="3" name="内容占位符 2"/>
          <p:cNvSpPr>
            <a:spLocks noGrp="1"/>
          </p:cNvSpPr>
          <p:nvPr>
            <p:ph idx="1"/>
          </p:nvPr>
        </p:nvSpPr>
        <p:spPr/>
        <p:txBody>
          <a:bodyPr/>
          <a:lstStyle/>
          <a:p>
            <a:endParaRPr lang="zh-CN" altLang="en-US"/>
          </a:p>
        </p:txBody>
      </p:sp>
      <p:pic>
        <p:nvPicPr>
          <p:cNvPr id="45058" name="Picture 2" descr="https://timgsa.baidu.com/timg?image&amp;quality=80&amp;size=b9999_10000&amp;sec=1570613000210&amp;di=fbe53c66b96a98e917123d48a5758d57&amp;imgtype=0&amp;src=http%3A%2F%2Fnews.hainan.net%2FEditor%2Fimg%2F201709%2F20170929%2Fbig%2F20170929211907345_420632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208672"/>
            <a:ext cx="8173892" cy="4618249"/>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1093"/>
          <a:stretch/>
        </p:blipFill>
        <p:spPr bwMode="auto">
          <a:xfrm>
            <a:off x="1167360" y="1"/>
            <a:ext cx="6770687" cy="205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90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ppt_x"/>
                                          </p:val>
                                        </p:tav>
                                        <p:tav tm="100000">
                                          <p:val>
                                            <p:strVal val="#ppt_x"/>
                                          </p:val>
                                        </p:tav>
                                      </p:tavLst>
                                    </p:anim>
                                    <p:anim calcmode="lin" valueType="num">
                                      <p:cBhvr additive="base">
                                        <p:cTn id="8" dur="500" fill="hold"/>
                                        <p:tgtEl>
                                          <p:spTgt spid="450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a:t>水文调查和水文测量</a:t>
            </a:r>
          </a:p>
        </p:txBody>
      </p:sp>
      <p:sp>
        <p:nvSpPr>
          <p:cNvPr id="207875" name="Rectangle 3"/>
          <p:cNvSpPr>
            <a:spLocks noGrp="1" noChangeArrowheads="1"/>
          </p:cNvSpPr>
          <p:nvPr>
            <p:ph type="body" idx="1"/>
          </p:nvPr>
        </p:nvSpPr>
        <p:spPr/>
        <p:txBody>
          <a:bodyPr/>
          <a:lstStyle/>
          <a:p>
            <a:pPr eaLnBrk="1" hangingPunct="1"/>
            <a:r>
              <a:rPr lang="zh-CN" altLang="en-US" sz="2800" b="1"/>
              <a:t>水文调查与水文测量一般在枯水期进行，必要时，其他水期补充调查。</a:t>
            </a:r>
          </a:p>
          <a:p>
            <a:pPr eaLnBrk="1" hangingPunct="1"/>
            <a:r>
              <a:rPr lang="zh-CN" altLang="en-US" sz="2800" b="1"/>
              <a:t>与水质调查同步进行的水文测量，原则上只在一个水期内进行。</a:t>
            </a:r>
          </a:p>
          <a:p>
            <a:pPr eaLnBrk="1" hangingPunct="1"/>
            <a:r>
              <a:rPr lang="zh-CN" altLang="en-US" sz="2800" b="1"/>
              <a:t>水文测量的内容与拟采用的水环境影响预测方法密切相关。在采用数学模式时，应根据所选用的预测模式及应输入的参数。在采用物理模型时，应取得足够的制作模型及模型试验所需的水文特征值。</a:t>
            </a:r>
          </a:p>
        </p:txBody>
      </p:sp>
    </p:spTree>
    <p:extLst>
      <p:ext uri="{BB962C8B-B14F-4D97-AF65-F5344CB8AC3E}">
        <p14:creationId xmlns:p14="http://schemas.microsoft.com/office/powerpoint/2010/main" val="1818537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31" y="980728"/>
            <a:ext cx="830071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068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a:t>水文调查与测量的内容</a:t>
            </a:r>
          </a:p>
        </p:txBody>
      </p:sp>
      <p:sp>
        <p:nvSpPr>
          <p:cNvPr id="208899" name="Rectangle 3"/>
          <p:cNvSpPr>
            <a:spLocks noGrp="1" noChangeArrowheads="1"/>
          </p:cNvSpPr>
          <p:nvPr>
            <p:ph type="body" idx="1"/>
          </p:nvPr>
        </p:nvSpPr>
        <p:spPr>
          <a:xfrm>
            <a:off x="971550" y="1916113"/>
            <a:ext cx="7853363" cy="4651375"/>
          </a:xfrm>
        </p:spPr>
        <p:txBody>
          <a:bodyPr>
            <a:normAutofit lnSpcReduction="10000"/>
          </a:bodyPr>
          <a:lstStyle/>
          <a:p>
            <a:pPr eaLnBrk="1" hangingPunct="1"/>
            <a:r>
              <a:rPr lang="zh-CN" altLang="en-US" b="1"/>
              <a:t>水期的划分，河流平直及弯曲情况、横断面、纵断面、水位、水深、河宽、流量、流速及分布、水温、糙率及泥沙含量等。</a:t>
            </a:r>
          </a:p>
          <a:p>
            <a:pPr eaLnBrk="1" hangingPunct="1"/>
            <a:r>
              <a:rPr lang="zh-CN" altLang="en-US" b="1"/>
              <a:t>感潮河口的水文调查与水文测量的内容应根据评价等级、河流的规模决定。</a:t>
            </a:r>
          </a:p>
          <a:p>
            <a:pPr eaLnBrk="1" hangingPunct="1"/>
            <a:r>
              <a:rPr lang="zh-CN" altLang="en-US" b="1"/>
              <a:t>湖泊、水库：面积、形状、流入流出的流量，停留时间，水深、水温分层情况及水流状况。</a:t>
            </a:r>
          </a:p>
        </p:txBody>
      </p:sp>
    </p:spTree>
    <p:extLst>
      <p:ext uri="{BB962C8B-B14F-4D97-AF65-F5344CB8AC3E}">
        <p14:creationId xmlns:p14="http://schemas.microsoft.com/office/powerpoint/2010/main" val="2652569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zh-CN" altLang="en-US"/>
              <a:t>河流主要特征参数</a:t>
            </a:r>
          </a:p>
        </p:txBody>
      </p:sp>
      <p:sp>
        <p:nvSpPr>
          <p:cNvPr id="209923" name="Rectangle 3"/>
          <p:cNvSpPr>
            <a:spLocks noGrp="1" noChangeArrowheads="1"/>
          </p:cNvSpPr>
          <p:nvPr>
            <p:ph type="body" idx="1"/>
          </p:nvPr>
        </p:nvSpPr>
        <p:spPr/>
        <p:txBody>
          <a:bodyPr/>
          <a:lstStyle/>
          <a:p>
            <a:pPr eaLnBrk="1" hangingPunct="1"/>
            <a:r>
              <a:rPr lang="zh-CN" altLang="en-US" b="1"/>
              <a:t>调查水文特征参数主要包括：河宽、水深、流速、流量、糙率、坡度和弯曲系数。</a:t>
            </a:r>
          </a:p>
          <a:p>
            <a:pPr eaLnBrk="1" hangingPunct="1"/>
            <a:endParaRPr lang="zh-CN" altLang="en-US" b="1"/>
          </a:p>
          <a:p>
            <a:pPr eaLnBrk="1" hangingPunct="1"/>
            <a:endParaRPr lang="zh-CN" altLang="en-US" b="1"/>
          </a:p>
          <a:p>
            <a:pPr eaLnBrk="1" hangingPunct="1"/>
            <a:r>
              <a:rPr lang="zh-CN" altLang="en-US" b="1"/>
              <a:t>当弯曲系数</a:t>
            </a:r>
            <a:r>
              <a:rPr lang="en-US" altLang="zh-CN" b="1"/>
              <a:t>&gt;1.3</a:t>
            </a:r>
            <a:r>
              <a:rPr lang="zh-CN" altLang="en-US" b="1"/>
              <a:t>时，可视为弯曲河流，否则可以简化为平直河流。</a:t>
            </a:r>
          </a:p>
        </p:txBody>
      </p:sp>
      <p:graphicFrame>
        <p:nvGraphicFramePr>
          <p:cNvPr id="209924" name="Object 6"/>
          <p:cNvGraphicFramePr>
            <a:graphicFrameLocks noChangeAspect="1"/>
          </p:cNvGraphicFramePr>
          <p:nvPr/>
        </p:nvGraphicFramePr>
        <p:xfrm>
          <a:off x="1785938" y="2643188"/>
          <a:ext cx="5761037" cy="1282700"/>
        </p:xfrm>
        <a:graphic>
          <a:graphicData uri="http://schemas.openxmlformats.org/presentationml/2006/ole">
            <mc:AlternateContent xmlns:mc="http://schemas.openxmlformats.org/markup-compatibility/2006">
              <mc:Choice xmlns:v="urn:schemas-microsoft-com:vml" Requires="v">
                <p:oleObj spid="_x0000_s36872" name="Equation" r:id="rId3" imgW="1781190" imgH="333465" progId="Equation.DSMT4">
                  <p:embed/>
                </p:oleObj>
              </mc:Choice>
              <mc:Fallback>
                <p:oleObj name="Equation" r:id="rId3" imgW="1781190" imgH="3334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2643188"/>
                        <a:ext cx="5761037" cy="1282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24405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2"/>
          <p:cNvSpPr>
            <a:spLocks noGrp="1" noChangeArrowheads="1"/>
          </p:cNvSpPr>
          <p:nvPr>
            <p:ph idx="1"/>
          </p:nvPr>
        </p:nvSpPr>
        <p:spPr>
          <a:xfrm>
            <a:off x="685800" y="863600"/>
            <a:ext cx="7772400" cy="5588000"/>
          </a:xfrm>
        </p:spPr>
        <p:txBody>
          <a:bodyPr/>
          <a:lstStyle/>
          <a:p>
            <a:pPr eaLnBrk="1" hangingPunct="1">
              <a:lnSpc>
                <a:spcPct val="90000"/>
              </a:lnSpc>
              <a:buClr>
                <a:schemeClr val="accent2"/>
              </a:buClr>
              <a:buFont typeface="Webdings" pitchFamily="18" charset="2"/>
              <a:buNone/>
            </a:pPr>
            <a:r>
              <a:rPr lang="en-US" altLang="zh-CN" sz="2800" b="1">
                <a:latin typeface="华文新魏" pitchFamily="2" charset="-122"/>
                <a:ea typeface="华文新魏" pitchFamily="2" charset="-122"/>
              </a:rPr>
              <a:t>4</a:t>
            </a:r>
            <a:r>
              <a:rPr lang="zh-CN" altLang="en-US" sz="2800" b="1">
                <a:latin typeface="华文新魏" pitchFamily="2" charset="-122"/>
                <a:ea typeface="华文新魏" pitchFamily="2" charset="-122"/>
              </a:rPr>
              <a:t>、水质现状评价</a:t>
            </a:r>
          </a:p>
          <a:p>
            <a:pPr eaLnBrk="1" hangingPunct="1">
              <a:buClr>
                <a:schemeClr val="accent2"/>
              </a:buClr>
              <a:buFont typeface="Webdings" pitchFamily="18" charset="2"/>
              <a:buChar char="4"/>
            </a:pPr>
            <a:r>
              <a:rPr lang="zh-CN" altLang="en-US" sz="2400" b="1">
                <a:latin typeface="华文新魏" pitchFamily="2" charset="-122"/>
                <a:ea typeface="华文新魏" pitchFamily="2" charset="-122"/>
              </a:rPr>
              <a:t>评价工作原则：主要采用文字分析与描述，并辅之以数学表达式。</a:t>
            </a:r>
          </a:p>
          <a:p>
            <a:pPr eaLnBrk="1" hangingPunct="1">
              <a:buClr>
                <a:schemeClr val="accent2"/>
              </a:buClr>
              <a:buFont typeface="Webdings" pitchFamily="18" charset="2"/>
              <a:buChar char="4"/>
            </a:pPr>
            <a:r>
              <a:rPr lang="zh-CN" altLang="en-US" sz="2400" b="1">
                <a:latin typeface="华文新魏" pitchFamily="2" charset="-122"/>
                <a:ea typeface="华文新魏" pitchFamily="2" charset="-122"/>
              </a:rPr>
              <a:t>评价依据</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基本依据：地表水环境质量标准和有关法规及当地的环保要求；</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地表水环境质量标准应采用</a:t>
            </a:r>
            <a:r>
              <a:rPr lang="en-US" altLang="zh-CN" sz="2400" b="1">
                <a:latin typeface="华文新魏" pitchFamily="2" charset="-122"/>
                <a:ea typeface="华文新魏" pitchFamily="2" charset="-122"/>
              </a:rPr>
              <a:t>GB3838</a:t>
            </a: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2002</a:t>
            </a:r>
            <a:r>
              <a:rPr lang="zh-CN" altLang="en-US" sz="2400" b="1">
                <a:latin typeface="华文新魏" pitchFamily="2" charset="-122"/>
                <a:ea typeface="华文新魏" pitchFamily="2" charset="-122"/>
              </a:rPr>
              <a:t>或相应的地方标准；有些水质参数国内尚无标准，可参照国外标准或采用建议的临时标准，所采用的标准应按国家环保局规定的程序报有关部门批准；</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评价区内不同功能的水域应采用不同类别的水质标准。</a:t>
            </a:r>
          </a:p>
        </p:txBody>
      </p:sp>
      <p:sp>
        <p:nvSpPr>
          <p:cNvPr id="15155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09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BB0CCE8-DE6B-44D3-982C-78B66635D137}" type="slidenum">
              <a:rPr lang="en-US" altLang="zh-CN" sz="1200">
                <a:solidFill>
                  <a:srgbClr val="898989"/>
                </a:solidFill>
                <a:latin typeface="Tahoma" pitchFamily="34" charset="0"/>
              </a:rPr>
              <a:pPr>
                <a:spcBef>
                  <a:spcPct val="0"/>
                </a:spcBef>
                <a:buFontTx/>
                <a:buNone/>
              </a:pPr>
              <a:t>58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448378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56">
                                            <p:txEl>
                                              <p:pRg st="1" end="1"/>
                                            </p:txEl>
                                          </p:spTgt>
                                        </p:tgtEl>
                                        <p:attrNameLst>
                                          <p:attrName>style.visibility</p:attrName>
                                        </p:attrNameLst>
                                      </p:cBhvr>
                                      <p:to>
                                        <p:strVal val="visible"/>
                                      </p:to>
                                    </p:set>
                                    <p:animEffect transition="in" filter="blinds(horizontal)">
                                      <p:cBhvr>
                                        <p:cTn id="7" dur="500"/>
                                        <p:tgtEl>
                                          <p:spTgt spid="1515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1556">
                                            <p:txEl>
                                              <p:pRg st="2" end="2"/>
                                            </p:txEl>
                                          </p:spTgt>
                                        </p:tgtEl>
                                        <p:attrNameLst>
                                          <p:attrName>style.visibility</p:attrName>
                                        </p:attrNameLst>
                                      </p:cBhvr>
                                      <p:to>
                                        <p:strVal val="visible"/>
                                      </p:to>
                                    </p:set>
                                    <p:animEffect transition="in" filter="blinds(horizontal)">
                                      <p:cBhvr>
                                        <p:cTn id="12" dur="500"/>
                                        <p:tgtEl>
                                          <p:spTgt spid="1515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1556">
                                            <p:txEl>
                                              <p:pRg st="3" end="3"/>
                                            </p:txEl>
                                          </p:spTgt>
                                        </p:tgtEl>
                                        <p:attrNameLst>
                                          <p:attrName>style.visibility</p:attrName>
                                        </p:attrNameLst>
                                      </p:cBhvr>
                                      <p:to>
                                        <p:strVal val="visible"/>
                                      </p:to>
                                    </p:set>
                                    <p:animEffect transition="in" filter="blinds(horizontal)">
                                      <p:cBhvr>
                                        <p:cTn id="17" dur="500"/>
                                        <p:tgtEl>
                                          <p:spTgt spid="1515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1556">
                                            <p:txEl>
                                              <p:pRg st="4" end="4"/>
                                            </p:txEl>
                                          </p:spTgt>
                                        </p:tgtEl>
                                        <p:attrNameLst>
                                          <p:attrName>style.visibility</p:attrName>
                                        </p:attrNameLst>
                                      </p:cBhvr>
                                      <p:to>
                                        <p:strVal val="visible"/>
                                      </p:to>
                                    </p:set>
                                    <p:animEffect transition="in" filter="blinds(horizontal)">
                                      <p:cBhvr>
                                        <p:cTn id="22" dur="500"/>
                                        <p:tgtEl>
                                          <p:spTgt spid="15155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1556">
                                            <p:txEl>
                                              <p:pRg st="5" end="5"/>
                                            </p:txEl>
                                          </p:spTgt>
                                        </p:tgtEl>
                                        <p:attrNameLst>
                                          <p:attrName>style.visibility</p:attrName>
                                        </p:attrNameLst>
                                      </p:cBhvr>
                                      <p:to>
                                        <p:strVal val="visible"/>
                                      </p:to>
                                    </p:set>
                                    <p:animEffect transition="in" filter="blinds(horizontal)">
                                      <p:cBhvr>
                                        <p:cTn id="27" dur="500"/>
                                        <p:tgtEl>
                                          <p:spTgt spid="1515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Rectangle 2"/>
          <p:cNvSpPr>
            <a:spLocks noGrp="1" noChangeArrowheads="1"/>
          </p:cNvSpPr>
          <p:nvPr>
            <p:ph idx="1"/>
          </p:nvPr>
        </p:nvSpPr>
        <p:spPr>
          <a:xfrm>
            <a:off x="685800" y="214313"/>
            <a:ext cx="7886700" cy="2714625"/>
          </a:xfrm>
        </p:spPr>
        <p:txBody>
          <a:bodyPr rtlCol="0">
            <a:normAutofit fontScale="85000" lnSpcReduction="20000"/>
          </a:bodyPr>
          <a:lstStyle/>
          <a:p>
            <a:pPr eaLnBrk="1" fontAlgn="auto" hangingPunct="1">
              <a:lnSpc>
                <a:spcPct val="120000"/>
              </a:lnSpc>
              <a:spcAft>
                <a:spcPts val="0"/>
              </a:spcAft>
              <a:buClr>
                <a:schemeClr val="accent2"/>
              </a:buClr>
              <a:buFont typeface="Webdings" pitchFamily="18" charset="2"/>
              <a:buNone/>
              <a:defRPr/>
            </a:pPr>
            <a:endParaRPr lang="en-US" altLang="zh-CN" sz="2800" b="1" dirty="0"/>
          </a:p>
          <a:p>
            <a:pPr eaLnBrk="1" fontAlgn="auto" hangingPunct="1">
              <a:lnSpc>
                <a:spcPct val="120000"/>
              </a:lnSpc>
              <a:spcAft>
                <a:spcPts val="0"/>
              </a:spcAft>
              <a:buClr>
                <a:schemeClr val="accent2"/>
              </a:buClr>
              <a:buFont typeface="Webdings" pitchFamily="18" charset="2"/>
              <a:buChar char="4"/>
              <a:defRPr/>
            </a:pPr>
            <a:r>
              <a:rPr lang="zh-CN" altLang="en-US" sz="2400" b="1" dirty="0">
                <a:latin typeface="华文新魏" pitchFamily="2" charset="-122"/>
                <a:ea typeface="华文新魏" pitchFamily="2" charset="-122"/>
              </a:rPr>
              <a:t>评价因子的取值</a:t>
            </a:r>
          </a:p>
          <a:p>
            <a:pPr eaLnBrk="1" fontAlgn="auto" hangingPunct="1">
              <a:lnSpc>
                <a:spcPct val="120000"/>
              </a:lnSpc>
              <a:spcAft>
                <a:spcPts val="0"/>
              </a:spcAft>
              <a:buFont typeface="Arial" panose="020B0604020202020204" pitchFamily="34" charset="0"/>
              <a:buNone/>
              <a:defRPr/>
            </a:pPr>
            <a:r>
              <a:rPr lang="zh-CN" altLang="en-US" dirty="0">
                <a:latin typeface="华文新魏" pitchFamily="2" charset="-122"/>
                <a:ea typeface="华文新魏" pitchFamily="2" charset="-122"/>
              </a:rPr>
              <a:t>     </a:t>
            </a:r>
            <a:r>
              <a:rPr kumimoji="1" lang="zh-CN" altLang="en-US" sz="2600" b="1" dirty="0">
                <a:latin typeface="Times New Roman" pitchFamily="18" charset="0"/>
              </a:rPr>
              <a:t>一般情况，采用多次监测的平均值；在实际工作中，往往监测数据样本量较小，难以利用统计检验剔除离群值，这时，如果数据集的数值变化幅度甚大，应考虑高值的影响，宜取平均值与最大值的均方根作评价参数值 ，即内梅罗</a:t>
            </a:r>
            <a:r>
              <a:rPr kumimoji="1" lang="en-US" altLang="zh-CN" sz="2600" b="1" dirty="0">
                <a:latin typeface="Times New Roman" pitchFamily="18" charset="0"/>
              </a:rPr>
              <a:t>(</a:t>
            </a:r>
            <a:r>
              <a:rPr kumimoji="1" lang="en-US" altLang="zh-CN" sz="2600" b="1" dirty="0" err="1">
                <a:latin typeface="Times New Roman" pitchFamily="18" charset="0"/>
              </a:rPr>
              <a:t>Nemerow</a:t>
            </a:r>
            <a:r>
              <a:rPr kumimoji="1" lang="en-US" altLang="zh-CN" sz="2600" b="1" dirty="0">
                <a:latin typeface="Times New Roman" pitchFamily="18" charset="0"/>
              </a:rPr>
              <a:t>)</a:t>
            </a:r>
            <a:r>
              <a:rPr kumimoji="1" lang="zh-CN" altLang="en-US" sz="2600" b="1" dirty="0">
                <a:latin typeface="Times New Roman" pitchFamily="18" charset="0"/>
              </a:rPr>
              <a:t>平均值，或其他计算高值影响的平均值。</a:t>
            </a:r>
          </a:p>
        </p:txBody>
      </p:sp>
      <p:sp>
        <p:nvSpPr>
          <p:cNvPr id="4813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197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A36E91F-41AA-41D6-9A24-6424407BBAD4}" type="slidenum">
              <a:rPr lang="en-US" altLang="zh-CN" sz="1200">
                <a:solidFill>
                  <a:srgbClr val="898989"/>
                </a:solidFill>
                <a:latin typeface="Tahoma" pitchFamily="34" charset="0"/>
              </a:rPr>
              <a:pPr>
                <a:spcBef>
                  <a:spcPct val="0"/>
                </a:spcBef>
                <a:buFontTx/>
                <a:buNone/>
              </a:pPr>
              <a:t>59</a:t>
            </a:fld>
            <a:endParaRPr lang="en-US" altLang="zh-CN" sz="1200">
              <a:solidFill>
                <a:srgbClr val="898989"/>
              </a:solidFill>
              <a:latin typeface="Tahoma" pitchFamily="34" charset="0"/>
            </a:endParaRPr>
          </a:p>
        </p:txBody>
      </p:sp>
      <p:sp>
        <p:nvSpPr>
          <p:cNvPr id="211973" name="Text Box 3"/>
          <p:cNvSpPr txBox="1">
            <a:spLocks noChangeArrowheads="1"/>
          </p:cNvSpPr>
          <p:nvPr/>
        </p:nvSpPr>
        <p:spPr bwMode="auto">
          <a:xfrm>
            <a:off x="1600200" y="3175000"/>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内梅罗平均值</a:t>
            </a:r>
            <a:endParaRPr lang="zh-CN" altLang="en-US" sz="1800" b="1">
              <a:latin typeface="Tahoma" pitchFamily="34" charset="0"/>
            </a:endParaRPr>
          </a:p>
        </p:txBody>
      </p:sp>
      <p:sp>
        <p:nvSpPr>
          <p:cNvPr id="211974" name="Text Box 4"/>
          <p:cNvSpPr txBox="1">
            <a:spLocks noChangeArrowheads="1"/>
          </p:cNvSpPr>
          <p:nvPr/>
        </p:nvSpPr>
        <p:spPr bwMode="auto">
          <a:xfrm>
            <a:off x="1714500" y="4071938"/>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几何平均值</a:t>
            </a:r>
          </a:p>
        </p:txBody>
      </p:sp>
      <p:graphicFrame>
        <p:nvGraphicFramePr>
          <p:cNvPr id="211975" name="Object 5"/>
          <p:cNvGraphicFramePr>
            <a:graphicFrameLocks noChangeAspect="1"/>
          </p:cNvGraphicFramePr>
          <p:nvPr/>
        </p:nvGraphicFramePr>
        <p:xfrm>
          <a:off x="3867150" y="3048000"/>
          <a:ext cx="2260600" cy="884238"/>
        </p:xfrm>
        <a:graphic>
          <a:graphicData uri="http://schemas.openxmlformats.org/presentationml/2006/ole">
            <mc:AlternateContent xmlns:mc="http://schemas.openxmlformats.org/markup-compatibility/2006">
              <mc:Choice xmlns:v="urn:schemas-microsoft-com:vml" Requires="v">
                <p:oleObj spid="_x0000_s37902" name="公式" r:id="rId3" imgW="1257300" imgH="508000" progId="Equation.3">
                  <p:embed/>
                </p:oleObj>
              </mc:Choice>
              <mc:Fallback>
                <p:oleObj name="公式" r:id="rId3" imgW="12573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3048000"/>
                        <a:ext cx="2260600" cy="884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6" name="Object 6"/>
          <p:cNvGraphicFramePr>
            <a:graphicFrameLocks noChangeAspect="1"/>
          </p:cNvGraphicFramePr>
          <p:nvPr/>
        </p:nvGraphicFramePr>
        <p:xfrm>
          <a:off x="3822700" y="4133850"/>
          <a:ext cx="2387600" cy="723900"/>
        </p:xfrm>
        <a:graphic>
          <a:graphicData uri="http://schemas.openxmlformats.org/presentationml/2006/ole">
            <mc:AlternateContent xmlns:mc="http://schemas.openxmlformats.org/markup-compatibility/2006">
              <mc:Choice xmlns:v="urn:schemas-microsoft-com:vml" Requires="v">
                <p:oleObj spid="_x0000_s37903" name="公式" r:id="rId5" imgW="1066800" imgH="292100" progId="Equation.3">
                  <p:embed/>
                </p:oleObj>
              </mc:Choice>
              <mc:Fallback>
                <p:oleObj name="公式" r:id="rId5" imgW="10668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0" y="4133850"/>
                        <a:ext cx="2387600" cy="723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7" name="矩形 8"/>
          <p:cNvSpPr>
            <a:spLocks noChangeArrowheads="1"/>
          </p:cNvSpPr>
          <p:nvPr/>
        </p:nvSpPr>
        <p:spPr bwMode="auto">
          <a:xfrm>
            <a:off x="1143000" y="5214938"/>
            <a:ext cx="6643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imes New Roman" pitchFamily="18" charset="0"/>
              </a:rPr>
              <a:t>式中：</a:t>
            </a:r>
            <a:r>
              <a:rPr lang="en-US" altLang="zh-CN" sz="2400" b="1">
                <a:latin typeface="Times New Roman" pitchFamily="18" charset="0"/>
              </a:rPr>
              <a:t>ρ</a:t>
            </a:r>
            <a:r>
              <a:rPr lang="en-US" altLang="zh-CN" sz="2400" b="1" baseline="-25000">
                <a:latin typeface="Times New Roman" pitchFamily="18" charset="0"/>
              </a:rPr>
              <a:t>i</a:t>
            </a:r>
            <a:r>
              <a:rPr lang="en-US" altLang="zh-CN" sz="2400" b="1">
                <a:latin typeface="Times New Roman" pitchFamily="18" charset="0"/>
              </a:rPr>
              <a:t>—i</a:t>
            </a:r>
            <a:r>
              <a:rPr lang="zh-CN" altLang="en-US" sz="2400" b="1">
                <a:latin typeface="Times New Roman" pitchFamily="18" charset="0"/>
              </a:rPr>
              <a:t>参数的评价浓度值；</a:t>
            </a:r>
          </a:p>
          <a:p>
            <a:pPr eaLnBrk="1" hangingPunct="1">
              <a:spcBef>
                <a:spcPct val="0"/>
              </a:spcBef>
              <a:buFontTx/>
              <a:buNone/>
            </a:pPr>
            <a:r>
              <a:rPr lang="zh-CN" altLang="en-US" sz="2400" b="1">
                <a:latin typeface="Times New Roman" pitchFamily="18" charset="0"/>
              </a:rPr>
              <a:t>            </a:t>
            </a:r>
            <a:r>
              <a:rPr lang="en-US" altLang="zh-CN" sz="2400" b="1">
                <a:latin typeface="Times New Roman" pitchFamily="18" charset="0"/>
              </a:rPr>
              <a:t>ρ</a:t>
            </a:r>
            <a:r>
              <a:rPr lang="en-US" altLang="zh-CN" sz="2400" b="1" baseline="-25000">
                <a:latin typeface="Times New Roman" pitchFamily="18" charset="0"/>
              </a:rPr>
              <a:t>ik</a:t>
            </a:r>
            <a:r>
              <a:rPr lang="en-US" altLang="zh-CN" sz="2400" b="1">
                <a:latin typeface="Times New Roman" pitchFamily="18" charset="0"/>
              </a:rPr>
              <a:t>—i</a:t>
            </a:r>
            <a:r>
              <a:rPr lang="zh-CN" altLang="en-US" sz="2400" b="1">
                <a:latin typeface="Times New Roman" pitchFamily="18" charset="0"/>
              </a:rPr>
              <a:t>参数监测数据</a:t>
            </a:r>
            <a:r>
              <a:rPr lang="en-US" altLang="zh-CN" sz="2400" b="1">
                <a:latin typeface="Times New Roman" pitchFamily="18" charset="0"/>
              </a:rPr>
              <a:t>(</a:t>
            </a:r>
            <a:r>
              <a:rPr lang="zh-CN" altLang="en-US" sz="2400" b="1">
                <a:latin typeface="Times New Roman" pitchFamily="18" charset="0"/>
              </a:rPr>
              <a:t>共</a:t>
            </a:r>
            <a:r>
              <a:rPr lang="en-US" altLang="zh-CN" sz="2400" b="1">
                <a:latin typeface="Times New Roman" pitchFamily="18" charset="0"/>
              </a:rPr>
              <a:t>k</a:t>
            </a:r>
            <a:r>
              <a:rPr lang="zh-CN" altLang="en-US" sz="2400" b="1">
                <a:latin typeface="Times New Roman" pitchFamily="18" charset="0"/>
              </a:rPr>
              <a:t>个</a:t>
            </a:r>
            <a:r>
              <a:rPr lang="en-US" altLang="zh-CN" sz="2400" b="1">
                <a:latin typeface="Times New Roman" pitchFamily="18" charset="0"/>
              </a:rPr>
              <a:t>)</a:t>
            </a:r>
            <a:r>
              <a:rPr lang="zh-CN" altLang="en-US" sz="2400" b="1">
                <a:latin typeface="Times New Roman" pitchFamily="18" charset="0"/>
              </a:rPr>
              <a:t>的平均值；</a:t>
            </a:r>
          </a:p>
          <a:p>
            <a:pPr eaLnBrk="1" hangingPunct="1">
              <a:spcBef>
                <a:spcPct val="0"/>
              </a:spcBef>
              <a:buFontTx/>
              <a:buNone/>
            </a:pPr>
            <a:r>
              <a:rPr lang="zh-CN" altLang="en-US" sz="2400" b="1">
                <a:latin typeface="Times New Roman" pitchFamily="18" charset="0"/>
              </a:rPr>
              <a:t>            </a:t>
            </a:r>
            <a:r>
              <a:rPr lang="en-US" altLang="zh-CN" sz="2400" b="1">
                <a:latin typeface="Times New Roman" pitchFamily="18" charset="0"/>
              </a:rPr>
              <a:t>ρ</a:t>
            </a:r>
            <a:r>
              <a:rPr lang="en-US" altLang="zh-CN" sz="2400" b="1" baseline="-25000">
                <a:latin typeface="Times New Roman" pitchFamily="18" charset="0"/>
              </a:rPr>
              <a:t>imax</a:t>
            </a:r>
            <a:r>
              <a:rPr lang="en-US" altLang="zh-CN" sz="2400" b="1">
                <a:latin typeface="Times New Roman" pitchFamily="18" charset="0"/>
              </a:rPr>
              <a:t>—i</a:t>
            </a:r>
            <a:r>
              <a:rPr lang="zh-CN" altLang="en-US" sz="2400" b="1">
                <a:latin typeface="Times New Roman" pitchFamily="18" charset="0"/>
              </a:rPr>
              <a:t>参数监测数据集中的最大值。</a:t>
            </a:r>
          </a:p>
        </p:txBody>
      </p:sp>
    </p:spTree>
    <p:extLst>
      <p:ext uri="{BB962C8B-B14F-4D97-AF65-F5344CB8AC3E}">
        <p14:creationId xmlns:p14="http://schemas.microsoft.com/office/powerpoint/2010/main" val="10048676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zh-CN" altLang="en-US"/>
          </a:p>
        </p:txBody>
      </p:sp>
      <p:sp>
        <p:nvSpPr>
          <p:cNvPr id="28675" name="Content Placeholder 2"/>
          <p:cNvSpPr>
            <a:spLocks noGrp="1"/>
          </p:cNvSpPr>
          <p:nvPr>
            <p:ph idx="1"/>
          </p:nvPr>
        </p:nvSpPr>
        <p:spPr/>
        <p:txBody>
          <a:bodyPr/>
          <a:lstStyle/>
          <a:p>
            <a:endParaRPr lang="zh-CN"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252413"/>
            <a:ext cx="5715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40671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245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6274" name="Group 2"/>
          <p:cNvGraphicFramePr>
            <a:graphicFrameLocks noGrp="1"/>
          </p:cNvGraphicFramePr>
          <p:nvPr>
            <p:ph sz="half" idx="1"/>
          </p:nvPr>
        </p:nvGraphicFramePr>
        <p:xfrm>
          <a:off x="1635125" y="1346200"/>
          <a:ext cx="5972175" cy="1765300"/>
        </p:xfrm>
        <a:graphic>
          <a:graphicData uri="http://schemas.openxmlformats.org/drawingml/2006/table">
            <a:tbl>
              <a:tblPr/>
              <a:tblGrid>
                <a:gridCol w="922338">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923925">
                  <a:extLst>
                    <a:ext uri="{9D8B030D-6E8A-4147-A177-3AD203B41FA5}">
                      <a16:colId xmlns:a16="http://schemas.microsoft.com/office/drawing/2014/main" val="20002"/>
                    </a:ext>
                  </a:extLst>
                </a:gridCol>
                <a:gridCol w="920750">
                  <a:extLst>
                    <a:ext uri="{9D8B030D-6E8A-4147-A177-3AD203B41FA5}">
                      <a16:colId xmlns:a16="http://schemas.microsoft.com/office/drawing/2014/main" val="20003"/>
                    </a:ext>
                  </a:extLst>
                </a:gridCol>
                <a:gridCol w="922337">
                  <a:extLst>
                    <a:ext uri="{9D8B030D-6E8A-4147-A177-3AD203B41FA5}">
                      <a16:colId xmlns:a16="http://schemas.microsoft.com/office/drawing/2014/main" val="20004"/>
                    </a:ext>
                  </a:extLst>
                </a:gridCol>
                <a:gridCol w="1362075">
                  <a:extLst>
                    <a:ext uri="{9D8B030D-6E8A-4147-A177-3AD203B41FA5}">
                      <a16:colId xmlns:a16="http://schemas.microsoft.com/office/drawing/2014/main" val="20005"/>
                    </a:ext>
                  </a:extLst>
                </a:gridCol>
              </a:tblGrid>
              <a:tr h="94244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测定次数</a:t>
                      </a:r>
                    </a:p>
                  </a:txBody>
                  <a:tcPr marT="45668" marB="4566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T="45668" marB="4566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856">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DO (mg/l)</a:t>
                      </a:r>
                    </a:p>
                  </a:txBody>
                  <a:tcPr marT="45668" marB="4566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8.70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7.60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8.20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7.80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7.10</a:t>
                      </a:r>
                    </a:p>
                  </a:txBody>
                  <a:tcPr marT="45668" marB="4566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66297" name="Group 25"/>
          <p:cNvGraphicFramePr>
            <a:graphicFrameLocks noGrp="1"/>
          </p:cNvGraphicFramePr>
          <p:nvPr>
            <p:ph sz="half" idx="2"/>
          </p:nvPr>
        </p:nvGraphicFramePr>
        <p:xfrm>
          <a:off x="1201738" y="3806825"/>
          <a:ext cx="6326187" cy="2054226"/>
        </p:xfrm>
        <a:graphic>
          <a:graphicData uri="http://schemas.openxmlformats.org/drawingml/2006/table">
            <a:tbl>
              <a:tblPr/>
              <a:tblGrid>
                <a:gridCol w="1054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054100">
                  <a:extLst>
                    <a:ext uri="{9D8B030D-6E8A-4147-A177-3AD203B41FA5}">
                      <a16:colId xmlns:a16="http://schemas.microsoft.com/office/drawing/2014/main" val="20003"/>
                    </a:ext>
                  </a:extLst>
                </a:gridCol>
                <a:gridCol w="1054100">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tblGrid>
              <a:tr h="102711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测定次数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711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COD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(mg/l)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14.1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15.2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19.7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17.8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16.5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2578" name="页脚占位符 5"/>
          <p:cNvSpPr>
            <a:spLocks noGrp="1"/>
          </p:cNvSpPr>
          <p:nvPr>
            <p:ph type="ftr" sz="quarter" idx="11"/>
          </p:nvPr>
        </p:nvSpPr>
        <p:spPr>
          <a:ln>
            <a:miter lim="800000"/>
            <a:headEnd/>
            <a:tailEnd/>
          </a:ln>
        </p:spPr>
        <p:txBody>
          <a:bodyPr/>
          <a:lstStyle/>
          <a:p>
            <a:pPr>
              <a:defRPr/>
            </a:pPr>
            <a:r>
              <a:rPr lang="zh-CN" altLang="en-US"/>
              <a:t>环境影响评价</a:t>
            </a:r>
          </a:p>
        </p:txBody>
      </p:sp>
      <p:sp>
        <p:nvSpPr>
          <p:cNvPr id="213041"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CE4AC78-9B6C-4947-B3A5-FD43278BBF1E}" type="slidenum">
              <a:rPr lang="en-US" altLang="zh-CN" sz="1200">
                <a:solidFill>
                  <a:srgbClr val="898989"/>
                </a:solidFill>
                <a:latin typeface="Tahoma" pitchFamily="34" charset="0"/>
              </a:rPr>
              <a:pPr>
                <a:spcBef>
                  <a:spcPct val="0"/>
                </a:spcBef>
                <a:buFontTx/>
                <a:buNone/>
              </a:pPr>
              <a:t>60</a:t>
            </a:fld>
            <a:endParaRPr lang="en-US" altLang="zh-CN" sz="1200">
              <a:solidFill>
                <a:srgbClr val="898989"/>
              </a:solidFill>
              <a:latin typeface="Tahoma" pitchFamily="34" charset="0"/>
            </a:endParaRPr>
          </a:p>
        </p:txBody>
      </p:sp>
      <p:sp>
        <p:nvSpPr>
          <p:cNvPr id="213042" name="Text Box 48"/>
          <p:cNvSpPr txBox="1">
            <a:spLocks noChangeArrowheads="1"/>
          </p:cNvSpPr>
          <p:nvPr/>
        </p:nvSpPr>
        <p:spPr bwMode="auto">
          <a:xfrm>
            <a:off x="1587500" y="508000"/>
            <a:ext cx="356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zh-CN" altLang="en-US" sz="2800" b="1">
                <a:latin typeface="Arial" charset="0"/>
              </a:rPr>
              <a:t>求</a:t>
            </a:r>
            <a:r>
              <a:rPr lang="zh-CN" altLang="en-US" sz="2800" b="1">
                <a:latin typeface="Arial" charset="0"/>
              </a:rPr>
              <a:t>内梅罗平均值</a:t>
            </a:r>
          </a:p>
        </p:txBody>
      </p:sp>
    </p:spTree>
    <p:extLst>
      <p:ext uri="{BB962C8B-B14F-4D97-AF65-F5344CB8AC3E}">
        <p14:creationId xmlns:p14="http://schemas.microsoft.com/office/powerpoint/2010/main" val="326019893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idx="1"/>
          </p:nvPr>
        </p:nvSpPr>
        <p:spPr>
          <a:xfrm>
            <a:off x="642938" y="642938"/>
            <a:ext cx="7772400" cy="2903537"/>
          </a:xfrm>
        </p:spPr>
        <p:txBody>
          <a:bodyPr/>
          <a:lstStyle/>
          <a:p>
            <a:pPr eaLnBrk="1" hangingPunct="1">
              <a:lnSpc>
                <a:spcPct val="80000"/>
              </a:lnSpc>
              <a:buClr>
                <a:schemeClr val="accent2"/>
              </a:buClr>
              <a:buFont typeface="Webdings" pitchFamily="18" charset="2"/>
              <a:buChar char="4"/>
            </a:pPr>
            <a:r>
              <a:rPr lang="zh-CN" altLang="en-US" sz="2800" b="1"/>
              <a:t>评价方法</a:t>
            </a:r>
          </a:p>
          <a:p>
            <a:pPr eaLnBrk="1" hangingPunct="1"/>
            <a:r>
              <a:rPr kumimoji="1" lang="zh-CN" altLang="en-US" sz="2800" b="1"/>
              <a:t>单项水质参数评价： 采用标准型指数单元：</a:t>
            </a:r>
          </a:p>
          <a:p>
            <a:pPr eaLnBrk="1" hangingPunct="1">
              <a:lnSpc>
                <a:spcPct val="80000"/>
              </a:lnSpc>
              <a:spcBef>
                <a:spcPts val="500"/>
              </a:spcBef>
              <a:spcAft>
                <a:spcPts val="500"/>
              </a:spcAft>
              <a:buClr>
                <a:schemeClr val="accent2"/>
              </a:buClr>
              <a:buFont typeface="Symbol" pitchFamily="18" charset="2"/>
              <a:buNone/>
            </a:pPr>
            <a:r>
              <a:rPr lang="zh-CN" altLang="en-US" sz="2800" b="1">
                <a:latin typeface="宋体" pitchFamily="2" charset="-122"/>
              </a:rPr>
              <a:t>（</a:t>
            </a:r>
            <a:r>
              <a:rPr lang="en-US" altLang="zh-CN" sz="2800" b="1">
                <a:latin typeface="宋体" pitchFamily="2" charset="-122"/>
              </a:rPr>
              <a:t>1</a:t>
            </a:r>
            <a:r>
              <a:rPr lang="zh-CN" altLang="en-US" sz="2800" b="1">
                <a:latin typeface="宋体" pitchFamily="2" charset="-122"/>
              </a:rPr>
              <a:t>）一般水质因子 </a:t>
            </a:r>
          </a:p>
          <a:p>
            <a:pPr eaLnBrk="1" hangingPunct="1">
              <a:lnSpc>
                <a:spcPct val="80000"/>
              </a:lnSpc>
              <a:spcBef>
                <a:spcPts val="500"/>
              </a:spcBef>
              <a:spcAft>
                <a:spcPts val="500"/>
              </a:spcAft>
              <a:buClr>
                <a:schemeClr val="accent2"/>
              </a:buClr>
              <a:buFont typeface="Symbol" pitchFamily="18" charset="2"/>
              <a:buNone/>
            </a:pPr>
            <a:r>
              <a:rPr lang="zh-CN" altLang="en-US" sz="2800" b="1">
                <a:latin typeface="宋体" pitchFamily="2" charset="-122"/>
              </a:rPr>
              <a:t>（随水质浓度增加而水质变差的水质因子）    </a:t>
            </a:r>
          </a:p>
          <a:p>
            <a:pPr eaLnBrk="1" hangingPunct="1">
              <a:lnSpc>
                <a:spcPct val="80000"/>
              </a:lnSpc>
              <a:spcBef>
                <a:spcPts val="500"/>
              </a:spcBef>
              <a:spcAft>
                <a:spcPts val="500"/>
              </a:spcAft>
              <a:buClr>
                <a:schemeClr val="accent2"/>
              </a:buClr>
              <a:buFont typeface="Symbol" pitchFamily="18" charset="2"/>
              <a:buNone/>
            </a:pPr>
            <a:r>
              <a:rPr lang="zh-CN" altLang="en-US" sz="2800" b="1">
                <a:latin typeface="宋体" pitchFamily="2" charset="-122"/>
              </a:rPr>
              <a:t>          </a:t>
            </a:r>
            <a:r>
              <a:rPr lang="en-US" altLang="zh-CN" sz="2800" b="1">
                <a:latin typeface="宋体" pitchFamily="2" charset="-122"/>
              </a:rPr>
              <a:t>I</a:t>
            </a:r>
            <a:r>
              <a:rPr lang="en-US" altLang="zh-CN" sz="2800" b="1" i="1" baseline="-25000">
                <a:latin typeface="宋体" pitchFamily="2" charset="-122"/>
              </a:rPr>
              <a:t>i</a:t>
            </a:r>
            <a:r>
              <a:rPr lang="zh-CN" altLang="en-US" sz="2800" b="1" i="1" baseline="-25000">
                <a:latin typeface="宋体" pitchFamily="2" charset="-122"/>
              </a:rPr>
              <a:t>，</a:t>
            </a:r>
            <a:r>
              <a:rPr lang="en-US" altLang="zh-CN" sz="2800" b="1" i="1" baseline="-25000">
                <a:latin typeface="宋体" pitchFamily="2" charset="-122"/>
              </a:rPr>
              <a:t>j</a:t>
            </a:r>
            <a:r>
              <a:rPr lang="zh-CN" altLang="en-US" sz="2800" b="1">
                <a:latin typeface="宋体" pitchFamily="2" charset="-122"/>
              </a:rPr>
              <a:t>＝</a:t>
            </a:r>
            <a:r>
              <a:rPr lang="en-US" altLang="zh-CN" sz="2800" b="1">
                <a:latin typeface="宋体" pitchFamily="2" charset="-122"/>
              </a:rPr>
              <a:t>c</a:t>
            </a:r>
            <a:r>
              <a:rPr lang="en-US" altLang="zh-CN" sz="2800" b="1" i="1" baseline="-25000">
                <a:latin typeface="宋体" pitchFamily="2" charset="-122"/>
                <a:sym typeface="Symbol" pitchFamily="18" charset="2"/>
              </a:rPr>
              <a:t>i,j</a:t>
            </a:r>
            <a:r>
              <a:rPr lang="en-US" altLang="zh-CN" sz="2800" b="1">
                <a:latin typeface="宋体" pitchFamily="2" charset="-122"/>
                <a:sym typeface="Symbol" pitchFamily="18" charset="2"/>
              </a:rPr>
              <a:t>/c</a:t>
            </a:r>
            <a:r>
              <a:rPr lang="en-US" altLang="zh-CN" sz="2800" b="1" i="1" baseline="-25000">
                <a:latin typeface="宋体" pitchFamily="2" charset="-122"/>
                <a:sym typeface="Symbol" pitchFamily="18" charset="2"/>
              </a:rPr>
              <a:t>s,i     </a:t>
            </a:r>
            <a:r>
              <a:rPr lang="en-US" altLang="zh-CN" sz="2800" b="1">
                <a:latin typeface="宋体" pitchFamily="2" charset="-122"/>
                <a:sym typeface="Symbol" pitchFamily="18" charset="2"/>
              </a:rPr>
              <a:t> </a:t>
            </a:r>
          </a:p>
        </p:txBody>
      </p:sp>
      <p:sp>
        <p:nvSpPr>
          <p:cNvPr id="15360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40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DD1E1CD-15D5-4372-A770-0922CB4EF2D8}" type="slidenum">
              <a:rPr lang="en-US" altLang="zh-CN" sz="1200">
                <a:solidFill>
                  <a:srgbClr val="898989"/>
                </a:solidFill>
                <a:latin typeface="Tahoma" pitchFamily="34" charset="0"/>
              </a:rPr>
              <a:pPr>
                <a:spcBef>
                  <a:spcPct val="0"/>
                </a:spcBef>
                <a:buFontTx/>
                <a:buNone/>
              </a:pPr>
              <a:t>61</a:t>
            </a:fld>
            <a:endParaRPr lang="en-US" altLang="zh-CN" sz="1200">
              <a:solidFill>
                <a:srgbClr val="898989"/>
              </a:solidFill>
              <a:latin typeface="Tahoma" pitchFamily="34" charset="0"/>
            </a:endParaRPr>
          </a:p>
        </p:txBody>
      </p:sp>
      <p:sp>
        <p:nvSpPr>
          <p:cNvPr id="214021" name="Rectangle 13"/>
          <p:cNvSpPr>
            <a:spLocks noChangeArrowheads="1"/>
          </p:cNvSpPr>
          <p:nvPr/>
        </p:nvSpPr>
        <p:spPr bwMode="auto">
          <a:xfrm>
            <a:off x="1763713" y="3716338"/>
            <a:ext cx="64150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Tahoma" pitchFamily="34" charset="0"/>
              </a:rPr>
              <a:t>I</a:t>
            </a:r>
            <a:r>
              <a:rPr lang="en-US" altLang="zh-CN" sz="2400" baseline="-25000">
                <a:latin typeface="Tahoma" pitchFamily="34" charset="0"/>
              </a:rPr>
              <a:t>i,j      </a:t>
            </a:r>
            <a:r>
              <a:rPr lang="zh-CN" altLang="en-US" sz="2400">
                <a:latin typeface="Tahoma" pitchFamily="34" charset="0"/>
              </a:rPr>
              <a:t>标准型指数单元</a:t>
            </a:r>
          </a:p>
          <a:p>
            <a:pPr eaLnBrk="1" hangingPunct="1">
              <a:spcBef>
                <a:spcPct val="0"/>
              </a:spcBef>
              <a:buFontTx/>
              <a:buNone/>
            </a:pPr>
            <a:r>
              <a:rPr lang="en-US" altLang="zh-CN" sz="2400">
                <a:latin typeface="Tahoma" pitchFamily="34" charset="0"/>
              </a:rPr>
              <a:t>c</a:t>
            </a:r>
            <a:r>
              <a:rPr lang="en-US" altLang="zh-CN" sz="2400" baseline="-25000">
                <a:latin typeface="Tahoma" pitchFamily="34" charset="0"/>
              </a:rPr>
              <a:t>i,j </a:t>
            </a:r>
            <a:r>
              <a:rPr lang="en-US" altLang="zh-CN" sz="2400">
                <a:latin typeface="Tahoma" pitchFamily="34" charset="0"/>
              </a:rPr>
              <a:t>   </a:t>
            </a:r>
            <a:r>
              <a:rPr lang="zh-CN" altLang="en-US" sz="2400">
                <a:latin typeface="Tahoma" pitchFamily="34" charset="0"/>
              </a:rPr>
              <a:t>评价因子</a:t>
            </a:r>
            <a:r>
              <a:rPr lang="en-US" altLang="zh-CN" sz="2400">
                <a:latin typeface="Tahoma" pitchFamily="34" charset="0"/>
              </a:rPr>
              <a:t>i</a:t>
            </a:r>
            <a:r>
              <a:rPr lang="zh-CN" altLang="en-US" sz="2400">
                <a:latin typeface="Tahoma" pitchFamily="34" charset="0"/>
              </a:rPr>
              <a:t>在</a:t>
            </a:r>
            <a:r>
              <a:rPr lang="en-US" altLang="zh-CN" sz="2400">
                <a:latin typeface="Tahoma" pitchFamily="34" charset="0"/>
              </a:rPr>
              <a:t>j</a:t>
            </a:r>
            <a:r>
              <a:rPr lang="zh-CN" altLang="en-US" sz="2400">
                <a:latin typeface="Tahoma" pitchFamily="34" charset="0"/>
              </a:rPr>
              <a:t>点的实测统计代表值，</a:t>
            </a:r>
            <a:r>
              <a:rPr lang="en-US" altLang="zh-CN" sz="2400">
                <a:latin typeface="Tahoma" pitchFamily="34" charset="0"/>
              </a:rPr>
              <a:t>mg/L </a:t>
            </a:r>
          </a:p>
          <a:p>
            <a:pPr eaLnBrk="1" hangingPunct="1">
              <a:spcBef>
                <a:spcPct val="0"/>
              </a:spcBef>
              <a:buFontTx/>
              <a:buNone/>
            </a:pPr>
            <a:r>
              <a:rPr lang="en-US" altLang="zh-CN" sz="2400">
                <a:latin typeface="Tahoma" pitchFamily="34" charset="0"/>
              </a:rPr>
              <a:t>c</a:t>
            </a:r>
            <a:r>
              <a:rPr lang="en-US" altLang="zh-CN" sz="2400" baseline="-25000">
                <a:latin typeface="Tahoma" pitchFamily="34" charset="0"/>
              </a:rPr>
              <a:t>s,j</a:t>
            </a:r>
            <a:r>
              <a:rPr lang="en-US" altLang="zh-CN" sz="2400">
                <a:latin typeface="Tahoma" pitchFamily="34" charset="0"/>
              </a:rPr>
              <a:t>    </a:t>
            </a:r>
            <a:r>
              <a:rPr lang="zh-CN" altLang="en-US" sz="2400">
                <a:latin typeface="Tahoma" pitchFamily="34" charset="0"/>
              </a:rPr>
              <a:t>评价因子</a:t>
            </a:r>
            <a:r>
              <a:rPr lang="en-US" altLang="zh-CN" sz="2400">
                <a:latin typeface="Tahoma" pitchFamily="34" charset="0"/>
              </a:rPr>
              <a:t>i</a:t>
            </a:r>
            <a:r>
              <a:rPr lang="zh-CN" altLang="en-US" sz="2400">
                <a:latin typeface="Tahoma" pitchFamily="34" charset="0"/>
              </a:rPr>
              <a:t>的评价标准限值，</a:t>
            </a:r>
            <a:r>
              <a:rPr lang="en-US" altLang="zh-CN" sz="2400">
                <a:latin typeface="Tahoma" pitchFamily="34" charset="0"/>
              </a:rPr>
              <a:t>mg/L </a:t>
            </a:r>
          </a:p>
        </p:txBody>
      </p:sp>
    </p:spTree>
    <p:extLst>
      <p:ext uri="{BB962C8B-B14F-4D97-AF65-F5344CB8AC3E}">
        <p14:creationId xmlns:p14="http://schemas.microsoft.com/office/powerpoint/2010/main" val="238291437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9"/>
          <p:cNvSpPr>
            <a:spLocks noGrp="1" noChangeArrowheads="1"/>
          </p:cNvSpPr>
          <p:nvPr>
            <p:ph type="title"/>
          </p:nvPr>
        </p:nvSpPr>
        <p:spPr/>
        <p:txBody>
          <a:bodyPr/>
          <a:lstStyle/>
          <a:p>
            <a:pPr eaLnBrk="1" hangingPunct="1"/>
            <a:endParaRPr lang="zh-CN" altLang="zh-CN"/>
          </a:p>
        </p:txBody>
      </p:sp>
      <p:sp>
        <p:nvSpPr>
          <p:cNvPr id="215043" name="Rectangle 3"/>
          <p:cNvSpPr>
            <a:spLocks noGrp="1" noChangeArrowheads="1"/>
          </p:cNvSpPr>
          <p:nvPr>
            <p:ph type="body" sz="half" idx="1"/>
          </p:nvPr>
        </p:nvSpPr>
        <p:spPr>
          <a:xfrm>
            <a:off x="457200" y="4292600"/>
            <a:ext cx="8075613" cy="1944688"/>
          </a:xfrm>
        </p:spPr>
        <p:txBody>
          <a:bodyPr/>
          <a:lstStyle/>
          <a:p>
            <a:pPr eaLnBrk="1" hangingPunct="1">
              <a:lnSpc>
                <a:spcPct val="80000"/>
              </a:lnSpc>
            </a:pPr>
            <a:r>
              <a:rPr lang="en-US" altLang="zh-CN" sz="2400"/>
              <a:t>I</a:t>
            </a:r>
            <a:r>
              <a:rPr lang="en-US" altLang="zh-CN" sz="2400" baseline="-25000"/>
              <a:t>DO,j</a:t>
            </a:r>
            <a:r>
              <a:rPr lang="en-US" altLang="zh-CN" sz="2400"/>
              <a:t>   DO</a:t>
            </a:r>
            <a:r>
              <a:rPr lang="zh-CN" altLang="en-US" sz="2400"/>
              <a:t>值的标准型指数单元</a:t>
            </a:r>
          </a:p>
          <a:p>
            <a:pPr eaLnBrk="1" hangingPunct="1">
              <a:lnSpc>
                <a:spcPct val="80000"/>
              </a:lnSpc>
            </a:pPr>
            <a:r>
              <a:rPr lang="en-US" altLang="zh-CN" sz="2400"/>
              <a:t>DO</a:t>
            </a:r>
            <a:r>
              <a:rPr lang="en-US" altLang="zh-CN" sz="2400" baseline="-25000"/>
              <a:t>f</a:t>
            </a:r>
            <a:r>
              <a:rPr lang="en-US" altLang="zh-CN" sz="2400"/>
              <a:t>  </a:t>
            </a:r>
            <a:r>
              <a:rPr lang="zh-CN" altLang="en-US" sz="2400"/>
              <a:t>某水温、气压条件下的饱和溶解氧浓度，</a:t>
            </a:r>
            <a:r>
              <a:rPr lang="en-US" altLang="zh-CN" sz="2400"/>
              <a:t>mg/L</a:t>
            </a:r>
            <a:r>
              <a:rPr lang="zh-CN" altLang="en-US" sz="2400"/>
              <a:t>，</a:t>
            </a:r>
          </a:p>
          <a:p>
            <a:pPr eaLnBrk="1" hangingPunct="1">
              <a:lnSpc>
                <a:spcPct val="80000"/>
              </a:lnSpc>
              <a:buFont typeface="Arial" charset="0"/>
              <a:buNone/>
            </a:pPr>
            <a:r>
              <a:rPr lang="en-US" altLang="zh-CN" sz="2400"/>
              <a:t>     DO</a:t>
            </a:r>
            <a:r>
              <a:rPr lang="en-US" altLang="zh-CN" sz="2400" baseline="-25000"/>
              <a:t>f</a:t>
            </a:r>
            <a:r>
              <a:rPr lang="en-US" altLang="zh-CN" sz="2400"/>
              <a:t> = 468/</a:t>
            </a:r>
            <a:r>
              <a:rPr lang="zh-CN" altLang="en-US" sz="2400"/>
              <a:t>（</a:t>
            </a:r>
            <a:r>
              <a:rPr lang="en-US" altLang="zh-CN" sz="2400"/>
              <a:t>31.6+t</a:t>
            </a:r>
            <a:r>
              <a:rPr lang="zh-CN" altLang="en-US" sz="2400"/>
              <a:t>），</a:t>
            </a:r>
            <a:r>
              <a:rPr lang="en-US" altLang="zh-CN" sz="2400"/>
              <a:t>t</a:t>
            </a:r>
            <a:r>
              <a:rPr lang="zh-CN" altLang="en-US" sz="2400"/>
              <a:t>为水温，℃</a:t>
            </a:r>
          </a:p>
          <a:p>
            <a:pPr eaLnBrk="1" hangingPunct="1">
              <a:lnSpc>
                <a:spcPct val="80000"/>
              </a:lnSpc>
            </a:pPr>
            <a:r>
              <a:rPr lang="en-US" altLang="zh-CN" sz="2400"/>
              <a:t>DO</a:t>
            </a:r>
            <a:r>
              <a:rPr lang="en-US" altLang="zh-CN" sz="2400" baseline="-25000"/>
              <a:t>j</a:t>
            </a:r>
            <a:r>
              <a:rPr lang="en-US" altLang="zh-CN" sz="2400"/>
              <a:t>   </a:t>
            </a:r>
            <a:r>
              <a:rPr lang="zh-CN" altLang="en-US" sz="2400"/>
              <a:t>在</a:t>
            </a:r>
            <a:r>
              <a:rPr lang="en-US" altLang="zh-CN" sz="2400"/>
              <a:t>j</a:t>
            </a:r>
            <a:r>
              <a:rPr lang="zh-CN" altLang="en-US" sz="2400"/>
              <a:t>点的溶解氧实测统计代表值，</a:t>
            </a:r>
            <a:r>
              <a:rPr lang="en-US" altLang="zh-CN" sz="2400"/>
              <a:t>mg/L</a:t>
            </a:r>
          </a:p>
          <a:p>
            <a:pPr eaLnBrk="1" hangingPunct="1">
              <a:lnSpc>
                <a:spcPct val="80000"/>
              </a:lnSpc>
            </a:pPr>
            <a:r>
              <a:rPr lang="en-US" altLang="zh-CN" sz="2400"/>
              <a:t>DO</a:t>
            </a:r>
            <a:r>
              <a:rPr lang="en-US" altLang="zh-CN" sz="2400" baseline="-25000"/>
              <a:t>s</a:t>
            </a:r>
            <a:r>
              <a:rPr lang="en-US" altLang="zh-CN" sz="2400"/>
              <a:t>   </a:t>
            </a:r>
            <a:r>
              <a:rPr lang="zh-CN" altLang="en-US" sz="2400"/>
              <a:t>溶解氧的评价标准限值，</a:t>
            </a:r>
            <a:r>
              <a:rPr lang="en-US" altLang="zh-CN" sz="2400"/>
              <a:t>mg/L</a:t>
            </a:r>
          </a:p>
        </p:txBody>
      </p:sp>
      <p:graphicFrame>
        <p:nvGraphicFramePr>
          <p:cNvPr id="215044" name="Object 5"/>
          <p:cNvGraphicFramePr>
            <a:graphicFrameLocks noGrp="1" noChangeAspect="1"/>
          </p:cNvGraphicFramePr>
          <p:nvPr>
            <p:ph sz="quarter" idx="2"/>
          </p:nvPr>
        </p:nvGraphicFramePr>
        <p:xfrm>
          <a:off x="2711450" y="2205038"/>
          <a:ext cx="4729163" cy="941387"/>
        </p:xfrm>
        <a:graphic>
          <a:graphicData uri="http://schemas.openxmlformats.org/presentationml/2006/ole">
            <mc:AlternateContent xmlns:mc="http://schemas.openxmlformats.org/markup-compatibility/2006">
              <mc:Choice xmlns:v="urn:schemas-microsoft-com:vml" Requires="v">
                <p:oleObj spid="_x0000_s38926" name="Equation" r:id="rId3" imgW="2679700" imgH="533400" progId="Equation.3">
                  <p:embed/>
                </p:oleObj>
              </mc:Choice>
              <mc:Fallback>
                <p:oleObj name="Equation" r:id="rId3" imgW="26797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2205038"/>
                        <a:ext cx="4729163" cy="9413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5" name="Object 8"/>
          <p:cNvGraphicFramePr>
            <a:graphicFrameLocks noGrp="1" noChangeAspect="1"/>
          </p:cNvGraphicFramePr>
          <p:nvPr>
            <p:ph sz="quarter" idx="3"/>
          </p:nvPr>
        </p:nvGraphicFramePr>
        <p:xfrm>
          <a:off x="2865438" y="3357563"/>
          <a:ext cx="4635500" cy="776287"/>
        </p:xfrm>
        <a:graphic>
          <a:graphicData uri="http://schemas.openxmlformats.org/presentationml/2006/ole">
            <mc:AlternateContent xmlns:mc="http://schemas.openxmlformats.org/markup-compatibility/2006">
              <mc:Choice xmlns:v="urn:schemas-microsoft-com:vml" Requires="v">
                <p:oleObj spid="_x0000_s38927" name="Equation" r:id="rId5" imgW="2578100" imgH="431800" progId="Equation.3">
                  <p:embed/>
                </p:oleObj>
              </mc:Choice>
              <mc:Fallback>
                <p:oleObj name="Equation" r:id="rId5" imgW="2578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438" y="3357563"/>
                        <a:ext cx="4635500" cy="776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6"/>
          <p:cNvSpPr>
            <a:spLocks noGrp="1"/>
          </p:cNvSpPr>
          <p:nvPr>
            <p:ph type="ftr" sz="quarter" idx="11"/>
          </p:nvPr>
        </p:nvSpPr>
        <p:spPr>
          <a:ln>
            <a:miter lim="800000"/>
            <a:headEnd/>
            <a:tailEnd/>
          </a:ln>
        </p:spPr>
        <p:txBody>
          <a:bodyPr/>
          <a:lstStyle/>
          <a:p>
            <a:pPr>
              <a:defRPr/>
            </a:pPr>
            <a:r>
              <a:rPr lang="zh-CN" altLang="en-US"/>
              <a:t>环境影响评价</a:t>
            </a:r>
          </a:p>
        </p:txBody>
      </p:sp>
      <p:sp>
        <p:nvSpPr>
          <p:cNvPr id="215047" name="灯片编号占位符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90E2669-E6E6-4276-B16A-C85F181C548F}" type="slidenum">
              <a:rPr lang="en-US" altLang="zh-CN" sz="1200">
                <a:solidFill>
                  <a:srgbClr val="898989"/>
                </a:solidFill>
                <a:latin typeface="Tahoma" pitchFamily="34" charset="0"/>
              </a:rPr>
              <a:pPr>
                <a:spcBef>
                  <a:spcPct val="0"/>
                </a:spcBef>
                <a:buFontTx/>
                <a:buNone/>
              </a:pPr>
              <a:t>62</a:t>
            </a:fld>
            <a:endParaRPr lang="en-US" altLang="zh-CN" sz="1200">
              <a:solidFill>
                <a:srgbClr val="898989"/>
              </a:solidFill>
              <a:latin typeface="Tahoma" pitchFamily="34" charset="0"/>
            </a:endParaRPr>
          </a:p>
        </p:txBody>
      </p:sp>
      <p:sp>
        <p:nvSpPr>
          <p:cNvPr id="215048" name="Text Box 4"/>
          <p:cNvSpPr txBox="1">
            <a:spLocks noChangeArrowheads="1"/>
          </p:cNvSpPr>
          <p:nvPr/>
        </p:nvSpPr>
        <p:spPr bwMode="auto">
          <a:xfrm>
            <a:off x="323850" y="1557338"/>
            <a:ext cx="27876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a:t>
            </a:r>
            <a:r>
              <a:rPr lang="en-US" altLang="zh-CN" sz="2400" b="1">
                <a:latin typeface="Tahoma" pitchFamily="34" charset="0"/>
              </a:rPr>
              <a:t>2</a:t>
            </a:r>
            <a:r>
              <a:rPr lang="zh-CN" altLang="en-US" sz="2400" b="1">
                <a:latin typeface="Tahoma" pitchFamily="34" charset="0"/>
              </a:rPr>
              <a:t>）特殊水质因子</a:t>
            </a:r>
          </a:p>
          <a:p>
            <a:pPr eaLnBrk="1" hangingPunct="1">
              <a:spcBef>
                <a:spcPct val="50000"/>
              </a:spcBef>
              <a:buFontTx/>
              <a:buNone/>
            </a:pPr>
            <a:r>
              <a:rPr lang="zh-CN" altLang="en-US" sz="2400" b="1">
                <a:latin typeface="Tahoma" pitchFamily="34" charset="0"/>
              </a:rPr>
              <a:t>对溶解氧：</a:t>
            </a:r>
            <a:endParaRPr lang="zh-CN" altLang="en-US" sz="1800" b="1">
              <a:latin typeface="Tahoma" pitchFamily="34" charset="0"/>
            </a:endParaRPr>
          </a:p>
        </p:txBody>
      </p:sp>
    </p:spTree>
    <p:extLst>
      <p:ext uri="{BB962C8B-B14F-4D97-AF65-F5344CB8AC3E}">
        <p14:creationId xmlns:p14="http://schemas.microsoft.com/office/powerpoint/2010/main" val="4221527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4"/>
          <p:cNvSpPr>
            <a:spLocks noChangeArrowheads="1"/>
          </p:cNvSpPr>
          <p:nvPr/>
        </p:nvSpPr>
        <p:spPr bwMode="auto">
          <a:xfrm>
            <a:off x="1116013" y="1268413"/>
            <a:ext cx="69119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solidFill>
                  <a:srgbClr val="800080"/>
                </a:solidFill>
                <a:latin typeface="Tahoma" pitchFamily="34" charset="0"/>
              </a:rPr>
              <a:t>例：</a:t>
            </a:r>
            <a:r>
              <a:rPr lang="en-US" altLang="zh-CN" sz="2800" b="1">
                <a:solidFill>
                  <a:srgbClr val="800080"/>
                </a:solidFill>
                <a:latin typeface="Tahoma" pitchFamily="34" charset="0"/>
              </a:rPr>
              <a:t>20</a:t>
            </a:r>
            <a:r>
              <a:rPr lang="zh-CN" altLang="en-US" sz="2800" b="1">
                <a:solidFill>
                  <a:srgbClr val="800080"/>
                </a:solidFill>
                <a:latin typeface="Tahoma" pitchFamily="34" charset="0"/>
              </a:rPr>
              <a:t>摄氏度时，</a:t>
            </a:r>
            <a:r>
              <a:rPr lang="zh-CN" altLang="en-US" sz="2800" b="1">
                <a:latin typeface="Tahoma" pitchFamily="34" charset="0"/>
              </a:rPr>
              <a:t>标准值为</a:t>
            </a:r>
            <a:r>
              <a:rPr lang="en-US" altLang="zh-CN" sz="2800" b="1">
                <a:latin typeface="Tahoma" pitchFamily="34" charset="0"/>
              </a:rPr>
              <a:t>3mg/L</a:t>
            </a:r>
            <a:r>
              <a:rPr lang="zh-CN" altLang="en-US" sz="2800" b="1">
                <a:latin typeface="Tahoma" pitchFamily="34" charset="0"/>
              </a:rPr>
              <a:t>，测量值为</a:t>
            </a:r>
            <a:r>
              <a:rPr lang="en-US" altLang="zh-CN" sz="2800" b="1">
                <a:latin typeface="Tahoma" pitchFamily="34" charset="0"/>
              </a:rPr>
              <a:t>2mg/L</a:t>
            </a:r>
            <a:r>
              <a:rPr lang="zh-CN" altLang="en-US" sz="2800" b="1">
                <a:latin typeface="Tahoma" pitchFamily="34" charset="0"/>
              </a:rPr>
              <a:t>，问，是否超标，超标指数是多少？</a:t>
            </a:r>
          </a:p>
        </p:txBody>
      </p:sp>
    </p:spTree>
    <p:extLst>
      <p:ext uri="{BB962C8B-B14F-4D97-AF65-F5344CB8AC3E}">
        <p14:creationId xmlns:p14="http://schemas.microsoft.com/office/powerpoint/2010/main" val="124197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8"/>
          <p:cNvSpPr>
            <a:spLocks noGrp="1" noChangeArrowheads="1"/>
          </p:cNvSpPr>
          <p:nvPr>
            <p:ph type="title"/>
          </p:nvPr>
        </p:nvSpPr>
        <p:spPr>
          <a:xfrm>
            <a:off x="457200" y="274638"/>
            <a:ext cx="5483225" cy="706437"/>
          </a:xfrm>
        </p:spPr>
        <p:txBody>
          <a:bodyPr/>
          <a:lstStyle/>
          <a:p>
            <a:pPr eaLnBrk="1" hangingPunct="1"/>
            <a:r>
              <a:rPr lang="en-US" altLang="zh-CN" sz="2800"/>
              <a:t>pH</a:t>
            </a:r>
            <a:r>
              <a:rPr lang="zh-CN" altLang="en-US" sz="2800"/>
              <a:t>值  两端有限值，水质影响不同</a:t>
            </a:r>
          </a:p>
        </p:txBody>
      </p:sp>
      <p:sp>
        <p:nvSpPr>
          <p:cNvPr id="50180" name="页脚占位符 5"/>
          <p:cNvSpPr>
            <a:spLocks noGrp="1"/>
          </p:cNvSpPr>
          <p:nvPr>
            <p:ph type="ftr" sz="quarter" idx="11"/>
          </p:nvPr>
        </p:nvSpPr>
        <p:spPr>
          <a:ln>
            <a:miter lim="800000"/>
            <a:headEnd/>
            <a:tailEnd/>
          </a:ln>
        </p:spPr>
        <p:txBody>
          <a:bodyPr/>
          <a:lstStyle/>
          <a:p>
            <a:pPr>
              <a:defRPr/>
            </a:pPr>
            <a:r>
              <a:rPr lang="zh-CN" altLang="en-US"/>
              <a:t>环境影响评价</a:t>
            </a:r>
          </a:p>
        </p:txBody>
      </p:sp>
      <p:sp>
        <p:nvSpPr>
          <p:cNvPr id="217092"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5356AD3-4B41-4B37-A0B9-18F753DC13A0}" type="slidenum">
              <a:rPr lang="en-US" altLang="zh-CN" sz="1200">
                <a:solidFill>
                  <a:srgbClr val="898989"/>
                </a:solidFill>
                <a:latin typeface="Tahoma" pitchFamily="34" charset="0"/>
              </a:rPr>
              <a:pPr>
                <a:spcBef>
                  <a:spcPct val="0"/>
                </a:spcBef>
                <a:buFontTx/>
                <a:buNone/>
              </a:pPr>
              <a:t>64</a:t>
            </a:fld>
            <a:endParaRPr lang="en-US" altLang="zh-CN" sz="1200">
              <a:solidFill>
                <a:srgbClr val="898989"/>
              </a:solidFill>
              <a:latin typeface="Tahoma" pitchFamily="34" charset="0"/>
            </a:endParaRPr>
          </a:p>
        </p:txBody>
      </p:sp>
      <p:sp>
        <p:nvSpPr>
          <p:cNvPr id="217093" name="Rectangle 13"/>
          <p:cNvSpPr>
            <a:spLocks noChangeArrowheads="1"/>
          </p:cNvSpPr>
          <p:nvPr/>
        </p:nvSpPr>
        <p:spPr bwMode="auto">
          <a:xfrm>
            <a:off x="1116013" y="5157788"/>
            <a:ext cx="698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2400" b="1" i="1">
                <a:latin typeface="Tahoma" pitchFamily="34" charset="0"/>
              </a:rPr>
              <a:t>评价：</a:t>
            </a:r>
            <a:r>
              <a:rPr lang="zh-CN" altLang="en-US" sz="2400" b="1" i="1">
                <a:latin typeface="Tahoma" pitchFamily="34" charset="0"/>
              </a:rPr>
              <a:t>标准指数</a:t>
            </a:r>
            <a:r>
              <a:rPr lang="zh-CN" altLang="zh-CN" sz="2400" b="1" i="1">
                <a:latin typeface="Tahoma" pitchFamily="34" charset="0"/>
              </a:rPr>
              <a:t>值越小水质越好，</a:t>
            </a:r>
            <a:r>
              <a:rPr lang="zh-CN" altLang="en-US" sz="2400" b="1" i="1">
                <a:latin typeface="Tahoma" pitchFamily="34" charset="0"/>
              </a:rPr>
              <a:t>如果</a:t>
            </a:r>
            <a:r>
              <a:rPr lang="zh-CN" altLang="zh-CN" sz="2400" b="1" i="1">
                <a:latin typeface="Tahoma" pitchFamily="34" charset="0"/>
              </a:rPr>
              <a:t> </a:t>
            </a:r>
            <a:r>
              <a:rPr lang="zh-CN" altLang="en-US" sz="2400" b="1" i="1">
                <a:latin typeface="Tahoma" pitchFamily="34" charset="0"/>
              </a:rPr>
              <a:t>标准指数</a:t>
            </a:r>
          </a:p>
          <a:p>
            <a:pPr eaLnBrk="1" hangingPunct="1">
              <a:spcBef>
                <a:spcPct val="0"/>
              </a:spcBef>
              <a:buFontTx/>
              <a:buNone/>
            </a:pPr>
            <a:r>
              <a:rPr lang="en-US" altLang="zh-CN" sz="2400" b="1" i="1">
                <a:latin typeface="Tahoma" pitchFamily="34" charset="0"/>
              </a:rPr>
              <a:t>&gt; 1 </a:t>
            </a:r>
            <a:r>
              <a:rPr lang="zh-CN" altLang="en-US" sz="2400" b="1" i="1">
                <a:latin typeface="Tahoma" pitchFamily="34" charset="0"/>
              </a:rPr>
              <a:t>则超标，水质不能满足使用功能的要求。</a:t>
            </a:r>
          </a:p>
        </p:txBody>
      </p:sp>
      <p:sp>
        <p:nvSpPr>
          <p:cNvPr id="217094" name="Rectangle 14"/>
          <p:cNvSpPr>
            <a:spLocks noChangeArrowheads="1"/>
          </p:cNvSpPr>
          <p:nvPr/>
        </p:nvSpPr>
        <p:spPr bwMode="auto">
          <a:xfrm>
            <a:off x="1619250" y="3500438"/>
            <a:ext cx="6019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Tahoma" pitchFamily="34" charset="0"/>
              </a:rPr>
              <a:t>I</a:t>
            </a:r>
            <a:r>
              <a:rPr lang="en-US" altLang="zh-CN" sz="2400" baseline="-25000">
                <a:latin typeface="Tahoma" pitchFamily="34" charset="0"/>
              </a:rPr>
              <a:t>pH,j</a:t>
            </a:r>
            <a:r>
              <a:rPr lang="en-US" altLang="zh-CN" sz="2400">
                <a:latin typeface="Tahoma" pitchFamily="34" charset="0"/>
              </a:rPr>
              <a:t>   j</a:t>
            </a:r>
            <a:r>
              <a:rPr lang="zh-CN" altLang="en-US" sz="2400">
                <a:latin typeface="Tahoma" pitchFamily="34" charset="0"/>
              </a:rPr>
              <a:t>点的</a:t>
            </a:r>
            <a:r>
              <a:rPr lang="en-US" altLang="zh-CN" sz="2400">
                <a:latin typeface="Tahoma" pitchFamily="34" charset="0"/>
              </a:rPr>
              <a:t>pH</a:t>
            </a:r>
            <a:r>
              <a:rPr lang="zh-CN" altLang="en-US" sz="2400">
                <a:latin typeface="Tahoma" pitchFamily="34" charset="0"/>
              </a:rPr>
              <a:t>值的标准指数单元</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j</a:t>
            </a:r>
            <a:r>
              <a:rPr lang="en-US" altLang="zh-CN" sz="2400">
                <a:latin typeface="Tahoma" pitchFamily="34" charset="0"/>
              </a:rPr>
              <a:t>   j</a:t>
            </a:r>
            <a:r>
              <a:rPr lang="zh-CN" altLang="en-US" sz="2400">
                <a:latin typeface="Tahoma" pitchFamily="34" charset="0"/>
              </a:rPr>
              <a:t>点的</a:t>
            </a:r>
            <a:r>
              <a:rPr lang="en-US" altLang="zh-CN" sz="2400">
                <a:latin typeface="Tahoma" pitchFamily="34" charset="0"/>
              </a:rPr>
              <a:t>pH</a:t>
            </a:r>
            <a:r>
              <a:rPr lang="zh-CN" altLang="en-US" sz="2400">
                <a:latin typeface="Tahoma" pitchFamily="34" charset="0"/>
              </a:rPr>
              <a:t>值实测统计代表值（监测值）</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sd</a:t>
            </a:r>
            <a:r>
              <a:rPr lang="en-US" altLang="zh-CN" sz="2400">
                <a:latin typeface="Tahoma" pitchFamily="34" charset="0"/>
              </a:rPr>
              <a:t>  </a:t>
            </a:r>
            <a:r>
              <a:rPr lang="zh-CN" altLang="en-US" sz="2400">
                <a:latin typeface="Tahoma" pitchFamily="34" charset="0"/>
              </a:rPr>
              <a:t>评价标准中规定的</a:t>
            </a:r>
            <a:r>
              <a:rPr lang="en-US" altLang="zh-CN" sz="2400">
                <a:latin typeface="Tahoma" pitchFamily="34" charset="0"/>
              </a:rPr>
              <a:t>pH</a:t>
            </a:r>
            <a:r>
              <a:rPr lang="zh-CN" altLang="en-US" sz="2400">
                <a:latin typeface="Tahoma" pitchFamily="34" charset="0"/>
              </a:rPr>
              <a:t>下限值</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su</a:t>
            </a:r>
            <a:r>
              <a:rPr lang="en-US" altLang="zh-CN" sz="2400">
                <a:latin typeface="Tahoma" pitchFamily="34" charset="0"/>
              </a:rPr>
              <a:t>  </a:t>
            </a:r>
            <a:r>
              <a:rPr lang="zh-CN" altLang="en-US" sz="2400">
                <a:latin typeface="Tahoma" pitchFamily="34" charset="0"/>
              </a:rPr>
              <a:t>评价标准中规定的</a:t>
            </a:r>
            <a:r>
              <a:rPr lang="en-US" altLang="zh-CN" sz="2400">
                <a:latin typeface="Tahoma" pitchFamily="34" charset="0"/>
              </a:rPr>
              <a:t>pH</a:t>
            </a:r>
            <a:r>
              <a:rPr lang="zh-CN" altLang="en-US" sz="2400">
                <a:latin typeface="Tahoma" pitchFamily="34" charset="0"/>
              </a:rPr>
              <a:t>上限值 </a:t>
            </a:r>
          </a:p>
        </p:txBody>
      </p:sp>
      <p:graphicFrame>
        <p:nvGraphicFramePr>
          <p:cNvPr id="217095" name="Object 3"/>
          <p:cNvGraphicFramePr>
            <a:graphicFrameLocks noChangeAspect="1"/>
          </p:cNvGraphicFramePr>
          <p:nvPr/>
        </p:nvGraphicFramePr>
        <p:xfrm>
          <a:off x="2143125" y="1143000"/>
          <a:ext cx="4786313" cy="2157413"/>
        </p:xfrm>
        <a:graphic>
          <a:graphicData uri="http://schemas.openxmlformats.org/presentationml/2006/ole">
            <mc:AlternateContent xmlns:mc="http://schemas.openxmlformats.org/markup-compatibility/2006">
              <mc:Choice xmlns:v="urn:schemas-microsoft-com:vml" Requires="v">
                <p:oleObj spid="_x0000_s39944" name="Equation" r:id="rId3" imgW="1809810" imgH="819240" progId="Equation.DSMT4">
                  <p:embed/>
                </p:oleObj>
              </mc:Choice>
              <mc:Fallback>
                <p:oleObj name="Equation" r:id="rId3" imgW="1809810" imgH="819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143000"/>
                        <a:ext cx="4786313" cy="215741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05749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Rectangle 2"/>
          <p:cNvSpPr>
            <a:spLocks noGrp="1" noChangeArrowheads="1"/>
          </p:cNvSpPr>
          <p:nvPr>
            <p:ph idx="1"/>
          </p:nvPr>
        </p:nvSpPr>
        <p:spPr>
          <a:xfrm>
            <a:off x="685800" y="190500"/>
            <a:ext cx="7937500" cy="2120900"/>
          </a:xfrm>
        </p:spPr>
        <p:txBody>
          <a:bodyPr rtlCol="0">
            <a:normAutofit/>
          </a:bodyPr>
          <a:lstStyle/>
          <a:p>
            <a:pPr eaLnBrk="1" fontAlgn="auto" hangingPunct="1">
              <a:spcAft>
                <a:spcPts val="0"/>
              </a:spcAft>
              <a:buClr>
                <a:schemeClr val="accent2"/>
              </a:buClr>
              <a:buFont typeface="Webdings" pitchFamily="18" charset="2"/>
              <a:buChar char="4"/>
              <a:defRPr/>
            </a:pPr>
            <a:r>
              <a:rPr lang="zh-CN" altLang="en-US" sz="2400" b="1" dirty="0"/>
              <a:t>评价方法</a:t>
            </a:r>
          </a:p>
          <a:p>
            <a:pPr eaLnBrk="1" fontAlgn="auto" hangingPunct="1">
              <a:spcAft>
                <a:spcPts val="0"/>
              </a:spcAft>
              <a:buClr>
                <a:schemeClr val="accent2"/>
              </a:buClr>
              <a:buFont typeface="Symbol" pitchFamily="18" charset="2"/>
              <a:buChar char="·"/>
              <a:defRPr/>
            </a:pPr>
            <a:r>
              <a:rPr lang="zh-CN" altLang="en-US" sz="2400" b="1" dirty="0">
                <a:solidFill>
                  <a:schemeClr val="tx2">
                    <a:lumMod val="60000"/>
                    <a:lumOff val="40000"/>
                  </a:schemeClr>
                </a:solidFill>
              </a:rPr>
              <a:t>多项水质参数综合评价法</a:t>
            </a:r>
          </a:p>
          <a:p>
            <a:pPr eaLnBrk="1" fontAlgn="auto" hangingPunct="1">
              <a:spcAft>
                <a:spcPts val="0"/>
              </a:spcAft>
              <a:buClr>
                <a:schemeClr val="accent2"/>
              </a:buClr>
              <a:buFont typeface="Symbol" pitchFamily="18" charset="2"/>
              <a:buNone/>
              <a:defRPr/>
            </a:pPr>
            <a:r>
              <a:rPr lang="zh-CN" altLang="en-US" sz="2400" b="1" dirty="0"/>
              <a:t>（</a:t>
            </a:r>
            <a:r>
              <a:rPr lang="en-US" altLang="zh-CN" sz="2400" b="1" dirty="0"/>
              <a:t>1</a:t>
            </a:r>
            <a:r>
              <a:rPr lang="zh-CN" altLang="en-US" sz="2400" b="1" dirty="0"/>
              <a:t>）幂指数法：适于水质参数标准指数单元相差较大的场合。</a:t>
            </a:r>
          </a:p>
        </p:txBody>
      </p:sp>
      <p:graphicFrame>
        <p:nvGraphicFramePr>
          <p:cNvPr id="218115" name="Object 3"/>
          <p:cNvGraphicFramePr>
            <a:graphicFrameLocks noChangeAspect="1"/>
          </p:cNvGraphicFramePr>
          <p:nvPr/>
        </p:nvGraphicFramePr>
        <p:xfrm>
          <a:off x="2857500" y="1928813"/>
          <a:ext cx="3719513" cy="635000"/>
        </p:xfrm>
        <a:graphic>
          <a:graphicData uri="http://schemas.openxmlformats.org/presentationml/2006/ole">
            <mc:AlternateContent xmlns:mc="http://schemas.openxmlformats.org/markup-compatibility/2006">
              <mc:Choice xmlns:v="urn:schemas-microsoft-com:vml" Requires="v">
                <p:oleObj spid="_x0000_s40986" name="公式" r:id="rId3" imgW="2006600" imgH="457200" progId="Equation.3">
                  <p:embed/>
                </p:oleObj>
              </mc:Choice>
              <mc:Fallback>
                <p:oleObj name="公式" r:id="rId3" imgW="2006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928813"/>
                        <a:ext cx="3719513" cy="635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6" name="Rectangle 4"/>
          <p:cNvSpPr>
            <a:spLocks noChangeArrowheads="1"/>
          </p:cNvSpPr>
          <p:nvPr/>
        </p:nvSpPr>
        <p:spPr bwMode="auto">
          <a:xfrm>
            <a:off x="647700" y="2643188"/>
            <a:ext cx="7937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2</a:t>
            </a:r>
            <a:r>
              <a:rPr kumimoji="0" lang="zh-CN" altLang="en-US" sz="2400" b="1">
                <a:latin typeface="Arial" charset="0"/>
              </a:rPr>
              <a:t>）加权评价法：用于水质参数标准指数单元相差不大的场合。</a:t>
            </a:r>
          </a:p>
        </p:txBody>
      </p:sp>
      <p:graphicFrame>
        <p:nvGraphicFramePr>
          <p:cNvPr id="218117" name="Object 5"/>
          <p:cNvGraphicFramePr>
            <a:graphicFrameLocks noChangeAspect="1"/>
          </p:cNvGraphicFramePr>
          <p:nvPr/>
        </p:nvGraphicFramePr>
        <p:xfrm>
          <a:off x="2917825" y="3278188"/>
          <a:ext cx="3433763" cy="635000"/>
        </p:xfrm>
        <a:graphic>
          <a:graphicData uri="http://schemas.openxmlformats.org/presentationml/2006/ole">
            <mc:AlternateContent xmlns:mc="http://schemas.openxmlformats.org/markup-compatibility/2006">
              <mc:Choice xmlns:v="urn:schemas-microsoft-com:vml" Requires="v">
                <p:oleObj spid="_x0000_s40987" name="公式" r:id="rId5" imgW="2070100" imgH="457200" progId="Equation.3">
                  <p:embed/>
                </p:oleObj>
              </mc:Choice>
              <mc:Fallback>
                <p:oleObj name="公式" r:id="rId5" imgW="20701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7825" y="3278188"/>
                        <a:ext cx="3433763" cy="635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8" name="Rectangle 6"/>
          <p:cNvSpPr>
            <a:spLocks noChangeArrowheads="1"/>
          </p:cNvSpPr>
          <p:nvPr/>
        </p:nvSpPr>
        <p:spPr bwMode="auto">
          <a:xfrm>
            <a:off x="660400" y="3989388"/>
            <a:ext cx="793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3</a:t>
            </a:r>
            <a:r>
              <a:rPr kumimoji="0" lang="zh-CN" altLang="en-US" sz="2400" b="1">
                <a:latin typeface="Arial" charset="0"/>
              </a:rPr>
              <a:t>）向量模法：用于突出污染严重的水质参数的影响。</a:t>
            </a:r>
          </a:p>
        </p:txBody>
      </p:sp>
      <p:graphicFrame>
        <p:nvGraphicFramePr>
          <p:cNvPr id="218119" name="Object 7"/>
          <p:cNvGraphicFramePr>
            <a:graphicFrameLocks noChangeAspect="1"/>
          </p:cNvGraphicFramePr>
          <p:nvPr/>
        </p:nvGraphicFramePr>
        <p:xfrm>
          <a:off x="3644900" y="4479925"/>
          <a:ext cx="1749425" cy="669925"/>
        </p:xfrm>
        <a:graphic>
          <a:graphicData uri="http://schemas.openxmlformats.org/presentationml/2006/ole">
            <mc:AlternateContent xmlns:mc="http://schemas.openxmlformats.org/markup-compatibility/2006">
              <mc:Choice xmlns:v="urn:schemas-microsoft-com:vml" Requires="v">
                <p:oleObj spid="_x0000_s40988" name="公式" r:id="rId7" imgW="1054100" imgH="482600" progId="Equation.3">
                  <p:embed/>
                </p:oleObj>
              </mc:Choice>
              <mc:Fallback>
                <p:oleObj name="公式" r:id="rId7" imgW="10541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900" y="4479925"/>
                        <a:ext cx="1749425" cy="6699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20" name="Rectangle 8"/>
          <p:cNvSpPr>
            <a:spLocks noChangeArrowheads="1"/>
          </p:cNvSpPr>
          <p:nvPr/>
        </p:nvSpPr>
        <p:spPr bwMode="auto">
          <a:xfrm>
            <a:off x="609600" y="5259388"/>
            <a:ext cx="2552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4</a:t>
            </a:r>
            <a:r>
              <a:rPr kumimoji="0" lang="zh-CN" altLang="en-US" sz="2400" b="1">
                <a:latin typeface="Arial" charset="0"/>
              </a:rPr>
              <a:t>）算术平均法</a:t>
            </a:r>
          </a:p>
        </p:txBody>
      </p:sp>
      <p:graphicFrame>
        <p:nvGraphicFramePr>
          <p:cNvPr id="218121" name="Object 9"/>
          <p:cNvGraphicFramePr>
            <a:graphicFrameLocks noChangeAspect="1"/>
          </p:cNvGraphicFramePr>
          <p:nvPr/>
        </p:nvGraphicFramePr>
        <p:xfrm>
          <a:off x="3500438" y="5286375"/>
          <a:ext cx="1327150" cy="600075"/>
        </p:xfrm>
        <a:graphic>
          <a:graphicData uri="http://schemas.openxmlformats.org/presentationml/2006/ole">
            <mc:AlternateContent xmlns:mc="http://schemas.openxmlformats.org/markup-compatibility/2006">
              <mc:Choice xmlns:v="urn:schemas-microsoft-com:vml" Requires="v">
                <p:oleObj spid="_x0000_s40989" name="公式" r:id="rId9" imgW="799753" imgH="431613" progId="Equation.3">
                  <p:embed/>
                </p:oleObj>
              </mc:Choice>
              <mc:Fallback>
                <p:oleObj name="公式" r:id="rId9" imgW="799753"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0438" y="5286375"/>
                        <a:ext cx="1327150" cy="600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9"/>
          <p:cNvSpPr>
            <a:spLocks noChangeArrowheads="1"/>
          </p:cNvSpPr>
          <p:nvPr/>
        </p:nvSpPr>
        <p:spPr bwMode="auto">
          <a:xfrm>
            <a:off x="5500688" y="5041900"/>
            <a:ext cx="3643312" cy="1754188"/>
          </a:xfrm>
          <a:prstGeom prst="rect">
            <a:avLst/>
          </a:prstGeom>
          <a:solidFill>
            <a:schemeClr val="accent5">
              <a:lumMod val="40000"/>
              <a:lumOff val="60000"/>
            </a:schemeClr>
          </a:solidFill>
          <a:ln w="9525">
            <a:solidFill>
              <a:srgbClr val="92D050"/>
            </a:solidFill>
            <a:miter lim="800000"/>
            <a:headEnd/>
            <a:tailEnd/>
          </a:ln>
        </p:spPr>
        <p:txBody>
          <a:bodyPr>
            <a:spAutoFit/>
          </a:bodyPr>
          <a:lstStyle/>
          <a:p>
            <a:pPr eaLnBrk="1" hangingPunct="1">
              <a:defRPr/>
            </a:pPr>
            <a:r>
              <a:rPr lang="zh-CN" altLang="en-US" sz="1800" b="1" dirty="0"/>
              <a:t>式中：</a:t>
            </a:r>
          </a:p>
          <a:p>
            <a:pPr eaLnBrk="1" hangingPunct="1">
              <a:defRPr/>
            </a:pPr>
            <a:r>
              <a:rPr lang="zh-CN" altLang="en-US" sz="1800" b="1" dirty="0"/>
              <a:t> </a:t>
            </a:r>
            <a:r>
              <a:rPr lang="en-US" altLang="zh-CN" sz="1800" b="1" dirty="0" err="1"/>
              <a:t>I</a:t>
            </a:r>
            <a:r>
              <a:rPr lang="en-US" altLang="zh-CN" sz="1800" b="1" baseline="-25000" dirty="0" err="1"/>
              <a:t>j</a:t>
            </a:r>
            <a:r>
              <a:rPr lang="en-US" altLang="zh-CN" sz="1800" b="1" dirty="0">
                <a:latin typeface="Arial" charset="0"/>
              </a:rPr>
              <a:t>—</a:t>
            </a:r>
            <a:r>
              <a:rPr lang="en-US" altLang="zh-CN" sz="1800" b="1" dirty="0"/>
              <a:t>j</a:t>
            </a:r>
            <a:r>
              <a:rPr lang="zh-CN" altLang="en-US" sz="1800" b="1" dirty="0"/>
              <a:t>点的综合评价指数；</a:t>
            </a:r>
          </a:p>
          <a:p>
            <a:pPr eaLnBrk="1" hangingPunct="1">
              <a:defRPr/>
            </a:pPr>
            <a:r>
              <a:rPr lang="zh-CN" altLang="en-US" sz="1800" b="1" dirty="0"/>
              <a:t> </a:t>
            </a:r>
            <a:r>
              <a:rPr lang="en-US" altLang="zh-CN" sz="1800" b="1" dirty="0" err="1"/>
              <a:t>W</a:t>
            </a:r>
            <a:r>
              <a:rPr lang="en-US" altLang="zh-CN" sz="1800" b="1" baseline="-25000" dirty="0" err="1"/>
              <a:t>j</a:t>
            </a:r>
            <a:r>
              <a:rPr lang="en-US" altLang="zh-CN" sz="1800" b="1" dirty="0">
                <a:latin typeface="Arial" charset="0"/>
              </a:rPr>
              <a:t>—</a:t>
            </a:r>
            <a:r>
              <a:rPr lang="zh-CN" altLang="en-US" sz="1800" b="1" dirty="0"/>
              <a:t>水质参数</a:t>
            </a:r>
            <a:r>
              <a:rPr lang="en-US" altLang="zh-CN" sz="1800" b="1" dirty="0" err="1"/>
              <a:t>i</a:t>
            </a:r>
            <a:r>
              <a:rPr lang="zh-CN" altLang="en-US" sz="1800" b="1" dirty="0"/>
              <a:t>的权值；</a:t>
            </a:r>
          </a:p>
          <a:p>
            <a:pPr eaLnBrk="1" hangingPunct="1">
              <a:defRPr/>
            </a:pPr>
            <a:r>
              <a:rPr lang="en-US" altLang="zh-CN" sz="1800" b="1" dirty="0"/>
              <a:t>m</a:t>
            </a:r>
            <a:r>
              <a:rPr lang="en-US" altLang="zh-CN" sz="1800" b="1" dirty="0">
                <a:latin typeface="Arial" charset="0"/>
              </a:rPr>
              <a:t>—</a:t>
            </a:r>
            <a:r>
              <a:rPr lang="zh-CN" altLang="en-US" sz="1800" b="1" dirty="0"/>
              <a:t>水质参数的个数；</a:t>
            </a:r>
          </a:p>
          <a:p>
            <a:pPr eaLnBrk="1" hangingPunct="1">
              <a:defRPr/>
            </a:pPr>
            <a:r>
              <a:rPr lang="en-US" altLang="zh-CN" sz="1800" b="1" dirty="0" err="1"/>
              <a:t>I</a:t>
            </a:r>
            <a:r>
              <a:rPr lang="en-US" altLang="zh-CN" sz="1800" b="1" baseline="-25000" dirty="0" err="1"/>
              <a:t>ij</a:t>
            </a:r>
            <a:r>
              <a:rPr lang="en-US" altLang="zh-CN" sz="1800" b="1" dirty="0">
                <a:latin typeface="Arial" charset="0"/>
              </a:rPr>
              <a:t>—</a:t>
            </a:r>
            <a:r>
              <a:rPr lang="zh-CN" altLang="en-US" sz="1800" b="1" dirty="0"/>
              <a:t>污染物</a:t>
            </a:r>
            <a:r>
              <a:rPr lang="en-US" altLang="zh-CN" sz="1800" b="1" dirty="0"/>
              <a:t>(</a:t>
            </a:r>
            <a:r>
              <a:rPr lang="zh-CN" altLang="en-US" sz="1800" b="1" dirty="0"/>
              <a:t>水质参数</a:t>
            </a:r>
            <a:r>
              <a:rPr lang="en-US" altLang="zh-CN" sz="1800" b="1" dirty="0"/>
              <a:t>)</a:t>
            </a:r>
            <a:r>
              <a:rPr lang="en-US" altLang="zh-CN" sz="1800" b="1" dirty="0" err="1"/>
              <a:t>i</a:t>
            </a:r>
            <a:r>
              <a:rPr lang="zh-CN" altLang="en-US" sz="1800" b="1" dirty="0"/>
              <a:t>在</a:t>
            </a:r>
            <a:r>
              <a:rPr lang="en-US" altLang="zh-CN" sz="1800" b="1" dirty="0"/>
              <a:t>j</a:t>
            </a:r>
            <a:r>
              <a:rPr lang="zh-CN" altLang="en-US" sz="1800" b="1" dirty="0"/>
              <a:t>点的水质指数。</a:t>
            </a:r>
          </a:p>
        </p:txBody>
      </p:sp>
    </p:spTree>
    <p:extLst>
      <p:ext uri="{BB962C8B-B14F-4D97-AF65-F5344CB8AC3E}">
        <p14:creationId xmlns:p14="http://schemas.microsoft.com/office/powerpoint/2010/main" val="148779060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428625" y="714375"/>
            <a:ext cx="8429625"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000" b="1" dirty="0">
                <a:solidFill>
                  <a:srgbClr val="0066CC"/>
                </a:solidFill>
                <a:latin typeface="宋体" pitchFamily="2" charset="-122"/>
              </a:rPr>
              <a:t>相关标准</a:t>
            </a:r>
          </a:p>
          <a:p>
            <a:pPr eaLnBrk="1" hangingPunct="1">
              <a:spcBef>
                <a:spcPct val="0"/>
              </a:spcBef>
              <a:buFontTx/>
              <a:buNone/>
            </a:pPr>
            <a:r>
              <a:rPr lang="zh-CN" altLang="en-US" sz="3000" b="1" dirty="0">
                <a:latin typeface="宋体" pitchFamily="2" charset="-122"/>
              </a:rPr>
              <a:t>    </a:t>
            </a:r>
            <a:r>
              <a:rPr lang="zh-CN" altLang="en-US" sz="2400" b="1" dirty="0">
                <a:latin typeface="宋体" pitchFamily="2" charset="-122"/>
              </a:rPr>
              <a:t>河流、湖泊等地表水环境影响评价的主要依据是国家的有关法规和标准。</a:t>
            </a:r>
          </a:p>
          <a:p>
            <a:pPr eaLnBrk="1" hangingPunct="1">
              <a:spcBef>
                <a:spcPct val="0"/>
              </a:spcBef>
              <a:buClr>
                <a:srgbClr val="800080"/>
              </a:buClr>
              <a:buFont typeface="Wingdings" pitchFamily="2" charset="2"/>
              <a:buChar char="u"/>
            </a:pPr>
            <a:r>
              <a:rPr lang="en-US" altLang="zh-CN" sz="2400" b="1" dirty="0">
                <a:latin typeface="宋体" pitchFamily="2" charset="-122"/>
              </a:rPr>
              <a:t>(1)《</a:t>
            </a:r>
            <a:r>
              <a:rPr lang="zh-CN" altLang="en-US" sz="2400" b="1" dirty="0">
                <a:latin typeface="宋体" pitchFamily="2" charset="-122"/>
              </a:rPr>
              <a:t>地表水环境质量标准</a:t>
            </a:r>
            <a:r>
              <a:rPr lang="en-US" altLang="zh-CN" sz="2400" b="1" dirty="0">
                <a:latin typeface="宋体" pitchFamily="2" charset="-122"/>
              </a:rPr>
              <a:t>》(GB3838—2002);</a:t>
            </a:r>
          </a:p>
          <a:p>
            <a:pPr eaLnBrk="1" hangingPunct="1">
              <a:spcBef>
                <a:spcPct val="0"/>
              </a:spcBef>
              <a:buClr>
                <a:srgbClr val="800080"/>
              </a:buClr>
              <a:buFont typeface="Wingdings" pitchFamily="2" charset="2"/>
              <a:buChar char="u"/>
            </a:pPr>
            <a:r>
              <a:rPr lang="en-US" altLang="zh-CN" sz="2400" b="1" dirty="0">
                <a:latin typeface="宋体" pitchFamily="2" charset="-122"/>
              </a:rPr>
              <a:t>(2)《</a:t>
            </a:r>
            <a:r>
              <a:rPr lang="zh-CN" altLang="en-US" sz="2400" b="1" dirty="0">
                <a:latin typeface="宋体" pitchFamily="2" charset="-122"/>
              </a:rPr>
              <a:t>工业企业设计卫生标准</a:t>
            </a:r>
            <a:r>
              <a:rPr lang="en-US" altLang="zh-CN" sz="2400" b="1" dirty="0">
                <a:latin typeface="宋体" pitchFamily="2" charset="-122"/>
              </a:rPr>
              <a:t>》(GBZ 1-2010)</a:t>
            </a:r>
            <a:r>
              <a:rPr lang="zh-CN" altLang="en-US" sz="2400" b="1" dirty="0">
                <a:latin typeface="宋体" pitchFamily="2" charset="-122"/>
              </a:rPr>
              <a:t>：对于</a:t>
            </a:r>
            <a:r>
              <a:rPr lang="en-US" altLang="zh-CN" sz="2400" b="1" dirty="0">
                <a:latin typeface="Garamond" pitchFamily="18" charset="0"/>
              </a:rPr>
              <a:t>GB3838</a:t>
            </a:r>
            <a:r>
              <a:rPr lang="en-US" altLang="zh-CN" sz="2400" b="1" dirty="0">
                <a:latin typeface="Arial" charset="0"/>
              </a:rPr>
              <a:t>—</a:t>
            </a:r>
            <a:r>
              <a:rPr lang="en-US" altLang="zh-CN" sz="2400" b="1" dirty="0">
                <a:latin typeface="Garamond" pitchFamily="18" charset="0"/>
              </a:rPr>
              <a:t>2002</a:t>
            </a:r>
            <a:r>
              <a:rPr lang="zh-CN" altLang="en-US" sz="2400" b="1" dirty="0">
                <a:latin typeface="宋体" pitchFamily="2" charset="-122"/>
              </a:rPr>
              <a:t>中未规定的污染物</a:t>
            </a:r>
            <a:r>
              <a:rPr lang="en-US" altLang="zh-CN" sz="2400" b="1" dirty="0">
                <a:latin typeface="宋体" pitchFamily="2" charset="-122"/>
              </a:rPr>
              <a:t>(</a:t>
            </a:r>
            <a:r>
              <a:rPr lang="zh-CN" altLang="en-US" sz="2400" b="1" dirty="0">
                <a:latin typeface="宋体" pitchFamily="2" charset="-122"/>
              </a:rPr>
              <a:t>参数</a:t>
            </a:r>
            <a:r>
              <a:rPr lang="en-US" altLang="zh-CN" sz="2400" b="1" dirty="0">
                <a:latin typeface="宋体" pitchFamily="2" charset="-122"/>
              </a:rPr>
              <a:t>)</a:t>
            </a:r>
            <a:r>
              <a:rPr lang="zh-CN" altLang="en-US" sz="2400" b="1" dirty="0">
                <a:latin typeface="宋体" pitchFamily="2" charset="-122"/>
              </a:rPr>
              <a:t>，应按此标准中“地面水中有害物质最高允许浓度”的要求执行。如果该标准也没有，则经过论证后可采用</a:t>
            </a:r>
            <a:r>
              <a:rPr lang="en-US" altLang="zh-CN" sz="2400" b="1" dirty="0">
                <a:latin typeface="宋体" pitchFamily="2" charset="-122"/>
              </a:rPr>
              <a:t>ISO</a:t>
            </a:r>
            <a:r>
              <a:rPr lang="zh-CN" altLang="en-US" sz="2400" b="1" dirty="0">
                <a:latin typeface="宋体" pitchFamily="2" charset="-122"/>
              </a:rPr>
              <a:t>国际标准化组织颁布的标准或外国标准。</a:t>
            </a:r>
            <a:endParaRPr lang="en-US" altLang="zh-CN" sz="2400" b="1" dirty="0">
              <a:latin typeface="宋体" pitchFamily="2" charset="-122"/>
            </a:endParaRPr>
          </a:p>
          <a:p>
            <a:pPr eaLnBrk="1" hangingPunct="1">
              <a:spcBef>
                <a:spcPct val="0"/>
              </a:spcBef>
              <a:buClr>
                <a:srgbClr val="800080"/>
              </a:buClr>
              <a:buFont typeface="Wingdings" pitchFamily="2" charset="2"/>
              <a:buChar char="u"/>
            </a:pPr>
            <a:r>
              <a:rPr lang="en-US" altLang="zh-CN" sz="2400" b="1" dirty="0">
                <a:latin typeface="Tahoma" pitchFamily="34" charset="0"/>
              </a:rPr>
              <a:t>(3)《</a:t>
            </a:r>
            <a:r>
              <a:rPr lang="zh-CN" altLang="en-US" sz="2400" b="1" dirty="0">
                <a:latin typeface="Tahoma" pitchFamily="34" charset="0"/>
              </a:rPr>
              <a:t>污水综合排放标准</a:t>
            </a:r>
            <a:r>
              <a:rPr lang="en-US" altLang="zh-CN" sz="2400" b="1" dirty="0">
                <a:latin typeface="Tahoma" pitchFamily="34" charset="0"/>
              </a:rPr>
              <a:t>》(GB8978</a:t>
            </a:r>
            <a:r>
              <a:rPr lang="en-US" altLang="zh-CN" sz="2400" b="1" dirty="0">
                <a:latin typeface="Arial" charset="0"/>
              </a:rPr>
              <a:t>—</a:t>
            </a:r>
            <a:r>
              <a:rPr lang="en-US" altLang="zh-CN" sz="2400" b="1" dirty="0">
                <a:latin typeface="Tahoma" pitchFamily="34" charset="0"/>
              </a:rPr>
              <a:t>1996)</a:t>
            </a:r>
            <a:r>
              <a:rPr lang="zh-CN" altLang="en-US" sz="2400" b="1" dirty="0">
                <a:latin typeface="Tahoma" pitchFamily="34" charset="0"/>
              </a:rPr>
              <a:t>：在进行项目的工程分析时，常用到污水综合排放标准，本标准适用于现有单位水污染物排放管理，以及建设项目的环境影响评价、建设项目环境保护设施设计、竣工验收及其投产后的排放管理。</a:t>
            </a:r>
          </a:p>
          <a:p>
            <a:pPr eaLnBrk="1" hangingPunct="1">
              <a:spcBef>
                <a:spcPct val="0"/>
              </a:spcBef>
              <a:buClr>
                <a:srgbClr val="800080"/>
              </a:buClr>
              <a:buFont typeface="Wingdings" pitchFamily="2" charset="2"/>
              <a:buChar char="u"/>
            </a:pPr>
            <a:endParaRPr lang="zh-CN" altLang="en-US" sz="2400" b="1" dirty="0">
              <a:latin typeface="宋体" pitchFamily="2" charset="-122"/>
            </a:endParaRPr>
          </a:p>
        </p:txBody>
      </p:sp>
    </p:spTree>
    <p:extLst>
      <p:ext uri="{BB962C8B-B14F-4D97-AF65-F5344CB8AC3E}">
        <p14:creationId xmlns:p14="http://schemas.microsoft.com/office/powerpoint/2010/main" val="707831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0">
                                            <p:txEl>
                                              <p:pRg st="1" end="1"/>
                                            </p:txEl>
                                          </p:spTgt>
                                        </p:tgtEl>
                                        <p:attrNameLst>
                                          <p:attrName>style.visibility</p:attrName>
                                        </p:attrNameLst>
                                      </p:cBhvr>
                                      <p:to>
                                        <p:strVal val="visible"/>
                                      </p:to>
                                    </p:set>
                                    <p:animEffect transition="in" filter="fade">
                                      <p:cBhvr>
                                        <p:cTn id="7" dur="500"/>
                                        <p:tgtEl>
                                          <p:spTgt spid="14029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290">
                                            <p:txEl>
                                              <p:pRg st="2" end="2"/>
                                            </p:txEl>
                                          </p:spTgt>
                                        </p:tgtEl>
                                        <p:attrNameLst>
                                          <p:attrName>style.visibility</p:attrName>
                                        </p:attrNameLst>
                                      </p:cBhvr>
                                      <p:to>
                                        <p:strVal val="visible"/>
                                      </p:to>
                                    </p:set>
                                    <p:animEffect transition="in" filter="fade">
                                      <p:cBhvr>
                                        <p:cTn id="12" dur="500"/>
                                        <p:tgtEl>
                                          <p:spTgt spid="14029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290">
                                            <p:txEl>
                                              <p:pRg st="3" end="3"/>
                                            </p:txEl>
                                          </p:spTgt>
                                        </p:tgtEl>
                                        <p:attrNameLst>
                                          <p:attrName>style.visibility</p:attrName>
                                        </p:attrNameLst>
                                      </p:cBhvr>
                                      <p:to>
                                        <p:strVal val="visible"/>
                                      </p:to>
                                    </p:set>
                                    <p:animEffect transition="in" filter="fade">
                                      <p:cBhvr>
                                        <p:cTn id="17" dur="500"/>
                                        <p:tgtEl>
                                          <p:spTgt spid="14029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290">
                                            <p:txEl>
                                              <p:pRg st="4" end="4"/>
                                            </p:txEl>
                                          </p:spTgt>
                                        </p:tgtEl>
                                        <p:attrNameLst>
                                          <p:attrName>style.visibility</p:attrName>
                                        </p:attrNameLst>
                                      </p:cBhvr>
                                      <p:to>
                                        <p:strVal val="visible"/>
                                      </p:to>
                                    </p:set>
                                    <p:animEffect transition="in" filter="fade">
                                      <p:cBhvr>
                                        <p:cTn id="22" dur="500"/>
                                        <p:tgtEl>
                                          <p:spTgt spid="1402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endParaRPr lang="zh-CN" altLang="en-US"/>
          </a:p>
        </p:txBody>
      </p:sp>
      <p:sp>
        <p:nvSpPr>
          <p:cNvPr id="148483" name="内容占位符 2"/>
          <p:cNvSpPr>
            <a:spLocks noGrp="1"/>
          </p:cNvSpPr>
          <p:nvPr>
            <p:ph idx="1"/>
          </p:nvPr>
        </p:nvSpPr>
        <p:spPr/>
        <p:txBody>
          <a:bodyPr/>
          <a:lstStyle/>
          <a:p>
            <a:endParaRPr lang="zh-CN" altLang="en-US"/>
          </a:p>
        </p:txBody>
      </p:sp>
      <p:pic>
        <p:nvPicPr>
          <p:cNvPr id="148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500188"/>
            <a:ext cx="7920037"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608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solidFill>
                  <a:srgbClr val="FFFFFF"/>
                </a:solidFill>
                <a:latin typeface="Arial Black" pitchFamily="34" charset="0"/>
              </a:rPr>
              <a:t> </a:t>
            </a:r>
            <a:endParaRPr lang="en-US" altLang="zh-CN" sz="1200">
              <a:solidFill>
                <a:srgbClr val="FFFFFF"/>
              </a:solidFill>
              <a:latin typeface="Arial Black" pitchFamily="34" charset="0"/>
            </a:endParaRPr>
          </a:p>
        </p:txBody>
      </p:sp>
      <p:graphicFrame>
        <p:nvGraphicFramePr>
          <p:cNvPr id="279556" name="Group 4"/>
          <p:cNvGraphicFramePr>
            <a:graphicFrameLocks noGrp="1"/>
          </p:cNvGraphicFramePr>
          <p:nvPr/>
        </p:nvGraphicFramePr>
        <p:xfrm>
          <a:off x="381000" y="1600200"/>
          <a:ext cx="8518525" cy="4381501"/>
        </p:xfrm>
        <a:graphic>
          <a:graphicData uri="http://schemas.openxmlformats.org/drawingml/2006/table">
            <a:tbl>
              <a:tblPr/>
              <a:tblGrid>
                <a:gridCol w="2060575">
                  <a:extLst>
                    <a:ext uri="{9D8B030D-6E8A-4147-A177-3AD203B41FA5}">
                      <a16:colId xmlns:a16="http://schemas.microsoft.com/office/drawing/2014/main" val="20000"/>
                    </a:ext>
                  </a:extLst>
                </a:gridCol>
                <a:gridCol w="468630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tblGrid>
              <a:tr h="5746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水质功能区分类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水域环境功能</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执行水质标准</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源头水、国家自然保护区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集中式生活饮用水地表水源地一级保护区，珍稀水生生物栖息地、鱼虾类产卵场等</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集中式生活饮用水地表水源地二级保护区，鱼虾类越冬场、洄游通道、水产养殖区等渔业水域及游泳区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9138">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一般工业用水区及人体非直接接触的娱乐用水区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763">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农业用水区及一般景观要求水域</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9538" name="Rectangle 35"/>
          <p:cNvSpPr>
            <a:spLocks noChangeArrowheads="1"/>
          </p:cNvSpPr>
          <p:nvPr/>
        </p:nvSpPr>
        <p:spPr bwMode="auto">
          <a:xfrm>
            <a:off x="533400" y="838200"/>
            <a:ext cx="82089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kumimoji="0" lang="en-US" altLang="zh-CN" sz="2800" b="1">
                <a:solidFill>
                  <a:srgbClr val="FFFF00"/>
                </a:solidFill>
                <a:latin typeface="Times New Roman" pitchFamily="18" charset="0"/>
              </a:rPr>
              <a:t>《</a:t>
            </a:r>
            <a:r>
              <a:rPr kumimoji="0" lang="zh-CN" altLang="en-US" sz="2800" b="1">
                <a:solidFill>
                  <a:srgbClr val="FFFF00"/>
                </a:solidFill>
                <a:latin typeface="Times New Roman" pitchFamily="18" charset="0"/>
              </a:rPr>
              <a:t>地表水环境质量标准</a:t>
            </a:r>
            <a:r>
              <a:rPr kumimoji="0" lang="en-US" altLang="zh-CN" sz="2800" b="1">
                <a:solidFill>
                  <a:srgbClr val="FFFF00"/>
                </a:solidFill>
                <a:latin typeface="Times New Roman" pitchFamily="18" charset="0"/>
              </a:rPr>
              <a:t>》</a:t>
            </a:r>
            <a:r>
              <a:rPr kumimoji="0" lang="zh-CN" altLang="en-US" sz="2800" b="1">
                <a:solidFill>
                  <a:srgbClr val="FFFF00"/>
                </a:solidFill>
                <a:latin typeface="Times New Roman" pitchFamily="18" charset="0"/>
              </a:rPr>
              <a:t>（</a:t>
            </a:r>
            <a:r>
              <a:rPr kumimoji="0" lang="en-US" altLang="zh-CN" sz="2800" b="1">
                <a:solidFill>
                  <a:srgbClr val="FFFF00"/>
                </a:solidFill>
                <a:latin typeface="Times New Roman" pitchFamily="18" charset="0"/>
              </a:rPr>
              <a:t>GB3838-2002</a:t>
            </a:r>
            <a:r>
              <a:rPr kumimoji="0" lang="zh-CN" altLang="en-US" sz="2800" b="1">
                <a:solidFill>
                  <a:srgbClr val="FFFF00"/>
                </a:solidFill>
                <a:latin typeface="Times New Roman" pitchFamily="18" charset="0"/>
              </a:rPr>
              <a:t>）</a:t>
            </a:r>
            <a:endParaRPr kumimoji="0" lang="zh-CN" altLang="en-US" sz="2800" b="1">
              <a:solidFill>
                <a:srgbClr val="FFFF00"/>
              </a:solidFill>
              <a:latin typeface="Arial Black" pitchFamily="34" charset="0"/>
            </a:endParaRPr>
          </a:p>
        </p:txBody>
      </p:sp>
    </p:spTree>
    <p:extLst>
      <p:ext uri="{BB962C8B-B14F-4D97-AF65-F5344CB8AC3E}">
        <p14:creationId xmlns:p14="http://schemas.microsoft.com/office/powerpoint/2010/main" val="238070474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solidFill>
                  <a:srgbClr val="FFFFFF"/>
                </a:solidFill>
                <a:latin typeface="Arial Black" pitchFamily="34" charset="0"/>
              </a:rPr>
              <a:t> </a:t>
            </a:r>
            <a:endParaRPr lang="en-US" altLang="zh-CN" sz="1200">
              <a:solidFill>
                <a:srgbClr val="FFFFFF"/>
              </a:solidFill>
              <a:latin typeface="Arial Black" pitchFamily="34" charset="0"/>
            </a:endParaRPr>
          </a:p>
        </p:txBody>
      </p:sp>
      <p:pic>
        <p:nvPicPr>
          <p:cNvPr id="150531" name="Picture 2"/>
          <p:cNvPicPr>
            <a:picLocks noChangeAspect="1" noChangeArrowheads="1"/>
          </p:cNvPicPr>
          <p:nvPr/>
        </p:nvPicPr>
        <p:blipFill>
          <a:blip r:embed="rId2">
            <a:extLst>
              <a:ext uri="{28A0092B-C50C-407E-A947-70E740481C1C}">
                <a14:useLocalDpi xmlns:a14="http://schemas.microsoft.com/office/drawing/2010/main" val="0"/>
              </a:ext>
            </a:extLst>
          </a:blip>
          <a:srcRect t="5550"/>
          <a:stretch>
            <a:fillRect/>
          </a:stretch>
        </p:blipFill>
        <p:spPr bwMode="auto">
          <a:xfrm>
            <a:off x="304800" y="914400"/>
            <a:ext cx="8534400" cy="5486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0532" name="Rectangle 4"/>
          <p:cNvSpPr>
            <a:spLocks noChangeArrowheads="1"/>
          </p:cNvSpPr>
          <p:nvPr/>
        </p:nvSpPr>
        <p:spPr bwMode="auto">
          <a:xfrm>
            <a:off x="533400" y="228600"/>
            <a:ext cx="8208963" cy="533400"/>
          </a:xfrm>
          <a:prstGeom prst="rect">
            <a:avLst/>
          </a:prstGeom>
          <a:solidFill>
            <a:srgbClr val="FFFF00"/>
          </a:solidFill>
          <a:ln w="9525">
            <a:solidFill>
              <a:srgbClr val="FF0000"/>
            </a:solidFill>
            <a:miter lim="800000"/>
            <a:headEnd/>
            <a:tailEnd/>
          </a:ln>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r>
              <a:rPr kumimoji="0" lang="zh-CN" altLang="en-US" sz="2400" b="1">
                <a:solidFill>
                  <a:srgbClr val="FF0000"/>
                </a:solidFill>
                <a:latin typeface="Times New Roman" pitchFamily="18" charset="0"/>
              </a:rPr>
              <a:t>地表水环境质量标准基本项目标准限值        单位：</a:t>
            </a:r>
            <a:r>
              <a:rPr kumimoji="0" lang="en-US" altLang="zh-CN" sz="2400" b="1">
                <a:solidFill>
                  <a:srgbClr val="FF0000"/>
                </a:solidFill>
                <a:latin typeface="Times New Roman" pitchFamily="18" charset="0"/>
              </a:rPr>
              <a:t>mg/L</a:t>
            </a:r>
            <a:endParaRPr kumimoji="0" lang="en-US" altLang="zh-CN" sz="2400" b="1">
              <a:solidFill>
                <a:srgbClr val="FF0000"/>
              </a:solidFill>
              <a:latin typeface="Arial Black" pitchFamily="34" charset="0"/>
            </a:endParaRPr>
          </a:p>
        </p:txBody>
      </p:sp>
    </p:spTree>
    <p:extLst>
      <p:ext uri="{BB962C8B-B14F-4D97-AF65-F5344CB8AC3E}">
        <p14:creationId xmlns:p14="http://schemas.microsoft.com/office/powerpoint/2010/main" val="6470699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zh-CN" altLang="en-US"/>
          </a:p>
        </p:txBody>
      </p:sp>
      <p:sp>
        <p:nvSpPr>
          <p:cNvPr id="29699" name="Content Placeholder 2"/>
          <p:cNvSpPr>
            <a:spLocks noGrp="1"/>
          </p:cNvSpPr>
          <p:nvPr>
            <p:ph idx="1"/>
          </p:nvPr>
        </p:nvSpPr>
        <p:spPr/>
        <p:txBody>
          <a:bodyPr/>
          <a:lstStyle/>
          <a:p>
            <a:endParaRPr lang="zh-CN" altLang="en-US"/>
          </a:p>
        </p:txBody>
      </p:sp>
      <p:pic>
        <p:nvPicPr>
          <p:cNvPr id="297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3" y="404813"/>
            <a:ext cx="7627937"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8666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a:p>
        </p:txBody>
      </p:sp>
      <p:sp>
        <p:nvSpPr>
          <p:cNvPr id="151555" name="Content Placeholder 2"/>
          <p:cNvSpPr>
            <a:spLocks noGrp="1"/>
          </p:cNvSpPr>
          <p:nvPr>
            <p:ph idx="1"/>
          </p:nvPr>
        </p:nvSpPr>
        <p:spPr/>
        <p:txBody>
          <a:bodyPr/>
          <a:lstStyle/>
          <a:p>
            <a:endParaRPr lang="zh-CN" altLang="en-US"/>
          </a:p>
        </p:txBody>
      </p:sp>
      <p:pic>
        <p:nvPicPr>
          <p:cNvPr id="1515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75" y="404813"/>
            <a:ext cx="87312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592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76672"/>
            <a:ext cx="8229600" cy="1143000"/>
          </a:xfrm>
        </p:spPr>
        <p:txBody>
          <a:bodyPr/>
          <a:lstStyle/>
          <a:p>
            <a:r>
              <a:rPr lang="zh-CN" altLang="en-US" dirty="0"/>
              <a:t>达标评价</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59489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sp>
        <p:nvSpPr>
          <p:cNvPr id="84996" name="AutoShape 4"/>
          <p:cNvSpPr>
            <a:spLocks noChangeArrowheads="1"/>
          </p:cNvSpPr>
          <p:nvPr/>
        </p:nvSpPr>
        <p:spPr bwMode="auto">
          <a:xfrm>
            <a:off x="838200" y="1676400"/>
            <a:ext cx="7848600" cy="990600"/>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p:spPr>
        <p:txBody>
          <a:bodyPr wrap="none" anchor="ctr"/>
          <a:lstStyle/>
          <a:p>
            <a:pPr eaLnBrk="1" hangingPunct="1">
              <a:defRPr/>
            </a:pPr>
            <a:endParaRPr lang="zh-CN" altLang="en-US">
              <a:ea typeface="宋体" charset="-122"/>
            </a:endParaRPr>
          </a:p>
        </p:txBody>
      </p:sp>
      <p:sp>
        <p:nvSpPr>
          <p:cNvPr id="82948" name="Rectangle 16"/>
          <p:cNvSpPr>
            <a:spLocks noChangeArrowheads="1"/>
          </p:cNvSpPr>
          <p:nvPr/>
        </p:nvSpPr>
        <p:spPr bwMode="gray">
          <a:xfrm>
            <a:off x="1600200" y="417513"/>
            <a:ext cx="7086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endParaRPr lang="en-US" altLang="zh-CN" b="1">
              <a:solidFill>
                <a:schemeClr val="tx2"/>
              </a:solidFill>
              <a:latin typeface="Arial Black" pitchFamily="34" charset="0"/>
            </a:endParaRPr>
          </a:p>
        </p:txBody>
      </p:sp>
      <p:sp>
        <p:nvSpPr>
          <p:cNvPr id="82949" name="Rectangle 17"/>
          <p:cNvSpPr>
            <a:spLocks noChangeArrowheads="1"/>
          </p:cNvSpPr>
          <p:nvPr/>
        </p:nvSpPr>
        <p:spPr bwMode="gray">
          <a:xfrm>
            <a:off x="1155700" y="990600"/>
            <a:ext cx="6934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endParaRPr lang="zh-CN" altLang="en-US" sz="1200">
              <a:latin typeface="Arial Black" pitchFamily="34" charset="0"/>
            </a:endParaRPr>
          </a:p>
        </p:txBody>
      </p:sp>
      <p:sp>
        <p:nvSpPr>
          <p:cNvPr id="82950" name="Rectangle 357"/>
          <p:cNvSpPr>
            <a:spLocks noChangeArrowheads="1"/>
          </p:cNvSpPr>
          <p:nvPr/>
        </p:nvSpPr>
        <p:spPr bwMode="gray">
          <a:xfrm>
            <a:off x="457200" y="990600"/>
            <a:ext cx="8191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buSzTx/>
              <a:buFont typeface="Wingdings" pitchFamily="2" charset="2"/>
              <a:buChar char="v"/>
            </a:pPr>
            <a:endParaRPr lang="zh-CN" altLang="en-US" sz="2800">
              <a:latin typeface="黑体" pitchFamily="49" charset="-122"/>
              <a:ea typeface="黑体" pitchFamily="49" charset="-122"/>
            </a:endParaRPr>
          </a:p>
        </p:txBody>
      </p:sp>
      <p:sp>
        <p:nvSpPr>
          <p:cNvPr id="85353" name="Rectangle 361"/>
          <p:cNvSpPr>
            <a:spLocks noChangeArrowheads="1"/>
          </p:cNvSpPr>
          <p:nvPr/>
        </p:nvSpPr>
        <p:spPr bwMode="auto">
          <a:xfrm>
            <a:off x="990600" y="1828800"/>
            <a:ext cx="7467600" cy="541338"/>
          </a:xfrm>
          <a:prstGeom prst="rect">
            <a:avLst/>
          </a:prstGeom>
          <a:noFill/>
          <a:ln>
            <a:noFill/>
          </a:ln>
          <a:effectLst/>
        </p:spPr>
        <p:txBody>
          <a:bodyPr anchor="ctr">
            <a:spAutoFit/>
          </a:bodyPr>
          <a:lstStyle/>
          <a:p>
            <a:pPr eaLnBrk="1" hangingPunct="1">
              <a:lnSpc>
                <a:spcPct val="120000"/>
              </a:lnSpc>
              <a:defRPr/>
            </a:pPr>
            <a:r>
              <a:rPr lang="zh-CN" altLang="en-US" sz="2800" b="1" dirty="0">
                <a:solidFill>
                  <a:srgbClr val="0000FF"/>
                </a:solidFill>
                <a:latin typeface="宋体" charset="-122"/>
                <a:ea typeface="宋体" charset="-122"/>
              </a:rPr>
              <a:t>水体功能区</a:t>
            </a:r>
            <a:r>
              <a:rPr lang="en-US" altLang="zh-CN" sz="2800" b="1" dirty="0">
                <a:solidFill>
                  <a:srgbClr val="0000FF"/>
                </a:solidFill>
                <a:latin typeface="宋体" charset="-122"/>
                <a:ea typeface="宋体" charset="-122"/>
              </a:rPr>
              <a:t>:</a:t>
            </a:r>
            <a:r>
              <a:rPr lang="zh-CN" altLang="en-US" sz="2800" b="1" dirty="0">
                <a:latin typeface="宋体" charset="-122"/>
                <a:ea typeface="宋体" charset="-122"/>
              </a:rPr>
              <a:t>是指水体使用功能所占有的范围。</a:t>
            </a:r>
          </a:p>
        </p:txBody>
      </p:sp>
      <p:sp>
        <p:nvSpPr>
          <p:cNvPr id="82952" name="Rectangle 362"/>
          <p:cNvSpPr>
            <a:spLocks noChangeArrowheads="1"/>
          </p:cNvSpPr>
          <p:nvPr/>
        </p:nvSpPr>
        <p:spPr bwMode="auto">
          <a:xfrm>
            <a:off x="228600" y="284510"/>
            <a:ext cx="9220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lang="en-US" altLang="zh-CN" b="1" dirty="0">
                <a:solidFill>
                  <a:srgbClr val="FF0000"/>
                </a:solidFill>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补充</a:t>
            </a:r>
            <a:endParaRPr lang="en-US" altLang="zh-CN" b="1" dirty="0">
              <a:solidFill>
                <a:srgbClr val="FF0000"/>
              </a:solidFill>
              <a:latin typeface="黑体" pitchFamily="49" charset="-122"/>
              <a:ea typeface="黑体" pitchFamily="49" charset="-122"/>
            </a:endParaRPr>
          </a:p>
          <a:p>
            <a:pPr eaLnBrk="1" hangingPunct="1">
              <a:spcBef>
                <a:spcPct val="0"/>
              </a:spcBef>
              <a:buClrTx/>
              <a:buSzTx/>
              <a:buFontTx/>
              <a:buNone/>
            </a:pPr>
            <a:r>
              <a:rPr lang="zh-CN" altLang="en-US" b="1" dirty="0">
                <a:solidFill>
                  <a:srgbClr val="FF0000"/>
                </a:solidFill>
                <a:latin typeface="黑体" pitchFamily="49" charset="-122"/>
                <a:ea typeface="黑体" pitchFamily="49" charset="-122"/>
              </a:rPr>
              <a:t>水环境功能区划</a:t>
            </a:r>
          </a:p>
        </p:txBody>
      </p:sp>
      <p:sp>
        <p:nvSpPr>
          <p:cNvPr id="85359" name="AutoShape 367"/>
          <p:cNvSpPr>
            <a:spLocks noChangeArrowheads="1"/>
          </p:cNvSpPr>
          <p:nvPr/>
        </p:nvSpPr>
        <p:spPr bwMode="auto">
          <a:xfrm>
            <a:off x="838200" y="3048000"/>
            <a:ext cx="7772400" cy="2667000"/>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p:spPr>
        <p:txBody>
          <a:bodyPr wrap="none" anchor="ctr"/>
          <a:lstStyle/>
          <a:p>
            <a:pPr eaLnBrk="1" hangingPunct="1">
              <a:defRPr/>
            </a:pPr>
            <a:endParaRPr lang="zh-CN" altLang="en-US">
              <a:ea typeface="宋体" charset="-122"/>
            </a:endParaRPr>
          </a:p>
        </p:txBody>
      </p:sp>
      <p:sp>
        <p:nvSpPr>
          <p:cNvPr id="85360" name="Rectangle 368"/>
          <p:cNvSpPr>
            <a:spLocks noChangeArrowheads="1"/>
          </p:cNvSpPr>
          <p:nvPr/>
        </p:nvSpPr>
        <p:spPr bwMode="auto">
          <a:xfrm>
            <a:off x="990600" y="3200400"/>
            <a:ext cx="7467600" cy="2314575"/>
          </a:xfrm>
          <a:prstGeom prst="rect">
            <a:avLst/>
          </a:prstGeom>
          <a:noFill/>
          <a:ln>
            <a:noFill/>
          </a:ln>
          <a:effectLst/>
        </p:spPr>
        <p:txBody>
          <a:bodyPr>
            <a:spAutoFit/>
          </a:bodyPr>
          <a:lstStyle/>
          <a:p>
            <a:pPr eaLnBrk="1" hangingPunct="1">
              <a:lnSpc>
                <a:spcPct val="130000"/>
              </a:lnSpc>
              <a:defRPr/>
            </a:pPr>
            <a:r>
              <a:rPr lang="zh-CN" altLang="en-US" sz="2800" b="1" dirty="0">
                <a:solidFill>
                  <a:srgbClr val="0000FF"/>
                </a:solidFill>
                <a:latin typeface="宋体" charset="-122"/>
                <a:ea typeface="宋体" charset="-122"/>
              </a:rPr>
              <a:t>水环境功能区划</a:t>
            </a:r>
            <a:r>
              <a:rPr lang="en-US" altLang="zh-CN" sz="2800" b="1" dirty="0">
                <a:solidFill>
                  <a:srgbClr val="0000FF"/>
                </a:solidFill>
                <a:latin typeface="宋体" charset="-122"/>
                <a:ea typeface="宋体" charset="-122"/>
              </a:rPr>
              <a:t>:</a:t>
            </a:r>
            <a:r>
              <a:rPr lang="zh-CN" altLang="en-US" sz="2800" b="1" dirty="0">
                <a:latin typeface="宋体" charset="-122"/>
                <a:ea typeface="宋体" charset="-122"/>
              </a:rPr>
              <a:t>是根据水体不同区段的自然条件、区域内的用水需求，按照国家和地方的有关法规和标准，对水体不同区段按其</a:t>
            </a:r>
            <a:r>
              <a:rPr lang="zh-CN" altLang="en-US" sz="2800" b="1" u="sng" dirty="0">
                <a:latin typeface="宋体" charset="-122"/>
                <a:ea typeface="宋体" charset="-122"/>
              </a:rPr>
              <a:t>功能</a:t>
            </a:r>
            <a:r>
              <a:rPr lang="zh-CN" altLang="en-US" sz="2800" b="1" dirty="0">
                <a:latin typeface="宋体" charset="-122"/>
                <a:ea typeface="宋体" charset="-122"/>
              </a:rPr>
              <a:t>加以划分，并确定其相应的环境质量目标。</a:t>
            </a:r>
          </a:p>
        </p:txBody>
      </p:sp>
    </p:spTree>
    <p:extLst>
      <p:ext uri="{BB962C8B-B14F-4D97-AF65-F5344CB8AC3E}">
        <p14:creationId xmlns:p14="http://schemas.microsoft.com/office/powerpoint/2010/main" val="2505919102"/>
      </p:ext>
    </p:extLst>
  </p:cSld>
  <p:clrMapOvr>
    <a:masterClrMapping/>
  </p:clrMapOvr>
  <p:transition>
    <p:cover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graphicFrame>
        <p:nvGraphicFramePr>
          <p:cNvPr id="279556" name="Group 4"/>
          <p:cNvGraphicFramePr>
            <a:graphicFrameLocks noGrp="1"/>
          </p:cNvGraphicFramePr>
          <p:nvPr/>
        </p:nvGraphicFramePr>
        <p:xfrm>
          <a:off x="381000" y="1600200"/>
          <a:ext cx="8518525" cy="4381501"/>
        </p:xfrm>
        <a:graphic>
          <a:graphicData uri="http://schemas.openxmlformats.org/drawingml/2006/table">
            <a:tbl>
              <a:tblPr/>
              <a:tblGrid>
                <a:gridCol w="2060575">
                  <a:extLst>
                    <a:ext uri="{9D8B030D-6E8A-4147-A177-3AD203B41FA5}">
                      <a16:colId xmlns:a16="http://schemas.microsoft.com/office/drawing/2014/main" val="20000"/>
                    </a:ext>
                  </a:extLst>
                </a:gridCol>
                <a:gridCol w="468630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tblGrid>
              <a:tr h="5746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水质功能区分类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水域环境功能</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执行水质标准</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源头水、国家自然保护区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集中式生活饮用水地表水源地一级保护区，珍稀水生生物栖息地、鱼虾类产卵场等</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集中式生活饮用水地表水源地二级保护区，鱼虾类越冬场、洄游通道、水产养殖区等渔业水域及游泳区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9138">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一般工业用水区及人体非直接接触的娱乐用水区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763">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农业用水区及一般景观要求水域</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4002" name="Rectangle 35"/>
          <p:cNvSpPr>
            <a:spLocks noChangeArrowheads="1"/>
          </p:cNvSpPr>
          <p:nvPr/>
        </p:nvSpPr>
        <p:spPr bwMode="auto">
          <a:xfrm>
            <a:off x="533400" y="838200"/>
            <a:ext cx="82089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lang="en-US" altLang="zh-CN" sz="2800" b="1" dirty="0">
                <a:latin typeface="Times New Roman" pitchFamily="18" charset="0"/>
              </a:rPr>
              <a:t>《</a:t>
            </a:r>
            <a:r>
              <a:rPr lang="zh-CN" altLang="en-US" sz="2800" b="1" dirty="0">
                <a:latin typeface="Times New Roman" pitchFamily="18" charset="0"/>
              </a:rPr>
              <a:t>地表水环境质量标准</a:t>
            </a:r>
            <a:r>
              <a:rPr lang="en-US" altLang="zh-CN" sz="2800" b="1" dirty="0">
                <a:latin typeface="Times New Roman" pitchFamily="18" charset="0"/>
              </a:rPr>
              <a:t>》</a:t>
            </a:r>
            <a:r>
              <a:rPr lang="zh-CN" altLang="en-US" sz="2800" b="1" dirty="0">
                <a:latin typeface="Times New Roman" pitchFamily="18" charset="0"/>
              </a:rPr>
              <a:t>（</a:t>
            </a:r>
            <a:r>
              <a:rPr lang="en-US" altLang="zh-CN" sz="2800" b="1" dirty="0">
                <a:latin typeface="Times New Roman" pitchFamily="18" charset="0"/>
              </a:rPr>
              <a:t>GB3838-2002</a:t>
            </a:r>
            <a:r>
              <a:rPr lang="zh-CN" altLang="en-US" sz="2800" b="1" dirty="0">
                <a:latin typeface="Times New Roman" pitchFamily="18" charset="0"/>
              </a:rPr>
              <a:t>）</a:t>
            </a:r>
            <a:endParaRPr lang="zh-CN" altLang="en-US" sz="2800" b="1" dirty="0">
              <a:latin typeface="Arial Black" pitchFamily="34" charset="0"/>
            </a:endParaRPr>
          </a:p>
        </p:txBody>
      </p:sp>
    </p:spTree>
    <p:extLst>
      <p:ext uri="{BB962C8B-B14F-4D97-AF65-F5344CB8AC3E}">
        <p14:creationId xmlns:p14="http://schemas.microsoft.com/office/powerpoint/2010/main" val="406639806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pic>
        <p:nvPicPr>
          <p:cNvPr id="84995" name="Picture 2"/>
          <p:cNvPicPr>
            <a:picLocks noChangeAspect="1" noChangeArrowheads="1"/>
          </p:cNvPicPr>
          <p:nvPr/>
        </p:nvPicPr>
        <p:blipFill>
          <a:blip r:embed="rId2">
            <a:extLst>
              <a:ext uri="{28A0092B-C50C-407E-A947-70E740481C1C}">
                <a14:useLocalDpi xmlns:a14="http://schemas.microsoft.com/office/drawing/2010/main" val="0"/>
              </a:ext>
            </a:extLst>
          </a:blip>
          <a:srcRect t="5550"/>
          <a:stretch>
            <a:fillRect/>
          </a:stretch>
        </p:blipFill>
        <p:spPr bwMode="auto">
          <a:xfrm>
            <a:off x="304800" y="914400"/>
            <a:ext cx="8534400" cy="5486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4996" name="Rectangle 4"/>
          <p:cNvSpPr>
            <a:spLocks noChangeArrowheads="1"/>
          </p:cNvSpPr>
          <p:nvPr/>
        </p:nvSpPr>
        <p:spPr bwMode="auto">
          <a:xfrm>
            <a:off x="533400" y="228600"/>
            <a:ext cx="8208963" cy="533400"/>
          </a:xfrm>
          <a:prstGeom prst="rect">
            <a:avLst/>
          </a:prstGeom>
          <a:solidFill>
            <a:srgbClr val="FFFF00"/>
          </a:solidFill>
          <a:ln w="9525">
            <a:solidFill>
              <a:srgbClr val="FF0000"/>
            </a:solidFill>
            <a:miter lim="800000"/>
            <a:headEnd/>
            <a:tailEnd/>
          </a:ln>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r>
              <a:rPr lang="zh-CN" altLang="en-US" sz="2400" b="1">
                <a:solidFill>
                  <a:srgbClr val="FF0000"/>
                </a:solidFill>
                <a:latin typeface="Times New Roman" pitchFamily="18" charset="0"/>
              </a:rPr>
              <a:t>地表水环境质量标准基本项目标准限值        单位：</a:t>
            </a:r>
            <a:r>
              <a:rPr lang="en-US" altLang="zh-CN" sz="2400" b="1">
                <a:solidFill>
                  <a:srgbClr val="FF0000"/>
                </a:solidFill>
                <a:latin typeface="Times New Roman" pitchFamily="18" charset="0"/>
              </a:rPr>
              <a:t>mg/L</a:t>
            </a:r>
            <a:endParaRPr lang="en-US" altLang="zh-CN" sz="2400" b="1">
              <a:solidFill>
                <a:srgbClr val="FF0000"/>
              </a:solidFill>
              <a:latin typeface="Arial Black" pitchFamily="34" charset="0"/>
            </a:endParaRPr>
          </a:p>
        </p:txBody>
      </p:sp>
    </p:spTree>
    <p:extLst>
      <p:ext uri="{BB962C8B-B14F-4D97-AF65-F5344CB8AC3E}">
        <p14:creationId xmlns:p14="http://schemas.microsoft.com/office/powerpoint/2010/main" val="344885931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endParaRPr>
              <a:ea typeface="宋体" charset="-122"/>
            </a:endParaRPr>
          </a:p>
        </p:txBody>
      </p:sp>
      <p:sp>
        <p:nvSpPr>
          <p:cNvPr id="86018"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pic>
        <p:nvPicPr>
          <p:cNvPr id="86020" name="Picture 4" descr="附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275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descr="附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00" y="0"/>
            <a:ext cx="45275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69478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a:xfrm>
            <a:off x="611560" y="1124744"/>
            <a:ext cx="7772400" cy="5638800"/>
          </a:xfrm>
        </p:spPr>
        <p:txBody>
          <a:bodyPr/>
          <a:lstStyle/>
          <a:p>
            <a:pPr eaLnBrk="1" hangingPunct="1">
              <a:lnSpc>
                <a:spcPct val="80000"/>
              </a:lnSpc>
              <a:buClr>
                <a:schemeClr val="accent2"/>
              </a:buClr>
              <a:buFont typeface="Webdings" pitchFamily="18" charset="2"/>
              <a:buNone/>
            </a:pPr>
            <a:r>
              <a:rPr lang="zh-CN" altLang="en-US" b="1" dirty="0">
                <a:latin typeface="华文新魏" pitchFamily="2" charset="-122"/>
                <a:ea typeface="华文新魏" pitchFamily="2" charset="-122"/>
              </a:rPr>
              <a:t>一、水体自净</a:t>
            </a:r>
          </a:p>
          <a:p>
            <a:pPr algn="just" eaLnBrk="1" hangingPunct="1">
              <a:lnSpc>
                <a:spcPct val="80000"/>
              </a:lnSpc>
              <a:buClr>
                <a:schemeClr val="accent2"/>
              </a:buClr>
              <a:buFont typeface="Webdings" pitchFamily="18" charset="2"/>
              <a:buChar char="4"/>
            </a:pPr>
            <a:r>
              <a:rPr lang="zh-CN" altLang="en-US" sz="2800" b="1" dirty="0">
                <a:latin typeface="华文新魏" pitchFamily="2" charset="-122"/>
                <a:ea typeface="华文新魏" pitchFamily="2" charset="-122"/>
              </a:rPr>
              <a:t>水体自净：水体在其环境容量范围内，经过自身的物理、化学和生物作用，使受纳的污染物浓度不断降低，逐渐恢复原有水质的过程。</a:t>
            </a:r>
          </a:p>
          <a:p>
            <a:pPr algn="just" eaLnBrk="1" hangingPunct="1">
              <a:lnSpc>
                <a:spcPct val="80000"/>
              </a:lnSpc>
              <a:buClr>
                <a:schemeClr val="accent2"/>
              </a:buClr>
              <a:buFont typeface="Webdings" pitchFamily="18" charset="2"/>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）污染物在水体中的迁移和转化</a:t>
            </a:r>
          </a:p>
          <a:p>
            <a:pPr algn="just" eaLnBrk="1" hangingPunct="1">
              <a:lnSpc>
                <a:spcPct val="80000"/>
              </a:lnSpc>
              <a:buClr>
                <a:schemeClr val="accent2"/>
              </a:buClr>
              <a:buFont typeface="Symbol" pitchFamily="18" charset="2"/>
              <a:buChar char="·"/>
            </a:pPr>
            <a:r>
              <a:rPr lang="zh-CN" altLang="en-US" sz="2800" b="1" dirty="0">
                <a:solidFill>
                  <a:srgbClr val="FF0000"/>
                </a:solidFill>
                <a:latin typeface="华文新魏" pitchFamily="2" charset="-122"/>
                <a:ea typeface="华文新魏" pitchFamily="2" charset="-122"/>
              </a:rPr>
              <a:t>推流迁移：</a:t>
            </a:r>
            <a:r>
              <a:rPr lang="zh-CN" altLang="en-US" sz="2800" b="1" dirty="0">
                <a:latin typeface="华文新魏" pitchFamily="2" charset="-122"/>
                <a:ea typeface="华文新魏" pitchFamily="2" charset="-122"/>
              </a:rPr>
              <a:t>污染物随着水流在</a:t>
            </a:r>
            <a:r>
              <a:rPr lang="en-US" altLang="zh-CN" sz="2800" b="1" i="1" dirty="0">
                <a:latin typeface="华文新魏" pitchFamily="2" charset="-122"/>
                <a:ea typeface="华文新魏" pitchFamily="2" charset="-122"/>
              </a:rPr>
              <a:t>X</a:t>
            </a:r>
            <a:r>
              <a:rPr lang="zh-CN" altLang="en-US" sz="2800" b="1" dirty="0">
                <a:latin typeface="华文新魏" pitchFamily="2" charset="-122"/>
                <a:ea typeface="华文新魏" pitchFamily="2" charset="-122"/>
              </a:rPr>
              <a:t>、</a:t>
            </a:r>
            <a:r>
              <a:rPr lang="en-US" altLang="zh-CN" sz="2800" b="1" i="1" dirty="0">
                <a:latin typeface="华文新魏" pitchFamily="2" charset="-122"/>
                <a:ea typeface="华文新魏" pitchFamily="2" charset="-122"/>
              </a:rPr>
              <a:t>Y</a:t>
            </a:r>
            <a:r>
              <a:rPr lang="zh-CN" altLang="en-US" sz="2800" b="1" dirty="0">
                <a:latin typeface="华文新魏" pitchFamily="2" charset="-122"/>
                <a:ea typeface="华文新魏" pitchFamily="2" charset="-122"/>
              </a:rPr>
              <a:t>、</a:t>
            </a:r>
            <a:r>
              <a:rPr lang="en-US" altLang="zh-CN" sz="2800" b="1" i="1" dirty="0">
                <a:latin typeface="华文新魏" pitchFamily="2" charset="-122"/>
                <a:ea typeface="华文新魏" pitchFamily="2" charset="-122"/>
              </a:rPr>
              <a:t>Z</a:t>
            </a:r>
            <a:r>
              <a:rPr lang="zh-CN" altLang="zh-CN" sz="2800" b="1" dirty="0">
                <a:latin typeface="华文新魏" pitchFamily="2" charset="-122"/>
                <a:ea typeface="华文新魏" pitchFamily="2" charset="-122"/>
              </a:rPr>
              <a:t>三个方向上</a:t>
            </a:r>
            <a:r>
              <a:rPr lang="zh-CN" altLang="zh-CN" sz="2800" b="1" dirty="0">
                <a:solidFill>
                  <a:srgbClr val="FF0000"/>
                </a:solidFill>
                <a:latin typeface="华文新魏" pitchFamily="2" charset="-122"/>
                <a:ea typeface="华文新魏" pitchFamily="2" charset="-122"/>
              </a:rPr>
              <a:t>平移运动</a:t>
            </a:r>
            <a:r>
              <a:rPr lang="zh-CN" altLang="zh-CN" sz="2800" b="1" dirty="0">
                <a:latin typeface="华文新魏" pitchFamily="2" charset="-122"/>
                <a:ea typeface="华文新魏" pitchFamily="2" charset="-122"/>
              </a:rPr>
              <a:t>产生的迁移作用。</a:t>
            </a:r>
            <a:r>
              <a:rPr lang="zh-CN" altLang="en-US" sz="2800" b="1" dirty="0">
                <a:latin typeface="华文新魏" pitchFamily="2" charset="-122"/>
                <a:ea typeface="华文新魏" pitchFamily="2" charset="-122"/>
              </a:rPr>
              <a:t>（前后、左右、上下）</a:t>
            </a:r>
            <a:endParaRPr lang="zh-CN" altLang="zh-CN" sz="2800" b="1" dirty="0">
              <a:latin typeface="华文新魏" pitchFamily="2" charset="-122"/>
              <a:ea typeface="华文新魏" pitchFamily="2" charset="-122"/>
            </a:endParaRPr>
          </a:p>
          <a:p>
            <a:pPr algn="just" eaLnBrk="1" hangingPunct="1">
              <a:lnSpc>
                <a:spcPct val="80000"/>
              </a:lnSpc>
              <a:buClr>
                <a:schemeClr val="accent2"/>
              </a:buClr>
              <a:buFont typeface="Symbol" pitchFamily="18" charset="2"/>
              <a:buChar char="·"/>
            </a:pPr>
            <a:r>
              <a:rPr lang="zh-CN" altLang="zh-CN" sz="2800" b="1" dirty="0">
                <a:solidFill>
                  <a:srgbClr val="FF0000"/>
                </a:solidFill>
                <a:latin typeface="华文新魏" pitchFamily="2" charset="-122"/>
                <a:ea typeface="华文新魏" pitchFamily="2" charset="-122"/>
              </a:rPr>
              <a:t>分散稀释</a:t>
            </a:r>
            <a:r>
              <a:rPr lang="zh-CN" altLang="zh-CN" sz="2800" b="1" dirty="0">
                <a:latin typeface="华文新魏" pitchFamily="2" charset="-122"/>
                <a:ea typeface="华文新魏" pitchFamily="2" charset="-122"/>
              </a:rPr>
              <a:t>：污染物在水流中通过分子扩散、湍流扩散和弥散作用分散开来而得到稀释。</a:t>
            </a:r>
          </a:p>
          <a:p>
            <a:pPr algn="just" eaLnBrk="1" hangingPunct="1">
              <a:lnSpc>
                <a:spcPct val="80000"/>
              </a:lnSpc>
              <a:buClr>
                <a:schemeClr val="accent2"/>
              </a:buClr>
              <a:buFont typeface="Symbol" pitchFamily="18" charset="2"/>
              <a:buChar char="·"/>
            </a:pPr>
            <a:r>
              <a:rPr lang="zh-CN" altLang="zh-CN" sz="2800" b="1" dirty="0">
                <a:solidFill>
                  <a:srgbClr val="FF0000"/>
                </a:solidFill>
                <a:latin typeface="华文新魏" pitchFamily="2" charset="-122"/>
                <a:ea typeface="华文新魏" pitchFamily="2" charset="-122"/>
              </a:rPr>
              <a:t>转化和运移</a:t>
            </a:r>
            <a:r>
              <a:rPr lang="zh-CN" altLang="zh-CN" sz="2800" b="1" dirty="0">
                <a:latin typeface="华文新魏" pitchFamily="2" charset="-122"/>
                <a:ea typeface="华文新魏" pitchFamily="2" charset="-122"/>
              </a:rPr>
              <a:t>：污染物在悬浮颗粒上的吸附或解吸、污染物颗粒的凝并、沉淀和再悬浮。底泥中污染物随底泥沉淀物运移，</a:t>
            </a:r>
            <a:r>
              <a:rPr lang="zh-CN" altLang="en-US" sz="2800" b="1" dirty="0">
                <a:latin typeface="华文新魏" pitchFamily="2" charset="-122"/>
                <a:ea typeface="华文新魏" pitchFamily="2" charset="-122"/>
              </a:rPr>
              <a:t>以及</a:t>
            </a:r>
            <a:r>
              <a:rPr lang="zh-CN" altLang="zh-CN" sz="2800" b="1" dirty="0">
                <a:latin typeface="华文新魏" pitchFamily="2" charset="-122"/>
                <a:ea typeface="华文新魏" pitchFamily="2" charset="-122"/>
              </a:rPr>
              <a:t>热污染的传导和散失</a:t>
            </a:r>
            <a:r>
              <a:rPr lang="zh-CN" altLang="en-US" sz="2800" b="1" dirty="0">
                <a:latin typeface="华文新魏" pitchFamily="2" charset="-122"/>
                <a:ea typeface="华文新魏" pitchFamily="2" charset="-122"/>
              </a:rPr>
              <a:t>等</a:t>
            </a:r>
            <a:r>
              <a:rPr lang="zh-CN" altLang="zh-CN" sz="2800" b="1" dirty="0">
                <a:latin typeface="华文新魏" pitchFamily="2" charset="-122"/>
                <a:ea typeface="华文新魏" pitchFamily="2" charset="-122"/>
              </a:rPr>
              <a:t>。</a:t>
            </a:r>
            <a:endParaRPr lang="zh-CN" altLang="en-US" sz="2800" b="1" dirty="0">
              <a:latin typeface="华文新魏" pitchFamily="2" charset="-122"/>
              <a:ea typeface="华文新魏" pitchFamily="2" charset="-122"/>
            </a:endParaRPr>
          </a:p>
          <a:p>
            <a:pPr eaLnBrk="1" hangingPunct="1">
              <a:lnSpc>
                <a:spcPct val="80000"/>
              </a:lnSpc>
              <a:buFontTx/>
              <a:buNone/>
            </a:pPr>
            <a:endParaRPr lang="en-US" altLang="zh-CN" sz="2800" b="1" dirty="0">
              <a:latin typeface="华文新魏" pitchFamily="2" charset="-122"/>
              <a:ea typeface="华文新魏" pitchFamily="2" charset="-122"/>
            </a:endParaRPr>
          </a:p>
        </p:txBody>
      </p:sp>
      <p:sp>
        <p:nvSpPr>
          <p:cNvPr id="378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79BFAD3-5727-4D83-B106-D9C83B055B50}" type="slidenum">
              <a:rPr lang="en-US" altLang="zh-CN" sz="1200">
                <a:solidFill>
                  <a:srgbClr val="898989"/>
                </a:solidFill>
                <a:latin typeface="Tahoma" pitchFamily="34" charset="0"/>
              </a:rPr>
              <a:pPr>
                <a:spcBef>
                  <a:spcPct val="0"/>
                </a:spcBef>
                <a:buFontTx/>
                <a:buNone/>
              </a:pPr>
              <a:t>76</a:t>
            </a:fld>
            <a:endParaRPr lang="en-US" altLang="zh-CN" sz="1200">
              <a:solidFill>
                <a:srgbClr val="898989"/>
              </a:solidFill>
              <a:latin typeface="Tahoma" pitchFamily="34" charset="0"/>
            </a:endParaRPr>
          </a:p>
        </p:txBody>
      </p:sp>
      <p:sp>
        <p:nvSpPr>
          <p:cNvPr id="2" name="TextBox 1"/>
          <p:cNvSpPr txBox="1"/>
          <p:nvPr/>
        </p:nvSpPr>
        <p:spPr>
          <a:xfrm>
            <a:off x="251520" y="188640"/>
            <a:ext cx="8892480" cy="707886"/>
          </a:xfrm>
          <a:prstGeom prst="rect">
            <a:avLst/>
          </a:prstGeom>
          <a:noFill/>
        </p:spPr>
        <p:txBody>
          <a:bodyPr wrap="square" rtlCol="0">
            <a:spAutoFit/>
          </a:bodyPr>
          <a:lstStyle/>
          <a:p>
            <a:pPr algn="ctr"/>
            <a:r>
              <a:rPr lang="zh-CN" altLang="en-US" sz="4000" dirty="0">
                <a:solidFill>
                  <a:srgbClr val="FF0000"/>
                </a:solidFill>
              </a:rPr>
              <a:t>水质预测</a:t>
            </a:r>
          </a:p>
        </p:txBody>
      </p:sp>
    </p:spTree>
    <p:extLst>
      <p:ext uri="{BB962C8B-B14F-4D97-AF65-F5344CB8AC3E}">
        <p14:creationId xmlns:p14="http://schemas.microsoft.com/office/powerpoint/2010/main" val="153523758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Rot="1" noChangeArrowheads="1"/>
          </p:cNvSpPr>
          <p:nvPr>
            <p:ph idx="1"/>
          </p:nvPr>
        </p:nvSpPr>
        <p:spPr>
          <a:xfrm>
            <a:off x="304800" y="1196975"/>
            <a:ext cx="8540750" cy="3886200"/>
          </a:xfrm>
        </p:spPr>
        <p:txBody>
          <a:bodyPr rtlCol="0">
            <a:normAutofit fontScale="92500"/>
          </a:bodyPr>
          <a:lstStyle/>
          <a:p>
            <a:pPr eaLnBrk="1" fontAlgn="auto" hangingPunct="1">
              <a:lnSpc>
                <a:spcPct val="90000"/>
              </a:lnSpc>
              <a:spcAft>
                <a:spcPts val="0"/>
              </a:spcAft>
              <a:buFont typeface="Wingdings" pitchFamily="2" charset="2"/>
              <a:buNone/>
              <a:defRPr/>
            </a:pPr>
            <a:r>
              <a:rPr lang="zh-CN" altLang="en-US" sz="2400" dirty="0"/>
              <a:t>一．</a:t>
            </a:r>
            <a:r>
              <a:rPr lang="zh-CN" altLang="en-US" sz="2800" b="1" dirty="0"/>
              <a:t>移流</a:t>
            </a:r>
            <a:r>
              <a:rPr lang="en-US" altLang="zh-CN" sz="2800" b="1" dirty="0"/>
              <a:t>(</a:t>
            </a:r>
            <a:r>
              <a:rPr lang="zh-CN" altLang="en-US" sz="2800" b="1" dirty="0"/>
              <a:t>对流</a:t>
            </a:r>
            <a:r>
              <a:rPr lang="en-US" altLang="zh-CN" sz="2800" b="1" dirty="0"/>
              <a:t>)</a:t>
            </a:r>
            <a:r>
              <a:rPr lang="zh-CN" altLang="en-US" sz="2800" b="1" dirty="0"/>
              <a:t>与扩散</a:t>
            </a:r>
          </a:p>
          <a:p>
            <a:pPr eaLnBrk="1" fontAlgn="auto" hangingPunct="1">
              <a:lnSpc>
                <a:spcPct val="90000"/>
              </a:lnSpc>
              <a:spcAft>
                <a:spcPts val="0"/>
              </a:spcAft>
              <a:buFont typeface="Wingdings" pitchFamily="2" charset="2"/>
              <a:buNone/>
              <a:defRPr/>
            </a:pPr>
            <a:r>
              <a:rPr lang="zh-CN" altLang="en-US" sz="2400" b="1" dirty="0"/>
              <a:t>　　</a:t>
            </a:r>
            <a:r>
              <a:rPr lang="zh-CN" altLang="en-US" sz="2400" dirty="0"/>
              <a:t>水中的污染物主要呈溶解状态和胶体状态，它们形成微小的水团，随水流一起迁移和扩散混合。由于这样的作用，污水从排放口流入河流后，很快得到稀释，使污染浓度急剧降低 </a:t>
            </a:r>
          </a:p>
          <a:p>
            <a:pPr eaLnBrk="1" fontAlgn="auto" hangingPunct="1">
              <a:lnSpc>
                <a:spcPct val="90000"/>
              </a:lnSpc>
              <a:spcAft>
                <a:spcPts val="0"/>
              </a:spcAft>
              <a:buFont typeface="Wingdings" pitchFamily="2" charset="2"/>
              <a:buNone/>
              <a:defRPr/>
            </a:pPr>
            <a:r>
              <a:rPr lang="zh-CN" altLang="en-US" sz="2800" b="1" dirty="0"/>
              <a:t>（一）移流作用输移</a:t>
            </a:r>
            <a:endParaRPr lang="zh-CN" altLang="en-US" sz="2800" dirty="0"/>
          </a:p>
          <a:p>
            <a:pPr eaLnBrk="1" fontAlgn="auto" hangingPunct="1">
              <a:lnSpc>
                <a:spcPct val="90000"/>
              </a:lnSpc>
              <a:spcAft>
                <a:spcPts val="0"/>
              </a:spcAft>
              <a:buFont typeface="Wingdings" pitchFamily="2" charset="2"/>
              <a:buNone/>
              <a:defRPr/>
            </a:pPr>
            <a:r>
              <a:rPr lang="zh-CN" altLang="en-US" sz="2400" dirty="0"/>
              <a:t>　　指以时均流速</a:t>
            </a:r>
            <a:r>
              <a:rPr lang="en-US" altLang="zh-CN" sz="2400" i="1" dirty="0"/>
              <a:t>u </a:t>
            </a:r>
            <a:r>
              <a:rPr lang="zh-CN" altLang="en-US" sz="2400" dirty="0"/>
              <a:t>为代表的水体质点的迁移运动。对于某点污染物沿流向的输移通量</a:t>
            </a:r>
            <a:r>
              <a:rPr lang="zh-CN" altLang="en-US" sz="2400" i="1" dirty="0"/>
              <a:t>Ｆ</a:t>
            </a:r>
            <a:r>
              <a:rPr lang="en-US" altLang="zh-CN" sz="2400" i="1" baseline="-25000" dirty="0"/>
              <a:t>x </a:t>
            </a:r>
            <a:r>
              <a:rPr lang="en-US" altLang="zh-CN" sz="2400" i="1" dirty="0"/>
              <a:t>[mg/(m</a:t>
            </a:r>
            <a:r>
              <a:rPr lang="en-US" altLang="zh-CN" sz="2400" i="1" baseline="30000" dirty="0"/>
              <a:t>2</a:t>
            </a:r>
            <a:r>
              <a:rPr lang="en-US" altLang="zh-CN" sz="2400" i="1" dirty="0"/>
              <a:t>.s)]</a:t>
            </a:r>
            <a:r>
              <a:rPr lang="zh-CN" altLang="en-US" sz="2400" dirty="0"/>
              <a:t>为</a:t>
            </a:r>
          </a:p>
          <a:p>
            <a:pPr eaLnBrk="1" fontAlgn="auto" hangingPunct="1">
              <a:lnSpc>
                <a:spcPct val="90000"/>
              </a:lnSpc>
              <a:spcAft>
                <a:spcPts val="0"/>
              </a:spcAft>
              <a:buFont typeface="Wingdings" pitchFamily="2" charset="2"/>
              <a:buNone/>
              <a:defRPr/>
            </a:pPr>
            <a:r>
              <a:rPr lang="zh-CN" altLang="en-US" sz="2400" dirty="0"/>
              <a:t>                                                                 </a:t>
            </a:r>
            <a:r>
              <a:rPr lang="en-US" altLang="zh-CN" sz="2400" dirty="0"/>
              <a:t>(2-1)</a:t>
            </a:r>
            <a:r>
              <a:rPr lang="en-US" altLang="zh-CN" dirty="0"/>
              <a:t> </a:t>
            </a:r>
          </a:p>
          <a:p>
            <a:pPr eaLnBrk="1" fontAlgn="auto" hangingPunct="1">
              <a:lnSpc>
                <a:spcPct val="90000"/>
              </a:lnSpc>
              <a:spcAft>
                <a:spcPts val="0"/>
              </a:spcAft>
              <a:buFont typeface="Wingdings" pitchFamily="2" charset="2"/>
              <a:buNone/>
              <a:defRPr/>
            </a:pPr>
            <a:r>
              <a:rPr lang="en-US" altLang="zh-CN" sz="2400" dirty="0"/>
              <a:t>       </a:t>
            </a:r>
            <a:r>
              <a:rPr lang="en-US" altLang="zh-CN" sz="2400" i="1" dirty="0"/>
              <a:t>u</a:t>
            </a:r>
            <a:r>
              <a:rPr lang="en-US" altLang="zh-CN" sz="2400" dirty="0"/>
              <a:t> —</a:t>
            </a:r>
            <a:r>
              <a:rPr lang="zh-CN" altLang="en-US" sz="2400" dirty="0"/>
              <a:t>沿</a:t>
            </a:r>
            <a:r>
              <a:rPr lang="zh-CN" altLang="en-US" sz="2400" i="1" dirty="0"/>
              <a:t>ｘ</a:t>
            </a:r>
            <a:r>
              <a:rPr lang="zh-CN" altLang="en-US" sz="2400" dirty="0"/>
              <a:t>的时均流速，</a:t>
            </a:r>
            <a:r>
              <a:rPr lang="en-US" altLang="zh-CN" sz="2400" i="1" dirty="0"/>
              <a:t>m/s</a:t>
            </a:r>
            <a:r>
              <a:rPr lang="zh-CN" altLang="en-US" sz="2400" dirty="0"/>
              <a:t>；</a:t>
            </a:r>
            <a:r>
              <a:rPr lang="zh-CN" altLang="en-US" sz="2400" i="1" dirty="0"/>
              <a:t> </a:t>
            </a:r>
            <a:r>
              <a:rPr lang="en-US" altLang="zh-CN" sz="2400" i="1" dirty="0"/>
              <a:t>C</a:t>
            </a:r>
            <a:r>
              <a:rPr lang="en-US" altLang="zh-CN" sz="2400" dirty="0"/>
              <a:t>—</a:t>
            </a:r>
            <a:r>
              <a:rPr lang="zh-CN" altLang="en-US" sz="2400" dirty="0"/>
              <a:t>某点污染物的时均浓度，</a:t>
            </a:r>
            <a:r>
              <a:rPr lang="en-US" altLang="zh-CN" sz="2400" i="1" dirty="0"/>
              <a:t>mg</a:t>
            </a:r>
            <a:r>
              <a:rPr lang="zh-CN" altLang="en-US" sz="2400" i="1" dirty="0"/>
              <a:t>／</a:t>
            </a:r>
            <a:r>
              <a:rPr lang="en-US" altLang="zh-CN" sz="2400" i="1" dirty="0"/>
              <a:t>m</a:t>
            </a:r>
            <a:r>
              <a:rPr lang="en-US" altLang="zh-CN" sz="2400" i="1" baseline="30000" dirty="0"/>
              <a:t>3</a:t>
            </a:r>
            <a:r>
              <a:rPr lang="en-US" altLang="zh-CN" sz="2400" dirty="0"/>
              <a:t>.</a:t>
            </a:r>
          </a:p>
        </p:txBody>
      </p:sp>
      <p:sp>
        <p:nvSpPr>
          <p:cNvPr id="3891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38916" name="Object 2"/>
          <p:cNvGraphicFramePr>
            <a:graphicFrameLocks noChangeAspect="1"/>
          </p:cNvGraphicFramePr>
          <p:nvPr/>
        </p:nvGraphicFramePr>
        <p:xfrm>
          <a:off x="2928938" y="3714750"/>
          <a:ext cx="1368425" cy="557213"/>
        </p:xfrm>
        <a:graphic>
          <a:graphicData uri="http://schemas.openxmlformats.org/presentationml/2006/ole">
            <mc:AlternateContent xmlns:mc="http://schemas.openxmlformats.org/markup-compatibility/2006">
              <mc:Choice xmlns:v="urn:schemas-microsoft-com:vml" Requires="v">
                <p:oleObj spid="_x0000_s3080" r:id="rId3" imgW="466830" imgH="123735" progId="Equation.3">
                  <p:embed/>
                </p:oleObj>
              </mc:Choice>
              <mc:Fallback>
                <p:oleObj r:id="rId3" imgW="466830" imgH="1237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714750"/>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TextBox 6"/>
          <p:cNvSpPr txBox="1">
            <a:spLocks noChangeArrowheads="1"/>
          </p:cNvSpPr>
          <p:nvPr/>
        </p:nvSpPr>
        <p:spPr bwMode="auto">
          <a:xfrm>
            <a:off x="0" y="571500"/>
            <a:ext cx="257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Tahoma" pitchFamily="34" charset="0"/>
              </a:rPr>
              <a:t>数学模式概化：</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0725" y="4654550"/>
            <a:ext cx="81248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406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Rot="1" noChangeArrowheads="1"/>
          </p:cNvSpPr>
          <p:nvPr>
            <p:ph idx="1"/>
          </p:nvPr>
        </p:nvSpPr>
        <p:spPr>
          <a:xfrm>
            <a:off x="304800" y="1271588"/>
            <a:ext cx="8540750" cy="3886200"/>
          </a:xfrm>
        </p:spPr>
        <p:txBody>
          <a:bodyPr/>
          <a:lstStyle/>
          <a:p>
            <a:pPr eaLnBrk="1" hangingPunct="1">
              <a:lnSpc>
                <a:spcPct val="90000"/>
              </a:lnSpc>
              <a:buFont typeface="Wingdings" pitchFamily="2" charset="2"/>
              <a:buNone/>
            </a:pPr>
            <a:r>
              <a:rPr lang="zh-CN" altLang="en-US" sz="2800" b="1"/>
              <a:t>（二）分于扩散作用输移</a:t>
            </a:r>
            <a:endParaRPr lang="zh-CN" altLang="en-US" sz="2800"/>
          </a:p>
          <a:p>
            <a:pPr eaLnBrk="1" hangingPunct="1">
              <a:lnSpc>
                <a:spcPct val="90000"/>
              </a:lnSpc>
              <a:buFont typeface="Wingdings" pitchFamily="2" charset="2"/>
              <a:buNone/>
            </a:pPr>
            <a:r>
              <a:rPr lang="zh-CN" altLang="en-US" sz="2400"/>
              <a:t>        分子扩散过程服从费克</a:t>
            </a:r>
            <a:r>
              <a:rPr lang="en-US" altLang="zh-CN" sz="2400"/>
              <a:t>(</a:t>
            </a:r>
            <a:r>
              <a:rPr lang="en-US" altLang="zh-CN" sz="2400" i="1"/>
              <a:t>Fick</a:t>
            </a:r>
            <a:r>
              <a:rPr lang="en-US" altLang="zh-CN" sz="2400"/>
              <a:t>)</a:t>
            </a:r>
            <a:r>
              <a:rPr lang="zh-CN" altLang="en-US" sz="2400"/>
              <a:t>第一定律，</a:t>
            </a:r>
            <a:r>
              <a:rPr lang="zh-CN" altLang="en-US" sz="2400" i="1"/>
              <a:t>ｘ</a:t>
            </a:r>
            <a:r>
              <a:rPr lang="zh-CN" altLang="en-US" sz="2400"/>
              <a:t>方向的分子扩散通量</a:t>
            </a:r>
            <a:r>
              <a:rPr lang="en-US" altLang="zh-CN" sz="2400"/>
              <a:t>[</a:t>
            </a:r>
            <a:r>
              <a:rPr lang="en-US" altLang="zh-CN" sz="2400" i="1"/>
              <a:t>mg</a:t>
            </a:r>
            <a:r>
              <a:rPr lang="zh-CN" altLang="en-US" sz="2400" i="1"/>
              <a:t>／</a:t>
            </a:r>
            <a:r>
              <a:rPr lang="en-US" altLang="zh-CN" sz="2400" i="1"/>
              <a:t>(m</a:t>
            </a:r>
            <a:r>
              <a:rPr lang="en-US" altLang="zh-CN" sz="2400" i="1" baseline="30000"/>
              <a:t>2</a:t>
            </a:r>
            <a:r>
              <a:rPr lang="en-US" altLang="zh-CN" sz="2400" i="1"/>
              <a:t>.s)]</a:t>
            </a:r>
            <a:r>
              <a:rPr lang="en-US" altLang="zh-CN" sz="2400"/>
              <a:t> </a:t>
            </a:r>
          </a:p>
          <a:p>
            <a:pPr eaLnBrk="1" hangingPunct="1">
              <a:lnSpc>
                <a:spcPct val="90000"/>
              </a:lnSpc>
              <a:buFont typeface="Wingdings" pitchFamily="2" charset="2"/>
              <a:buNone/>
            </a:pPr>
            <a:r>
              <a:rPr lang="en-US" altLang="zh-CN" sz="2400"/>
              <a:t>                      </a:t>
            </a:r>
            <a:r>
              <a:rPr lang="zh-CN" altLang="en-US" sz="2400"/>
              <a:t>　　　　　　　　　　　</a:t>
            </a:r>
            <a:r>
              <a:rPr lang="en-US" altLang="zh-CN" sz="2400"/>
              <a:t>(2-3)</a:t>
            </a:r>
          </a:p>
          <a:p>
            <a:pPr eaLnBrk="1" hangingPunct="1">
              <a:lnSpc>
                <a:spcPct val="90000"/>
              </a:lnSpc>
              <a:buFont typeface="Wingdings" pitchFamily="2" charset="2"/>
              <a:buNone/>
            </a:pPr>
            <a:endParaRPr lang="en-US" altLang="zh-CN" sz="2400"/>
          </a:p>
          <a:p>
            <a:pPr eaLnBrk="1" hangingPunct="1">
              <a:lnSpc>
                <a:spcPct val="90000"/>
              </a:lnSpc>
              <a:buFont typeface="Wingdings" pitchFamily="2" charset="2"/>
              <a:buNone/>
            </a:pPr>
            <a:r>
              <a:rPr lang="en-US" altLang="zh-CN" sz="2400" i="1"/>
              <a:t>  </a:t>
            </a:r>
            <a:r>
              <a:rPr lang="zh-CN" altLang="en-US" sz="2400" i="1"/>
              <a:t>ｘ</a:t>
            </a:r>
            <a:r>
              <a:rPr lang="en-US" altLang="zh-CN" sz="2400"/>
              <a:t>—</a:t>
            </a:r>
            <a:r>
              <a:rPr lang="zh-CN" altLang="en-US" sz="2400"/>
              <a:t>扩散的距离，</a:t>
            </a:r>
            <a:r>
              <a:rPr lang="en-US" altLang="zh-CN" sz="2400" i="1"/>
              <a:t>m</a:t>
            </a:r>
            <a:r>
              <a:rPr lang="zh-CN" altLang="en-US" sz="2400"/>
              <a:t>；</a:t>
            </a:r>
            <a:r>
              <a:rPr lang="en-US" altLang="zh-CN" sz="2400" i="1"/>
              <a:t>C</a:t>
            </a:r>
            <a:r>
              <a:rPr lang="en-US" altLang="zh-CN" sz="2400"/>
              <a:t>—</a:t>
            </a:r>
            <a:r>
              <a:rPr lang="zh-CN" altLang="en-US" sz="2400"/>
              <a:t>某点的污染物浓度，</a:t>
            </a:r>
            <a:r>
              <a:rPr lang="en-US" altLang="zh-CN" sz="2400" i="1"/>
              <a:t>mg</a:t>
            </a:r>
            <a:r>
              <a:rPr lang="zh-CN" altLang="en-US" sz="2400" i="1"/>
              <a:t>／</a:t>
            </a:r>
            <a:r>
              <a:rPr lang="en-US" altLang="zh-CN" sz="2400" i="1"/>
              <a:t>m</a:t>
            </a:r>
            <a:r>
              <a:rPr lang="en-US" altLang="zh-CN" sz="2400" i="1" baseline="30000"/>
              <a:t>3</a:t>
            </a:r>
            <a:r>
              <a:rPr lang="zh-CN" altLang="en-US" sz="2400"/>
              <a:t>；</a:t>
            </a:r>
          </a:p>
          <a:p>
            <a:pPr eaLnBrk="1" hangingPunct="1">
              <a:lnSpc>
                <a:spcPct val="90000"/>
              </a:lnSpc>
              <a:buFont typeface="Wingdings" pitchFamily="2" charset="2"/>
              <a:buNone/>
            </a:pPr>
            <a:r>
              <a:rPr lang="zh-CN" altLang="en-US" sz="2400"/>
              <a:t>  </a:t>
            </a:r>
            <a:r>
              <a:rPr lang="zh-CN" altLang="en-US" sz="2400" i="1"/>
              <a:t>Ｅ</a:t>
            </a:r>
            <a:r>
              <a:rPr lang="en-US" altLang="zh-CN" sz="2400" i="1" baseline="-25000"/>
              <a:t>m</a:t>
            </a:r>
            <a:r>
              <a:rPr lang="en-US" altLang="zh-CN" sz="2400"/>
              <a:t>—</a:t>
            </a:r>
            <a:r>
              <a:rPr lang="zh-CN" altLang="en-US" sz="2400"/>
              <a:t>分子扩散系数，</a:t>
            </a:r>
            <a:r>
              <a:rPr lang="en-US" altLang="zh-CN" sz="2400" i="1"/>
              <a:t>m</a:t>
            </a:r>
            <a:r>
              <a:rPr lang="en-US" altLang="zh-CN" sz="2400" i="1" baseline="30000"/>
              <a:t>2</a:t>
            </a:r>
            <a:r>
              <a:rPr lang="zh-CN" altLang="en-US" sz="2400" i="1"/>
              <a:t>／</a:t>
            </a:r>
            <a:r>
              <a:rPr lang="en-US" altLang="zh-CN" sz="2400" i="1"/>
              <a:t>s</a:t>
            </a:r>
            <a:r>
              <a:rPr lang="en-US" altLang="zh-CN" sz="2400"/>
              <a:t>. </a:t>
            </a:r>
            <a:r>
              <a:rPr lang="zh-CN" altLang="en-US" sz="2400"/>
              <a:t>一般</a:t>
            </a:r>
            <a:r>
              <a:rPr lang="en-US" altLang="zh-CN" sz="2400"/>
              <a:t>10</a:t>
            </a:r>
            <a:r>
              <a:rPr lang="en-US" altLang="zh-CN" sz="2400" baseline="30000"/>
              <a:t>-9</a:t>
            </a:r>
            <a:r>
              <a:rPr lang="en-US" altLang="zh-CN" sz="2400"/>
              <a:t> </a:t>
            </a:r>
            <a:r>
              <a:rPr lang="zh-CN" altLang="en-US" sz="2400"/>
              <a:t>～</a:t>
            </a:r>
            <a:r>
              <a:rPr lang="en-US" altLang="zh-CN" sz="2400"/>
              <a:t>10</a:t>
            </a:r>
            <a:r>
              <a:rPr lang="en-US" altLang="zh-CN" sz="2400" baseline="30000"/>
              <a:t>-8</a:t>
            </a:r>
            <a:r>
              <a:rPr lang="en-US" altLang="zh-CN" sz="2400" i="1"/>
              <a:t>m</a:t>
            </a:r>
            <a:r>
              <a:rPr lang="en-US" altLang="zh-CN" sz="2400" i="1" baseline="30000"/>
              <a:t>2</a:t>
            </a:r>
            <a:r>
              <a:rPr lang="zh-CN" altLang="en-US" sz="2400" i="1"/>
              <a:t>／</a:t>
            </a:r>
            <a:r>
              <a:rPr lang="en-US" altLang="zh-CN" sz="2400" i="1"/>
              <a:t>s</a:t>
            </a:r>
          </a:p>
        </p:txBody>
      </p:sp>
      <p:sp>
        <p:nvSpPr>
          <p:cNvPr id="3993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39940"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3994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39942" name="Object 4"/>
          <p:cNvGraphicFramePr>
            <a:graphicFrameLocks noChangeAspect="1"/>
          </p:cNvGraphicFramePr>
          <p:nvPr/>
        </p:nvGraphicFramePr>
        <p:xfrm>
          <a:off x="2195513" y="2451100"/>
          <a:ext cx="2160587" cy="844550"/>
        </p:xfrm>
        <a:graphic>
          <a:graphicData uri="http://schemas.openxmlformats.org/presentationml/2006/ole">
            <mc:AlternateContent xmlns:mc="http://schemas.openxmlformats.org/markup-compatibility/2006">
              <mc:Choice xmlns:v="urn:schemas-microsoft-com:vml" Requires="v">
                <p:oleObj spid="_x0000_s4104" r:id="rId3" imgW="904770" imgH="295185" progId="Equation.3">
                  <p:embed/>
                </p:oleObj>
              </mc:Choice>
              <mc:Fallback>
                <p:oleObj r:id="rId3" imgW="904770" imgH="2951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451100"/>
                        <a:ext cx="21605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4412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Rot="1" noChangeArrowheads="1"/>
          </p:cNvSpPr>
          <p:nvPr>
            <p:ph idx="1"/>
          </p:nvPr>
        </p:nvSpPr>
        <p:spPr>
          <a:xfrm>
            <a:off x="304800" y="1268413"/>
            <a:ext cx="8540750" cy="3886200"/>
          </a:xfrm>
        </p:spPr>
        <p:txBody>
          <a:bodyPr/>
          <a:lstStyle/>
          <a:p>
            <a:pPr eaLnBrk="1" hangingPunct="1">
              <a:lnSpc>
                <a:spcPct val="90000"/>
              </a:lnSpc>
              <a:buFont typeface="Wingdings" pitchFamily="2" charset="2"/>
              <a:buNone/>
            </a:pPr>
            <a:r>
              <a:rPr lang="zh-CN" altLang="en-US" b="1"/>
              <a:t>（三）紊动扩散作用输移</a:t>
            </a:r>
            <a:endParaRPr lang="zh-CN" altLang="en-US"/>
          </a:p>
          <a:p>
            <a:pPr eaLnBrk="1" hangingPunct="1">
              <a:lnSpc>
                <a:spcPct val="90000"/>
              </a:lnSpc>
              <a:buFont typeface="Wingdings" pitchFamily="2" charset="2"/>
              <a:buNone/>
            </a:pPr>
            <a:r>
              <a:rPr lang="zh-CN" altLang="en-US" sz="2400"/>
              <a:t>       由于紊流中涡旋的不规则运动</a:t>
            </a:r>
            <a:r>
              <a:rPr lang="en-US" altLang="zh-CN" sz="2400"/>
              <a:t>(</a:t>
            </a:r>
            <a:r>
              <a:rPr lang="zh-CN" altLang="en-US" sz="2400"/>
              <a:t>脉动</a:t>
            </a:r>
            <a:r>
              <a:rPr lang="en-US" altLang="zh-CN" sz="2400"/>
              <a:t>)</a:t>
            </a:r>
            <a:r>
              <a:rPr lang="zh-CN" altLang="en-US" sz="2400"/>
              <a:t>而引起的物质从高浓度区向低浓度区的迁移过程。沿</a:t>
            </a:r>
            <a:r>
              <a:rPr lang="en-US" altLang="zh-CN" sz="2400"/>
              <a:t>X</a:t>
            </a:r>
            <a:r>
              <a:rPr lang="zh-CN" altLang="en-US" sz="2400"/>
              <a:t>方向污染物的紊动扩散通量</a:t>
            </a:r>
            <a:r>
              <a:rPr lang="en-US" altLang="zh-CN" sz="2400"/>
              <a:t>[</a:t>
            </a:r>
            <a:r>
              <a:rPr lang="en-US" altLang="zh-CN" sz="2400" i="1"/>
              <a:t>mg</a:t>
            </a:r>
            <a:r>
              <a:rPr lang="zh-CN" altLang="en-US" sz="2400" i="1"/>
              <a:t>／</a:t>
            </a:r>
            <a:r>
              <a:rPr lang="en-US" altLang="zh-CN" sz="2400" i="1"/>
              <a:t>(m</a:t>
            </a:r>
            <a:r>
              <a:rPr lang="en-US" altLang="zh-CN" sz="2400" baseline="30000"/>
              <a:t>2</a:t>
            </a:r>
            <a:r>
              <a:rPr lang="en-US" altLang="zh-CN" sz="2400" i="1"/>
              <a:t>.s)</a:t>
            </a:r>
            <a:r>
              <a:rPr lang="en-US" altLang="zh-CN" sz="2400"/>
              <a:t>]</a:t>
            </a:r>
            <a:r>
              <a:rPr lang="zh-CN" altLang="en-US" sz="2400"/>
              <a:t>： </a:t>
            </a:r>
          </a:p>
          <a:p>
            <a:pPr eaLnBrk="1" hangingPunct="1">
              <a:lnSpc>
                <a:spcPct val="90000"/>
              </a:lnSpc>
              <a:buFont typeface="Wingdings" pitchFamily="2" charset="2"/>
              <a:buNone/>
            </a:pPr>
            <a:r>
              <a:rPr lang="zh-CN" altLang="en-US" sz="2400"/>
              <a:t>                                                                                                            </a:t>
            </a:r>
          </a:p>
          <a:p>
            <a:pPr eaLnBrk="1" hangingPunct="1">
              <a:lnSpc>
                <a:spcPct val="90000"/>
              </a:lnSpc>
              <a:buFont typeface="Wingdings" pitchFamily="2" charset="2"/>
              <a:buNone/>
            </a:pPr>
            <a:r>
              <a:rPr lang="zh-CN" altLang="en-US" sz="2400"/>
              <a:t>                                                           </a:t>
            </a:r>
            <a:r>
              <a:rPr lang="en-US" altLang="zh-CN" sz="2400"/>
              <a:t>(2—4)</a:t>
            </a:r>
          </a:p>
          <a:p>
            <a:pPr eaLnBrk="1" hangingPunct="1">
              <a:lnSpc>
                <a:spcPct val="90000"/>
              </a:lnSpc>
              <a:buFont typeface="Wingdings" pitchFamily="2" charset="2"/>
              <a:buNone/>
            </a:pPr>
            <a:endParaRPr lang="en-US" altLang="zh-CN" sz="2400"/>
          </a:p>
          <a:p>
            <a:pPr eaLnBrk="1" hangingPunct="1">
              <a:lnSpc>
                <a:spcPct val="90000"/>
              </a:lnSpc>
              <a:buFont typeface="Wingdings" pitchFamily="2" charset="2"/>
              <a:buNone/>
            </a:pPr>
            <a:r>
              <a:rPr lang="en-US" altLang="zh-CN" sz="2400"/>
              <a:t>            </a:t>
            </a:r>
            <a:r>
              <a:rPr lang="zh-CN" altLang="en-US" sz="2400" i="1"/>
              <a:t>Ｅ</a:t>
            </a:r>
            <a:r>
              <a:rPr lang="en-US" altLang="zh-CN" sz="2400" i="1" baseline="-25000"/>
              <a:t>tx</a:t>
            </a:r>
            <a:r>
              <a:rPr lang="en-US" altLang="zh-CN" sz="2400"/>
              <a:t>—</a:t>
            </a:r>
            <a:r>
              <a:rPr lang="zh-CN" altLang="en-US" sz="2400" i="1"/>
              <a:t>ｘ</a:t>
            </a:r>
            <a:r>
              <a:rPr lang="zh-CN" altLang="en-US" sz="2400"/>
              <a:t>方向的紊动扩散系数，</a:t>
            </a:r>
            <a:r>
              <a:rPr lang="en-US" altLang="zh-CN" sz="2400" i="1"/>
              <a:t>m</a:t>
            </a:r>
            <a:r>
              <a:rPr lang="en-US" altLang="zh-CN" sz="2400" i="1" baseline="30000"/>
              <a:t>2</a:t>
            </a:r>
            <a:r>
              <a:rPr lang="zh-CN" altLang="en-US" sz="2400" i="1"/>
              <a:t>／</a:t>
            </a:r>
            <a:r>
              <a:rPr lang="en-US" altLang="zh-CN" sz="2400" i="1"/>
              <a:t>s</a:t>
            </a:r>
            <a:r>
              <a:rPr lang="en-US" altLang="zh-CN" sz="2400"/>
              <a:t>.</a:t>
            </a:r>
            <a:r>
              <a:rPr lang="zh-CN" altLang="en-US" sz="2400"/>
              <a:t>雷诺数</a:t>
            </a:r>
            <a:r>
              <a:rPr lang="en-US" altLang="zh-CN" sz="2400"/>
              <a:t>Re</a:t>
            </a:r>
            <a:r>
              <a:rPr lang="zh-CN" altLang="en-US" sz="2400"/>
              <a:t>＝</a:t>
            </a:r>
            <a:r>
              <a:rPr lang="en-US" altLang="zh-CN" sz="2400"/>
              <a:t>104</a:t>
            </a:r>
            <a:r>
              <a:rPr lang="zh-CN" altLang="en-US" sz="2400"/>
              <a:t>左右的湍流中，可达</a:t>
            </a:r>
            <a:r>
              <a:rPr lang="en-US" altLang="zh-CN" sz="2400"/>
              <a:t>3.36*10</a:t>
            </a:r>
            <a:r>
              <a:rPr lang="en-US" altLang="zh-CN" sz="2400" baseline="30000"/>
              <a:t>-4</a:t>
            </a:r>
            <a:r>
              <a:rPr lang="en-US" altLang="zh-CN" sz="2400" i="1"/>
              <a:t>m</a:t>
            </a:r>
            <a:r>
              <a:rPr lang="en-US" altLang="zh-CN" sz="2400" i="1" baseline="30000"/>
              <a:t>2</a:t>
            </a:r>
            <a:r>
              <a:rPr lang="en-US" altLang="zh-CN" sz="2400" i="1"/>
              <a:t>/s</a:t>
            </a:r>
            <a:r>
              <a:rPr lang="zh-CN" altLang="en-US" sz="2400"/>
              <a:t>，在河流中远远大于分子扩散作用，且各向异性</a:t>
            </a:r>
          </a:p>
        </p:txBody>
      </p:sp>
      <p:sp>
        <p:nvSpPr>
          <p:cNvPr id="409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40964" name="Object 2"/>
          <p:cNvGraphicFramePr>
            <a:graphicFrameLocks noChangeAspect="1"/>
          </p:cNvGraphicFramePr>
          <p:nvPr/>
        </p:nvGraphicFramePr>
        <p:xfrm>
          <a:off x="2438400" y="3048000"/>
          <a:ext cx="1893888" cy="796925"/>
        </p:xfrm>
        <a:graphic>
          <a:graphicData uri="http://schemas.openxmlformats.org/presentationml/2006/ole">
            <mc:AlternateContent xmlns:mc="http://schemas.openxmlformats.org/markup-compatibility/2006">
              <mc:Choice xmlns:v="urn:schemas-microsoft-com:vml" Requires="v">
                <p:oleObj spid="_x0000_s5128" name="Equation" r:id="rId3" imgW="828630" imgH="295185" progId="Equation.3">
                  <p:embed/>
                </p:oleObj>
              </mc:Choice>
              <mc:Fallback>
                <p:oleObj name="Equation" r:id="rId3" imgW="828630" imgH="2951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48000"/>
                        <a:ext cx="189388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45636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idx="1"/>
          </p:nvPr>
        </p:nvSpPr>
        <p:spPr>
          <a:xfrm>
            <a:off x="395536" y="692696"/>
            <a:ext cx="8229600" cy="4525963"/>
          </a:xfrm>
        </p:spPr>
        <p:txBody>
          <a:bodyPr/>
          <a:lstStyle/>
          <a:p>
            <a:pPr eaLnBrk="1" hangingPunct="1">
              <a:lnSpc>
                <a:spcPct val="80000"/>
              </a:lnSpc>
              <a:buFontTx/>
              <a:buNone/>
            </a:pPr>
            <a:r>
              <a:rPr lang="zh-CN" altLang="en-US" sz="2800" dirty="0">
                <a:latin typeface="华文新魏" pitchFamily="2" charset="-122"/>
                <a:ea typeface="华文新魏" pitchFamily="2" charset="-122"/>
              </a:rPr>
              <a:t>点污染源调查</a:t>
            </a:r>
          </a:p>
          <a:p>
            <a:pPr eaLnBrk="1" hangingPunct="1">
              <a:lnSpc>
                <a:spcPct val="80000"/>
              </a:lnSpc>
              <a:buFontTx/>
              <a:buNone/>
            </a:pPr>
            <a:r>
              <a:rPr lang="zh-CN" altLang="en-US" sz="2800" dirty="0">
                <a:latin typeface="华文新魏" pitchFamily="2" charset="-122"/>
                <a:ea typeface="华文新魏" pitchFamily="2" charset="-122"/>
              </a:rPr>
              <a:t>（</a:t>
            </a:r>
            <a:r>
              <a:rPr lang="en-US" altLang="zh-CN" sz="2800" dirty="0">
                <a:latin typeface="华文新魏" pitchFamily="2" charset="-122"/>
                <a:ea typeface="华文新魏" pitchFamily="2" charset="-122"/>
              </a:rPr>
              <a:t>1</a:t>
            </a:r>
            <a:r>
              <a:rPr lang="zh-CN" altLang="en-US" sz="2800" dirty="0">
                <a:latin typeface="华文新魏" pitchFamily="2" charset="-122"/>
                <a:ea typeface="华文新魏" pitchFamily="2" charset="-122"/>
              </a:rPr>
              <a:t>）污染源调查的原则</a:t>
            </a:r>
          </a:p>
          <a:p>
            <a:pPr eaLnBrk="1" hangingPunct="1">
              <a:lnSpc>
                <a:spcPct val="80000"/>
              </a:lnSpc>
              <a:buFontTx/>
              <a:buNone/>
            </a:pPr>
            <a:r>
              <a:rPr lang="zh-CN" altLang="en-US" sz="2800" dirty="0">
                <a:latin typeface="华文新魏" pitchFamily="2" charset="-122"/>
                <a:ea typeface="华文新魏" pitchFamily="2" charset="-122"/>
              </a:rPr>
              <a:t>      点污染源调查以搜集现有资料为主，只有在十分必要时才补充现场调查或测试。</a:t>
            </a:r>
          </a:p>
          <a:p>
            <a:pPr eaLnBrk="1" hangingPunct="1">
              <a:lnSpc>
                <a:spcPct val="80000"/>
              </a:lnSpc>
              <a:buFontTx/>
              <a:buNone/>
            </a:pPr>
            <a:r>
              <a:rPr lang="zh-CN" altLang="en-US" sz="2800" dirty="0">
                <a:latin typeface="华文新魏" pitchFamily="2" charset="-122"/>
                <a:ea typeface="华文新魏" pitchFamily="2" charset="-122"/>
              </a:rPr>
              <a:t>      在通过</a:t>
            </a:r>
            <a:r>
              <a:rPr lang="zh-CN" altLang="en-US" sz="2800" dirty="0">
                <a:solidFill>
                  <a:srgbClr val="FF0000"/>
                </a:solidFill>
                <a:latin typeface="华文新魏" pitchFamily="2" charset="-122"/>
                <a:ea typeface="华文新魏" pitchFamily="2" charset="-122"/>
              </a:rPr>
              <a:t>收集或实测</a:t>
            </a:r>
            <a:r>
              <a:rPr lang="zh-CN" altLang="en-US" sz="2800" dirty="0">
                <a:latin typeface="华文新魏" pitchFamily="2" charset="-122"/>
                <a:ea typeface="华文新魏" pitchFamily="2" charset="-122"/>
              </a:rPr>
              <a:t>以取得污染源资料时，应</a:t>
            </a:r>
            <a:r>
              <a:rPr lang="zh-CN" altLang="en-US" sz="2800" dirty="0">
                <a:solidFill>
                  <a:srgbClr val="FF0000"/>
                </a:solidFill>
                <a:latin typeface="华文新魏" pitchFamily="2" charset="-122"/>
                <a:ea typeface="华文新魏" pitchFamily="2" charset="-122"/>
              </a:rPr>
              <a:t>注意其与受纳水域的水文、水质特点之间的关系</a:t>
            </a:r>
            <a:r>
              <a:rPr lang="zh-CN" altLang="en-US" sz="2800" dirty="0">
                <a:latin typeface="华文新魏" pitchFamily="2" charset="-122"/>
                <a:ea typeface="华文新魏" pitchFamily="2" charset="-122"/>
              </a:rPr>
              <a:t>，以便了解这些污染物在水体中的自净情况。</a:t>
            </a:r>
          </a:p>
        </p:txBody>
      </p:sp>
      <p:sp>
        <p:nvSpPr>
          <p:cNvPr id="15462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597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0532935-8817-42CC-95F8-B5A892CE3AF6}" type="slidenum">
              <a:rPr lang="en-US" altLang="zh-CN" sz="1200">
                <a:solidFill>
                  <a:srgbClr val="898989"/>
                </a:solidFill>
                <a:latin typeface="Tahoma" pitchFamily="34" charset="0"/>
              </a:rPr>
              <a:pPr>
                <a:spcBef>
                  <a:spcPct val="0"/>
                </a:spcBef>
                <a:buFontTx/>
                <a:buNone/>
              </a:pPr>
              <a:t>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765335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8163" y="1633538"/>
            <a:ext cx="8137525" cy="4748212"/>
          </a:xfrm>
          <a:noFill/>
        </p:spPr>
      </p:pic>
      <p:sp>
        <p:nvSpPr>
          <p:cNvPr id="41987" name="Rectangle 7"/>
          <p:cNvSpPr>
            <a:spLocks noGrp="1" noRot="1" noChangeArrowheads="1"/>
          </p:cNvSpPr>
          <p:nvPr>
            <p:ph idx="4294967295"/>
          </p:nvPr>
        </p:nvSpPr>
        <p:spPr>
          <a:xfrm>
            <a:off x="0" y="620713"/>
            <a:ext cx="8229600" cy="4525962"/>
          </a:xfrm>
        </p:spPr>
        <p:txBody>
          <a:bodyPr/>
          <a:lstStyle/>
          <a:p>
            <a:pPr eaLnBrk="1" hangingPunct="1">
              <a:buFont typeface="Wingdings" pitchFamily="2" charset="2"/>
              <a:buNone/>
            </a:pPr>
            <a:r>
              <a:rPr lang="zh-CN" altLang="en-US" sz="2800" b="1"/>
              <a:t>（四）离散</a:t>
            </a:r>
            <a:r>
              <a:rPr lang="en-US" altLang="zh-CN" sz="2800" b="1"/>
              <a:t>(</a:t>
            </a:r>
            <a:r>
              <a:rPr lang="zh-CN" altLang="en-US" sz="2800" b="1"/>
              <a:t>弥散</a:t>
            </a:r>
            <a:r>
              <a:rPr lang="en-US" altLang="zh-CN" sz="2800" b="1"/>
              <a:t>)</a:t>
            </a:r>
            <a:r>
              <a:rPr lang="zh-CN" altLang="en-US" sz="2800" b="1"/>
              <a:t>作用输移</a:t>
            </a:r>
            <a:endParaRPr lang="zh-CN" altLang="en-US" sz="2800"/>
          </a:p>
          <a:p>
            <a:pPr eaLnBrk="1" hangingPunct="1">
              <a:buFont typeface="Wingdings" pitchFamily="2" charset="2"/>
              <a:buNone/>
            </a:pPr>
            <a:r>
              <a:rPr lang="zh-CN" altLang="en-US" sz="2400"/>
              <a:t>       由于各点流速、浓度与断面平均情况有差异带来的污染物从高浓度向低浓度的扩散，称离散（弥散）作用输移</a:t>
            </a:r>
          </a:p>
        </p:txBody>
      </p:sp>
    </p:spTree>
    <p:extLst>
      <p:ext uri="{BB962C8B-B14F-4D97-AF65-F5344CB8AC3E}">
        <p14:creationId xmlns:p14="http://schemas.microsoft.com/office/powerpoint/2010/main" val="3565974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5"/>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l="28302" r="11555" b="-2962"/>
          <a:stretch>
            <a:fillRect/>
          </a:stretch>
        </p:blipFill>
        <p:spPr>
          <a:xfrm>
            <a:off x="2195513" y="3716338"/>
            <a:ext cx="4608512" cy="2305050"/>
          </a:xfrm>
          <a:noFill/>
        </p:spPr>
      </p:pic>
      <p:sp>
        <p:nvSpPr>
          <p:cNvPr id="43011" name="Rectangle 3"/>
          <p:cNvSpPr>
            <a:spLocks noGrp="1" noRot="1" noChangeArrowheads="1"/>
          </p:cNvSpPr>
          <p:nvPr>
            <p:ph type="body" idx="4294967295"/>
          </p:nvPr>
        </p:nvSpPr>
        <p:spPr>
          <a:xfrm>
            <a:off x="214313" y="142875"/>
            <a:ext cx="8229600" cy="3357563"/>
          </a:xfrm>
        </p:spPr>
        <p:txBody>
          <a:bodyPr/>
          <a:lstStyle/>
          <a:p>
            <a:pPr eaLnBrk="1" hangingPunct="1">
              <a:lnSpc>
                <a:spcPct val="90000"/>
              </a:lnSpc>
              <a:buFont typeface="Wingdings" pitchFamily="2" charset="2"/>
              <a:buNone/>
            </a:pPr>
            <a:r>
              <a:rPr lang="en-US" altLang="zh-CN" sz="2400"/>
              <a:t>       </a:t>
            </a:r>
            <a:r>
              <a:rPr lang="zh-CN" altLang="en-US" sz="2400"/>
              <a:t>由于上述移流和扩散、离散作用，使污、废水排人河流后，在河流中一般出现三种不同混合状态的区段</a:t>
            </a:r>
          </a:p>
          <a:p>
            <a:pPr eaLnBrk="1" hangingPunct="1">
              <a:lnSpc>
                <a:spcPct val="90000"/>
              </a:lnSpc>
              <a:buFont typeface="Wingdings" pitchFamily="2" charset="2"/>
              <a:buNone/>
            </a:pPr>
            <a:r>
              <a:rPr lang="zh-CN" altLang="en-US" sz="2400"/>
              <a:t>    ①竖向混合河段：排污口→深度上混合均匀的断面</a:t>
            </a:r>
          </a:p>
          <a:p>
            <a:pPr eaLnBrk="1" hangingPunct="1">
              <a:lnSpc>
                <a:spcPct val="90000"/>
              </a:lnSpc>
              <a:buFont typeface="Wingdings" pitchFamily="2" charset="2"/>
              <a:buNone/>
            </a:pPr>
            <a:r>
              <a:rPr lang="zh-CN" altLang="en-US" sz="2400"/>
              <a:t>    ②横向混合河段：深度上混合均匀的断面→断面上混合均 </a:t>
            </a:r>
          </a:p>
          <a:p>
            <a:pPr eaLnBrk="1" hangingPunct="1">
              <a:lnSpc>
                <a:spcPct val="90000"/>
              </a:lnSpc>
              <a:buFont typeface="Wingdings" pitchFamily="2" charset="2"/>
              <a:buNone/>
            </a:pPr>
            <a:r>
              <a:rPr lang="zh-CN" altLang="en-US" sz="2400"/>
              <a:t>        匀的断面</a:t>
            </a:r>
          </a:p>
          <a:p>
            <a:pPr eaLnBrk="1" hangingPunct="1">
              <a:lnSpc>
                <a:spcPct val="90000"/>
              </a:lnSpc>
              <a:buFont typeface="Wingdings" pitchFamily="2" charset="2"/>
              <a:buNone/>
            </a:pPr>
            <a:r>
              <a:rPr lang="zh-CN" altLang="en-US" sz="2400"/>
              <a:t>    ③纵向混合河段：断面上混合均匀的断面以后的河段，水</a:t>
            </a:r>
          </a:p>
          <a:p>
            <a:pPr eaLnBrk="1" hangingPunct="1">
              <a:lnSpc>
                <a:spcPct val="90000"/>
              </a:lnSpc>
              <a:buFont typeface="Wingdings" pitchFamily="2" charset="2"/>
              <a:buNone/>
            </a:pPr>
            <a:r>
              <a:rPr lang="zh-CN" altLang="en-US" sz="2400"/>
              <a:t>        质浓度仅在纵向变化，可作为一维水质问题计算</a:t>
            </a:r>
          </a:p>
          <a:p>
            <a:pPr eaLnBrk="1" hangingPunct="1">
              <a:lnSpc>
                <a:spcPct val="90000"/>
              </a:lnSpc>
              <a:buFont typeface="Wingdings" pitchFamily="2" charset="2"/>
              <a:buNone/>
            </a:pPr>
            <a:r>
              <a:rPr lang="zh-CN" altLang="en-US" sz="2400"/>
              <a:t>    顺直河流中从排污口到污染物断面上完全混合的距离：</a:t>
            </a:r>
          </a:p>
        </p:txBody>
      </p:sp>
    </p:spTree>
    <p:extLst>
      <p:ext uri="{BB962C8B-B14F-4D97-AF65-F5344CB8AC3E}">
        <p14:creationId xmlns:p14="http://schemas.microsoft.com/office/powerpoint/2010/main" val="40915818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idx="1"/>
          </p:nvPr>
        </p:nvSpPr>
        <p:spPr>
          <a:xfrm>
            <a:off x="762000" y="457200"/>
            <a:ext cx="7772400" cy="5105400"/>
          </a:xfrm>
        </p:spPr>
        <p:txBody>
          <a:bodyPr/>
          <a:lstStyle/>
          <a:p>
            <a:pPr eaLnBrk="1" hangingPunct="1">
              <a:lnSpc>
                <a:spcPct val="90000"/>
              </a:lnSpc>
              <a:buClr>
                <a:schemeClr val="accent2"/>
              </a:buClr>
              <a:buFont typeface="Webdings" pitchFamily="18" charset="2"/>
              <a:buChar char="n"/>
            </a:pPr>
            <a:endParaRPr lang="en-US" altLang="zh-CN" sz="2800" b="1"/>
          </a:p>
          <a:p>
            <a:pPr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2</a:t>
            </a:r>
            <a:r>
              <a:rPr lang="zh-CN" altLang="en-US" sz="2400" b="1">
                <a:latin typeface="华文新魏" pitchFamily="2" charset="-122"/>
                <a:ea typeface="华文新魏" pitchFamily="2" charset="-122"/>
              </a:rPr>
              <a:t>）衰减变化</a:t>
            </a:r>
          </a:p>
          <a:p>
            <a:pPr eaLnBrk="1" hangingPunct="1">
              <a:lnSpc>
                <a:spcPct val="90000"/>
              </a:lnSpc>
              <a:buClr>
                <a:schemeClr val="accent2"/>
              </a:buClr>
              <a:buFont typeface="Symbol" pitchFamily="18" charset="2"/>
              <a:buNone/>
            </a:pPr>
            <a:r>
              <a:rPr lang="zh-CN" altLang="en-US" sz="2400" b="1">
                <a:latin typeface="华文新魏" pitchFamily="2" charset="-122"/>
                <a:ea typeface="华文新魏" pitchFamily="2" charset="-122"/>
              </a:rPr>
              <a:t> </a:t>
            </a:r>
            <a:r>
              <a:rPr lang="en-US" altLang="zh-CN" sz="2400" b="1">
                <a:latin typeface="华文新魏" pitchFamily="2" charset="-122"/>
                <a:ea typeface="华文新魏" pitchFamily="2" charset="-122"/>
              </a:rPr>
              <a:t>a  </a:t>
            </a:r>
            <a:r>
              <a:rPr lang="zh-CN" altLang="en-US" sz="2400" b="1">
                <a:solidFill>
                  <a:srgbClr val="FF0000"/>
                </a:solidFill>
                <a:latin typeface="华文新魏" pitchFamily="2" charset="-122"/>
                <a:ea typeface="华文新魏" pitchFamily="2" charset="-122"/>
              </a:rPr>
              <a:t>污染物的好氧生化衰减过程</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50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FAE7710-CB0C-42F9-AA00-FBC1C9641E30}" type="slidenum">
              <a:rPr lang="en-US" altLang="zh-CN" sz="1200">
                <a:solidFill>
                  <a:srgbClr val="898989"/>
                </a:solidFill>
                <a:latin typeface="Tahoma" pitchFamily="34" charset="0"/>
              </a:rPr>
              <a:pPr>
                <a:spcBef>
                  <a:spcPct val="0"/>
                </a:spcBef>
                <a:buFontTx/>
                <a:buNone/>
              </a:pPr>
              <a:t>82</a:t>
            </a:fld>
            <a:endParaRPr lang="en-US" altLang="zh-CN" sz="1200">
              <a:solidFill>
                <a:srgbClr val="898989"/>
              </a:solidFill>
              <a:latin typeface="Tahoma" pitchFamily="34" charset="0"/>
            </a:endParaRPr>
          </a:p>
        </p:txBody>
      </p:sp>
      <p:sp>
        <p:nvSpPr>
          <p:cNvPr id="45061" name="Text Box 4"/>
          <p:cNvSpPr txBox="1">
            <a:spLocks noChangeArrowheads="1"/>
          </p:cNvSpPr>
          <p:nvPr/>
        </p:nvSpPr>
        <p:spPr bwMode="auto">
          <a:xfrm>
            <a:off x="758825" y="1989138"/>
            <a:ext cx="8077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50000"/>
              </a:spcBef>
              <a:buFontTx/>
              <a:buNone/>
            </a:pPr>
            <a:r>
              <a:rPr lang="zh-CN" altLang="en-US" sz="2200" b="1" i="1">
                <a:solidFill>
                  <a:schemeClr val="accent2"/>
                </a:solidFill>
                <a:latin typeface="华文新魏" pitchFamily="2" charset="-122"/>
                <a:ea typeface="华文新魏" pitchFamily="2" charset="-122"/>
              </a:rPr>
              <a:t>污染物的降解分为两个阶段：</a:t>
            </a:r>
            <a:r>
              <a:rPr lang="zh-CN" altLang="en-US" sz="2200" b="1">
                <a:latin typeface="华文新魏" pitchFamily="2" charset="-122"/>
                <a:ea typeface="华文新魏" pitchFamily="2" charset="-122"/>
              </a:rPr>
              <a:t>（</a:t>
            </a:r>
            <a:r>
              <a:rPr lang="en-US" altLang="zh-CN" sz="2200" b="1">
                <a:latin typeface="华文新魏" pitchFamily="2" charset="-122"/>
                <a:ea typeface="华文新魏" pitchFamily="2" charset="-122"/>
              </a:rPr>
              <a:t>1</a:t>
            </a:r>
            <a:r>
              <a:rPr lang="zh-CN" altLang="en-US" sz="2200" b="1">
                <a:latin typeface="华文新魏" pitchFamily="2" charset="-122"/>
                <a:ea typeface="华文新魏" pitchFamily="2" charset="-122"/>
              </a:rPr>
              <a:t>）不含氮有机物的氧化，但包括含氮有机物的氨化及氨化后生成的不含氮有机物的继续氧化；（</a:t>
            </a:r>
            <a:r>
              <a:rPr lang="en-US" altLang="zh-CN" sz="2200" b="1">
                <a:latin typeface="华文新魏" pitchFamily="2" charset="-122"/>
                <a:ea typeface="华文新魏" pitchFamily="2" charset="-122"/>
              </a:rPr>
              <a:t>2</a:t>
            </a:r>
            <a:r>
              <a:rPr lang="zh-CN" altLang="en-US" sz="2200" b="1">
                <a:latin typeface="华文新魏" pitchFamily="2" charset="-122"/>
                <a:ea typeface="华文新魏" pitchFamily="2" charset="-122"/>
              </a:rPr>
              <a:t>）氨氮硝化（含氮化合物经过一系列生化反应过程，由氨氮氧化为硝酸盐）。</a:t>
            </a:r>
          </a:p>
        </p:txBody>
      </p:sp>
    </p:spTree>
    <p:extLst>
      <p:ext uri="{BB962C8B-B14F-4D97-AF65-F5344CB8AC3E}">
        <p14:creationId xmlns:p14="http://schemas.microsoft.com/office/powerpoint/2010/main" val="212116583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1"/>
          </p:nvPr>
        </p:nvSpPr>
        <p:spPr>
          <a:xfrm>
            <a:off x="685800" y="533400"/>
            <a:ext cx="7772400" cy="9906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None/>
            </a:pPr>
            <a:r>
              <a:rPr lang="en-US" altLang="zh-CN" sz="2400" b="1">
                <a:solidFill>
                  <a:srgbClr val="FF0000"/>
                </a:solidFill>
              </a:rPr>
              <a:t>b </a:t>
            </a:r>
            <a:r>
              <a:rPr lang="zh-CN" altLang="en-US" sz="2400" b="1">
                <a:solidFill>
                  <a:srgbClr val="FF0000"/>
                </a:solidFill>
              </a:rPr>
              <a:t>有机污染物的好养生化降解</a:t>
            </a:r>
            <a:r>
              <a:rPr lang="zh-CN" altLang="en-US" sz="2400" b="1"/>
              <a:t>：呈一级反应：</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60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50ED17A-BA81-495B-9983-FB59E7ED213F}" type="slidenum">
              <a:rPr lang="en-US" altLang="zh-CN" sz="1200">
                <a:solidFill>
                  <a:srgbClr val="898989"/>
                </a:solidFill>
                <a:latin typeface="Tahoma" pitchFamily="34" charset="0"/>
              </a:rPr>
              <a:pPr>
                <a:spcBef>
                  <a:spcPct val="0"/>
                </a:spcBef>
                <a:buFontTx/>
                <a:buNone/>
              </a:pPr>
              <a:t>83</a:t>
            </a:fld>
            <a:endParaRPr lang="en-US" altLang="zh-CN" sz="1200">
              <a:solidFill>
                <a:srgbClr val="898989"/>
              </a:solidFill>
              <a:latin typeface="Tahoma" pitchFamily="34" charset="0"/>
            </a:endParaRPr>
          </a:p>
        </p:txBody>
      </p:sp>
      <p:graphicFrame>
        <p:nvGraphicFramePr>
          <p:cNvPr id="46085" name="Object 3"/>
          <p:cNvGraphicFramePr>
            <a:graphicFrameLocks noChangeAspect="1"/>
          </p:cNvGraphicFramePr>
          <p:nvPr/>
        </p:nvGraphicFramePr>
        <p:xfrm>
          <a:off x="3455988" y="1447800"/>
          <a:ext cx="2078037" cy="800100"/>
        </p:xfrm>
        <a:graphic>
          <a:graphicData uri="http://schemas.openxmlformats.org/presentationml/2006/ole">
            <mc:AlternateContent xmlns:mc="http://schemas.openxmlformats.org/markup-compatibility/2006">
              <mc:Choice xmlns:v="urn:schemas-microsoft-com:vml" Requires="v">
                <p:oleObj spid="_x0000_s6170" name="Equation" r:id="rId3" imgW="1193800" imgH="419100" progId="Equation.3">
                  <p:embed/>
                </p:oleObj>
              </mc:Choice>
              <mc:Fallback>
                <p:oleObj name="Equation" r:id="rId3" imgW="1193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1447800"/>
                        <a:ext cx="2078037" cy="800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4"/>
          <p:cNvSpPr txBox="1">
            <a:spLocks noChangeArrowheads="1"/>
          </p:cNvSpPr>
          <p:nvPr/>
        </p:nvSpPr>
        <p:spPr bwMode="auto">
          <a:xfrm>
            <a:off x="1066800" y="2286000"/>
            <a:ext cx="108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可得：</a:t>
            </a:r>
            <a:endParaRPr lang="zh-CN" altLang="en-US" sz="2400">
              <a:latin typeface="Tahoma" pitchFamily="34" charset="0"/>
            </a:endParaRPr>
          </a:p>
        </p:txBody>
      </p:sp>
      <p:graphicFrame>
        <p:nvGraphicFramePr>
          <p:cNvPr id="46087" name="Object 5"/>
          <p:cNvGraphicFramePr>
            <a:graphicFrameLocks noChangeAspect="1"/>
          </p:cNvGraphicFramePr>
          <p:nvPr/>
        </p:nvGraphicFramePr>
        <p:xfrm>
          <a:off x="3429000" y="2362200"/>
          <a:ext cx="2263775" cy="566738"/>
        </p:xfrm>
        <a:graphic>
          <a:graphicData uri="http://schemas.openxmlformats.org/presentationml/2006/ole">
            <mc:AlternateContent xmlns:mc="http://schemas.openxmlformats.org/markup-compatibility/2006">
              <mc:Choice xmlns:v="urn:schemas-microsoft-com:vml" Requires="v">
                <p:oleObj spid="_x0000_s6171" name="Equation" r:id="rId5" imgW="1117115" imgH="253890" progId="Equation.3">
                  <p:embed/>
                </p:oleObj>
              </mc:Choice>
              <mc:Fallback>
                <p:oleObj name="Equation" r:id="rId5" imgW="1117115"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362200"/>
                        <a:ext cx="2263775" cy="5667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8" name="Rectangle 6"/>
          <p:cNvSpPr>
            <a:spLocks noChangeArrowheads="1"/>
          </p:cNvSpPr>
          <p:nvPr/>
        </p:nvSpPr>
        <p:spPr bwMode="auto">
          <a:xfrm>
            <a:off x="609600" y="30480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None/>
            </a:pPr>
            <a:r>
              <a:rPr kumimoji="0" lang="en-US" altLang="zh-CN" sz="2400" b="1">
                <a:solidFill>
                  <a:srgbClr val="FF0000"/>
                </a:solidFill>
                <a:latin typeface="Arial" charset="0"/>
              </a:rPr>
              <a:t>C </a:t>
            </a:r>
            <a:r>
              <a:rPr kumimoji="0" lang="zh-CN" altLang="en-US" sz="2400" b="1">
                <a:solidFill>
                  <a:srgbClr val="FF0000"/>
                </a:solidFill>
                <a:latin typeface="Arial" charset="0"/>
              </a:rPr>
              <a:t>硝化过程</a:t>
            </a:r>
            <a:r>
              <a:rPr kumimoji="0" lang="zh-CN" altLang="en-US" sz="2400" b="1">
                <a:latin typeface="Arial" charset="0"/>
              </a:rPr>
              <a:t>：也具有一级反应的性质：</a:t>
            </a:r>
            <a:endParaRPr kumimoji="0" lang="zh-CN" altLang="en-US">
              <a:latin typeface="Arial" charset="0"/>
            </a:endParaRPr>
          </a:p>
        </p:txBody>
      </p:sp>
      <p:graphicFrame>
        <p:nvGraphicFramePr>
          <p:cNvPr id="46089" name="Object 7"/>
          <p:cNvGraphicFramePr>
            <a:graphicFrameLocks noChangeAspect="1"/>
          </p:cNvGraphicFramePr>
          <p:nvPr/>
        </p:nvGraphicFramePr>
        <p:xfrm>
          <a:off x="3319463" y="3657600"/>
          <a:ext cx="3092450" cy="1020763"/>
        </p:xfrm>
        <a:graphic>
          <a:graphicData uri="http://schemas.openxmlformats.org/presentationml/2006/ole">
            <mc:AlternateContent xmlns:mc="http://schemas.openxmlformats.org/markup-compatibility/2006">
              <mc:Choice xmlns:v="urn:schemas-microsoft-com:vml" Requires="v">
                <p:oleObj spid="_x0000_s6172" name="公式" r:id="rId7" imgW="1257300" imgH="419100" progId="Equation.3">
                  <p:embed/>
                </p:oleObj>
              </mc:Choice>
              <mc:Fallback>
                <p:oleObj name="公式" r:id="rId7" imgW="12573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9463" y="3657600"/>
                        <a:ext cx="3092450" cy="10207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8"/>
          <p:cNvSpPr txBox="1">
            <a:spLocks noChangeArrowheads="1"/>
          </p:cNvSpPr>
          <p:nvPr/>
        </p:nvSpPr>
        <p:spPr bwMode="auto">
          <a:xfrm>
            <a:off x="1143000" y="4648200"/>
            <a:ext cx="108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可得：</a:t>
            </a:r>
            <a:endParaRPr lang="zh-CN" altLang="en-US" sz="2400">
              <a:latin typeface="Tahoma" pitchFamily="34" charset="0"/>
            </a:endParaRPr>
          </a:p>
        </p:txBody>
      </p:sp>
      <p:graphicFrame>
        <p:nvGraphicFramePr>
          <p:cNvPr id="46091" name="Object 9"/>
          <p:cNvGraphicFramePr>
            <a:graphicFrameLocks noChangeAspect="1"/>
          </p:cNvGraphicFramePr>
          <p:nvPr/>
        </p:nvGraphicFramePr>
        <p:xfrm>
          <a:off x="3352800" y="4648200"/>
          <a:ext cx="2903538" cy="617538"/>
        </p:xfrm>
        <a:graphic>
          <a:graphicData uri="http://schemas.openxmlformats.org/presentationml/2006/ole">
            <mc:AlternateContent xmlns:mc="http://schemas.openxmlformats.org/markup-compatibility/2006">
              <mc:Choice xmlns:v="urn:schemas-microsoft-com:vml" Requires="v">
                <p:oleObj spid="_x0000_s6173" name="公式" r:id="rId9" imgW="1180588" imgH="253890" progId="Equation.3">
                  <p:embed/>
                </p:oleObj>
              </mc:Choice>
              <mc:Fallback>
                <p:oleObj name="公式" r:id="rId9" imgW="1180588"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648200"/>
                        <a:ext cx="2903538" cy="617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20845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710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53C7A6E-4001-4EFD-BA2D-867D3C3B4F8C}" type="slidenum">
              <a:rPr lang="en-US" altLang="zh-CN" sz="1200">
                <a:solidFill>
                  <a:srgbClr val="898989"/>
                </a:solidFill>
                <a:latin typeface="Tahoma" pitchFamily="34" charset="0"/>
              </a:rPr>
              <a:pPr>
                <a:spcBef>
                  <a:spcPct val="0"/>
                </a:spcBef>
                <a:buFontTx/>
                <a:buNone/>
              </a:pPr>
              <a:t>84</a:t>
            </a:fld>
            <a:endParaRPr lang="en-US" altLang="zh-CN" sz="1200">
              <a:solidFill>
                <a:srgbClr val="898989"/>
              </a:solidFill>
              <a:latin typeface="Tahoma" pitchFamily="34" charset="0"/>
            </a:endParaRPr>
          </a:p>
        </p:txBody>
      </p:sp>
      <p:sp>
        <p:nvSpPr>
          <p:cNvPr id="47108" name="Rectangle 5"/>
          <p:cNvSpPr>
            <a:spLocks noChangeArrowheads="1"/>
          </p:cNvSpPr>
          <p:nvPr/>
        </p:nvSpPr>
        <p:spPr bwMode="auto">
          <a:xfrm>
            <a:off x="539750" y="1296988"/>
            <a:ext cx="77724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Symbol" pitchFamily="18" charset="2"/>
              <a:buNone/>
            </a:pPr>
            <a:r>
              <a:rPr kumimoji="0" lang="en-US" altLang="zh-CN" sz="2400" b="1">
                <a:solidFill>
                  <a:srgbClr val="FF0000"/>
                </a:solidFill>
                <a:latin typeface="华文新魏" pitchFamily="2" charset="-122"/>
                <a:ea typeface="华文新魏" pitchFamily="2" charset="-122"/>
              </a:rPr>
              <a:t>d </a:t>
            </a:r>
            <a:r>
              <a:rPr kumimoji="0" lang="zh-CN" altLang="zh-CN" sz="2400" b="1">
                <a:solidFill>
                  <a:srgbClr val="FF0000"/>
                </a:solidFill>
                <a:latin typeface="华文新魏" pitchFamily="2" charset="-122"/>
                <a:ea typeface="华文新魏" pitchFamily="2" charset="-122"/>
              </a:rPr>
              <a:t>细菌的衰减</a:t>
            </a:r>
            <a:r>
              <a:rPr kumimoji="0" lang="zh-CN" altLang="zh-CN" sz="2400" b="1">
                <a:latin typeface="华文新魏" pitchFamily="2" charset="-122"/>
                <a:ea typeface="华文新魏" pitchFamily="2" charset="-122"/>
              </a:rPr>
              <a:t>：服从一级反应：</a:t>
            </a:r>
            <a:endParaRPr kumimoji="0" lang="zh-CN" altLang="en-US" sz="2400" b="1">
              <a:latin typeface="华文新魏" pitchFamily="2" charset="-122"/>
              <a:ea typeface="华文新魏" pitchFamily="2" charset="-122"/>
            </a:endParaRPr>
          </a:p>
        </p:txBody>
      </p:sp>
      <p:graphicFrame>
        <p:nvGraphicFramePr>
          <p:cNvPr id="47109" name="Object 6"/>
          <p:cNvGraphicFramePr>
            <a:graphicFrameLocks noChangeAspect="1"/>
          </p:cNvGraphicFramePr>
          <p:nvPr/>
        </p:nvGraphicFramePr>
        <p:xfrm>
          <a:off x="3305175" y="2139950"/>
          <a:ext cx="2239963" cy="530225"/>
        </p:xfrm>
        <a:graphic>
          <a:graphicData uri="http://schemas.openxmlformats.org/presentationml/2006/ole">
            <mc:AlternateContent xmlns:mc="http://schemas.openxmlformats.org/markup-compatibility/2006">
              <mc:Choice xmlns:v="urn:schemas-microsoft-com:vml" Requires="v">
                <p:oleObj spid="_x0000_s7176" name="Equation" r:id="rId3" imgW="901309" imgH="241195" progId="Equation.3">
                  <p:embed/>
                </p:oleObj>
              </mc:Choice>
              <mc:Fallback>
                <p:oleObj name="Equation" r:id="rId3" imgW="901309"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2139950"/>
                        <a:ext cx="2239963" cy="530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0" name="Rectangle 7"/>
          <p:cNvSpPr>
            <a:spLocks noChangeArrowheads="1"/>
          </p:cNvSpPr>
          <p:nvPr/>
        </p:nvSpPr>
        <p:spPr bwMode="auto">
          <a:xfrm>
            <a:off x="323850" y="3449638"/>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Symbol" pitchFamily="18" charset="2"/>
              <a:buNone/>
            </a:pPr>
            <a:r>
              <a:rPr kumimoji="0" lang="en-US" altLang="zh-CN" sz="2400" b="1">
                <a:solidFill>
                  <a:srgbClr val="FF0000"/>
                </a:solidFill>
                <a:latin typeface="Arial" charset="0"/>
              </a:rPr>
              <a:t> </a:t>
            </a:r>
            <a:r>
              <a:rPr kumimoji="0" lang="en-US" altLang="zh-CN" sz="2400" b="1">
                <a:solidFill>
                  <a:srgbClr val="FF0000"/>
                </a:solidFill>
                <a:latin typeface="华文新魏" pitchFamily="2" charset="-122"/>
                <a:ea typeface="华文新魏" pitchFamily="2" charset="-122"/>
              </a:rPr>
              <a:t>e </a:t>
            </a:r>
            <a:r>
              <a:rPr kumimoji="0" lang="zh-CN" altLang="en-US" sz="2400" b="1">
                <a:solidFill>
                  <a:srgbClr val="FF0000"/>
                </a:solidFill>
                <a:latin typeface="华文新魏" pitchFamily="2" charset="-122"/>
                <a:ea typeface="华文新魏" pitchFamily="2" charset="-122"/>
              </a:rPr>
              <a:t>重金属和有机毒物的衰减</a:t>
            </a:r>
            <a:r>
              <a:rPr kumimoji="0" lang="zh-CN" altLang="zh-CN" sz="2400" b="1">
                <a:latin typeface="华文新魏" pitchFamily="2" charset="-122"/>
                <a:ea typeface="华文新魏" pitchFamily="2" charset="-122"/>
              </a:rPr>
              <a:t>：多数呈一级反应</a:t>
            </a:r>
            <a:r>
              <a:rPr kumimoji="0" lang="zh-CN" altLang="en-US" sz="2400" b="1">
                <a:latin typeface="华文新魏" pitchFamily="2" charset="-122"/>
                <a:ea typeface="华文新魏" pitchFamily="2" charset="-122"/>
              </a:rPr>
              <a:t>。</a:t>
            </a:r>
          </a:p>
          <a:p>
            <a:pPr algn="just" eaLnBrk="1" hangingPunct="1">
              <a:lnSpc>
                <a:spcPct val="90000"/>
              </a:lnSpc>
              <a:buClr>
                <a:schemeClr val="accent2"/>
              </a:buClr>
              <a:buFont typeface="Symbol" pitchFamily="18" charset="2"/>
              <a:buNone/>
            </a:pPr>
            <a:endParaRPr kumimoji="0" lang="en-US" altLang="zh-CN" sz="2400" b="1">
              <a:latin typeface="Arial" charset="0"/>
            </a:endParaRPr>
          </a:p>
        </p:txBody>
      </p:sp>
    </p:spTree>
    <p:extLst>
      <p:ext uri="{BB962C8B-B14F-4D97-AF65-F5344CB8AC3E}">
        <p14:creationId xmlns:p14="http://schemas.microsoft.com/office/powerpoint/2010/main" val="292849641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idx="1"/>
          </p:nvPr>
        </p:nvSpPr>
        <p:spPr>
          <a:xfrm>
            <a:off x="838200" y="457200"/>
            <a:ext cx="7772400" cy="1295400"/>
          </a:xfrm>
        </p:spPr>
        <p:txBody>
          <a:bodyPr>
            <a:normAutofit fontScale="92500" lnSpcReduction="20000"/>
          </a:bodyPr>
          <a:lstStyle/>
          <a:p>
            <a:pPr eaLnBrk="1" hangingPunct="1">
              <a:lnSpc>
                <a:spcPct val="90000"/>
              </a:lnSpc>
              <a:buClr>
                <a:schemeClr val="accent2"/>
              </a:buClr>
              <a:buFont typeface="Webdings" pitchFamily="18" charset="2"/>
              <a:buNone/>
            </a:pPr>
            <a:r>
              <a:rPr lang="zh-CN" altLang="en-US" sz="2800" b="1" dirty="0">
                <a:latin typeface="华文新魏" pitchFamily="2" charset="-122"/>
                <a:ea typeface="华文新魏" pitchFamily="2" charset="-122"/>
              </a:rPr>
              <a:t>二、水体的耗氧与复氧过程 </a:t>
            </a:r>
          </a:p>
          <a:p>
            <a:pPr eaLnBrk="1" hangingPunct="1">
              <a:lnSpc>
                <a:spcPct val="9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 耗氧过程</a:t>
            </a:r>
            <a:endParaRPr lang="en-US" altLang="zh-CN" sz="2400" b="1" dirty="0">
              <a:latin typeface="华文新魏" pitchFamily="2" charset="-122"/>
              <a:ea typeface="华文新魏" pitchFamily="2" charset="-122"/>
            </a:endParaRPr>
          </a:p>
          <a:p>
            <a:pPr eaLnBrk="1" hangingPunct="1">
              <a:lnSpc>
                <a:spcPct val="90000"/>
              </a:lnSpc>
              <a:buClr>
                <a:schemeClr val="accent2"/>
              </a:buClr>
              <a:buFont typeface="Webdings" pitchFamily="18" charset="2"/>
              <a:buNone/>
            </a:pPr>
            <a:endParaRPr lang="zh-CN" altLang="en-US" sz="2400" b="1" dirty="0">
              <a:latin typeface="华文新魏" pitchFamily="2" charset="-122"/>
              <a:ea typeface="华文新魏" pitchFamily="2" charset="-122"/>
            </a:endParaRPr>
          </a:p>
          <a:p>
            <a:pPr eaLnBrk="1" hangingPunct="1">
              <a:lnSpc>
                <a:spcPct val="90000"/>
              </a:lnSpc>
              <a:buClr>
                <a:schemeClr val="accent2"/>
              </a:buClr>
              <a:buFont typeface="Symbol" pitchFamily="18" charset="2"/>
              <a:buChar char="·"/>
            </a:pPr>
            <a:r>
              <a:rPr lang="zh-CN" altLang="en-US" sz="2400" b="1" dirty="0">
                <a:latin typeface="华文新魏" pitchFamily="2" charset="-122"/>
                <a:ea typeface="华文新魏" pitchFamily="2" charset="-122"/>
              </a:rPr>
              <a:t>碳化过程耗氧</a:t>
            </a:r>
            <a:r>
              <a:rPr lang="zh-CN" altLang="en-US" sz="2400" b="1" dirty="0"/>
              <a:t>                                                                                                                                                                                                                                                                                                                                                                                                                                                                                                                                                                                                                                                                                </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81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53888E79-3C3E-4C74-BD43-9BB61685F10D}" type="slidenum">
              <a:rPr lang="en-US" altLang="zh-CN" sz="1200">
                <a:solidFill>
                  <a:srgbClr val="898989"/>
                </a:solidFill>
                <a:latin typeface="Tahoma" pitchFamily="34" charset="0"/>
              </a:rPr>
              <a:pPr>
                <a:spcBef>
                  <a:spcPct val="0"/>
                </a:spcBef>
                <a:buFontTx/>
                <a:buNone/>
              </a:pPr>
              <a:t>85</a:t>
            </a:fld>
            <a:endParaRPr lang="en-US" altLang="zh-CN" sz="1200">
              <a:solidFill>
                <a:srgbClr val="898989"/>
              </a:solidFill>
              <a:latin typeface="Tahoma" pitchFamily="34" charset="0"/>
            </a:endParaRPr>
          </a:p>
        </p:txBody>
      </p:sp>
      <p:sp>
        <p:nvSpPr>
          <p:cNvPr id="48133" name="Rectangle 4"/>
          <p:cNvSpPr>
            <a:spLocks noChangeArrowheads="1"/>
          </p:cNvSpPr>
          <p:nvPr/>
        </p:nvSpPr>
        <p:spPr bwMode="auto">
          <a:xfrm>
            <a:off x="869950" y="263683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Arial" charset="0"/>
                <a:ea typeface="华文新魏" pitchFamily="2" charset="-122"/>
              </a:rPr>
              <a:t>硝化过程耗氧</a:t>
            </a:r>
          </a:p>
        </p:txBody>
      </p:sp>
    </p:spTree>
    <p:extLst>
      <p:ext uri="{BB962C8B-B14F-4D97-AF65-F5344CB8AC3E}">
        <p14:creationId xmlns:p14="http://schemas.microsoft.com/office/powerpoint/2010/main" val="291730196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idx="1"/>
          </p:nvPr>
        </p:nvSpPr>
        <p:spPr>
          <a:xfrm>
            <a:off x="685800" y="685800"/>
            <a:ext cx="7772400" cy="8382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Char char="·"/>
            </a:pPr>
            <a:r>
              <a:rPr lang="zh-CN" altLang="en-US" sz="2400" b="1"/>
              <a:t>水生植物呼吸耗氧</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91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86BA915-682E-49EA-A294-4C0A2B077EDE}" type="slidenum">
              <a:rPr lang="en-US" altLang="zh-CN" sz="1200">
                <a:solidFill>
                  <a:srgbClr val="898989"/>
                </a:solidFill>
                <a:latin typeface="Tahoma" pitchFamily="34" charset="0"/>
              </a:rPr>
              <a:pPr>
                <a:spcBef>
                  <a:spcPct val="0"/>
                </a:spcBef>
                <a:buFontTx/>
                <a:buNone/>
              </a:pPr>
              <a:t>86</a:t>
            </a:fld>
            <a:endParaRPr lang="en-US" altLang="zh-CN" sz="1200">
              <a:solidFill>
                <a:srgbClr val="898989"/>
              </a:solidFill>
              <a:latin typeface="Tahoma" pitchFamily="34" charset="0"/>
            </a:endParaRPr>
          </a:p>
        </p:txBody>
      </p:sp>
      <p:graphicFrame>
        <p:nvGraphicFramePr>
          <p:cNvPr id="49157" name="Object 3"/>
          <p:cNvGraphicFramePr>
            <a:graphicFrameLocks noChangeAspect="1"/>
          </p:cNvGraphicFramePr>
          <p:nvPr/>
        </p:nvGraphicFramePr>
        <p:xfrm>
          <a:off x="3286125" y="1752600"/>
          <a:ext cx="2006600" cy="1041400"/>
        </p:xfrm>
        <a:graphic>
          <a:graphicData uri="http://schemas.openxmlformats.org/presentationml/2006/ole">
            <mc:AlternateContent xmlns:mc="http://schemas.openxmlformats.org/markup-compatibility/2006">
              <mc:Choice xmlns:v="urn:schemas-microsoft-com:vml" Requires="v">
                <p:oleObj spid="_x0000_s8206" name="Equation" r:id="rId3" imgW="838200" imgH="419100" progId="Equation.3">
                  <p:embed/>
                </p:oleObj>
              </mc:Choice>
              <mc:Fallback>
                <p:oleObj name="Equation"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1752600"/>
                        <a:ext cx="20066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Rectangle 4"/>
          <p:cNvSpPr>
            <a:spLocks noChangeArrowheads="1"/>
          </p:cNvSpPr>
          <p:nvPr/>
        </p:nvSpPr>
        <p:spPr bwMode="auto">
          <a:xfrm>
            <a:off x="838200" y="28194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Arial" charset="0"/>
              </a:rPr>
              <a:t>水体底泥耗氧 （机理未清楚，了解）</a:t>
            </a:r>
            <a:endParaRPr kumimoji="0" lang="zh-CN" altLang="en-US">
              <a:latin typeface="Arial" charset="0"/>
            </a:endParaRPr>
          </a:p>
        </p:txBody>
      </p:sp>
      <p:graphicFrame>
        <p:nvGraphicFramePr>
          <p:cNvPr id="49159" name="Object 5"/>
          <p:cNvGraphicFramePr>
            <a:graphicFrameLocks noChangeAspect="1"/>
          </p:cNvGraphicFramePr>
          <p:nvPr/>
        </p:nvGraphicFramePr>
        <p:xfrm>
          <a:off x="2516188" y="3625850"/>
          <a:ext cx="5286375" cy="1136650"/>
        </p:xfrm>
        <a:graphic>
          <a:graphicData uri="http://schemas.openxmlformats.org/presentationml/2006/ole">
            <mc:AlternateContent xmlns:mc="http://schemas.openxmlformats.org/markup-compatibility/2006">
              <mc:Choice xmlns:v="urn:schemas-microsoft-com:vml" Requires="v">
                <p:oleObj spid="_x0000_s8207" name="Equation" r:id="rId5" imgW="1625600" imgH="457200" progId="Equation.3">
                  <p:embed/>
                </p:oleObj>
              </mc:Choice>
              <mc:Fallback>
                <p:oleObj name="Equation" r:id="rId5" imgW="1625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6188" y="3625850"/>
                        <a:ext cx="5286375" cy="1136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98204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685800" y="609600"/>
            <a:ext cx="7772400" cy="2057400"/>
          </a:xfrm>
        </p:spPr>
        <p:txBody>
          <a:bodyPr/>
          <a:lstStyle/>
          <a:p>
            <a:pPr eaLnBrk="1" hangingPunct="1">
              <a:lnSpc>
                <a:spcPct val="90000"/>
              </a:lnSpc>
              <a:buClr>
                <a:schemeClr val="accent2"/>
              </a:buClr>
              <a:buFont typeface="Webdings" pitchFamily="18" charset="2"/>
              <a:buNone/>
            </a:pPr>
            <a:r>
              <a:rPr lang="zh-CN" altLang="en-US" sz="2400" b="1"/>
              <a:t>（</a:t>
            </a:r>
            <a:r>
              <a:rPr lang="en-US" altLang="zh-CN" sz="2400" b="1"/>
              <a:t>2</a:t>
            </a:r>
            <a:r>
              <a:rPr lang="zh-CN" altLang="en-US" sz="2400" b="1"/>
              <a:t>）复氧过程</a:t>
            </a:r>
            <a:r>
              <a:rPr lang="en-US" altLang="zh-CN" sz="2400" b="1"/>
              <a:t>: </a:t>
            </a:r>
            <a:r>
              <a:rPr lang="zh-CN" altLang="en-US" sz="2400" b="1"/>
              <a:t>大气</a:t>
            </a:r>
            <a:r>
              <a:rPr lang="en-US" altLang="zh-CN" sz="2400" b="1"/>
              <a:t>+</a:t>
            </a:r>
            <a:r>
              <a:rPr lang="zh-CN" altLang="en-US" sz="2400" b="1"/>
              <a:t>水生植物光合作用</a:t>
            </a:r>
          </a:p>
          <a:p>
            <a:pPr eaLnBrk="1" hangingPunct="1">
              <a:lnSpc>
                <a:spcPct val="90000"/>
              </a:lnSpc>
              <a:buClr>
                <a:schemeClr val="accent2"/>
              </a:buClr>
              <a:buFont typeface="Symbol" pitchFamily="18" charset="2"/>
              <a:buChar char="·"/>
            </a:pPr>
            <a:r>
              <a:rPr lang="zh-CN" altLang="en-US" sz="2400" b="1"/>
              <a:t>大气复氧 </a:t>
            </a:r>
            <a:endParaRPr lang="zh-CN" altLang="en-US"/>
          </a:p>
          <a:p>
            <a:pPr algn="just" eaLnBrk="1" hangingPunct="1">
              <a:buFontTx/>
              <a:buNone/>
            </a:pPr>
            <a:r>
              <a:rPr lang="zh-CN" altLang="en-US" sz="2400" b="1"/>
              <a:t>        氧气由大气进入水体的传质速率与水体的氧亏量</a:t>
            </a:r>
            <a:r>
              <a:rPr lang="zh-CN" altLang="en-US" sz="2400" b="1" i="1">
                <a:sym typeface="Symbol" pitchFamily="18" charset="2"/>
              </a:rPr>
              <a:t></a:t>
            </a:r>
            <a:r>
              <a:rPr lang="en-US" altLang="zh-CN" sz="2400" b="1" i="1" baseline="-25000">
                <a:sym typeface="Symbol" pitchFamily="18" charset="2"/>
              </a:rPr>
              <a:t>D</a:t>
            </a:r>
            <a:r>
              <a:rPr lang="zh-CN" altLang="zh-CN" sz="2400" b="1">
                <a:sym typeface="Symbol" pitchFamily="18" charset="2"/>
              </a:rPr>
              <a:t>成正比：</a:t>
            </a:r>
            <a:endParaRPr lang="zh-CN" altLang="en-US" sz="2400" b="1"/>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018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2C8E31C-30A2-4B8D-A205-727829E16639}" type="slidenum">
              <a:rPr lang="en-US" altLang="zh-CN" sz="1200">
                <a:solidFill>
                  <a:srgbClr val="898989"/>
                </a:solidFill>
                <a:latin typeface="Tahoma" pitchFamily="34" charset="0"/>
              </a:rPr>
              <a:pPr>
                <a:spcBef>
                  <a:spcPct val="0"/>
                </a:spcBef>
                <a:buFontTx/>
                <a:buNone/>
              </a:pPr>
              <a:t>87</a:t>
            </a:fld>
            <a:endParaRPr lang="en-US" altLang="zh-CN" sz="1200">
              <a:solidFill>
                <a:srgbClr val="898989"/>
              </a:solidFill>
              <a:latin typeface="Tahoma" pitchFamily="34" charset="0"/>
            </a:endParaRPr>
          </a:p>
        </p:txBody>
      </p:sp>
      <p:graphicFrame>
        <p:nvGraphicFramePr>
          <p:cNvPr id="29701" name="Object 3"/>
          <p:cNvGraphicFramePr>
            <a:graphicFrameLocks noChangeAspect="1"/>
          </p:cNvGraphicFramePr>
          <p:nvPr/>
        </p:nvGraphicFramePr>
        <p:xfrm>
          <a:off x="2878138" y="1892300"/>
          <a:ext cx="2403475" cy="849313"/>
        </p:xfrm>
        <a:graphic>
          <a:graphicData uri="http://schemas.openxmlformats.org/presentationml/2006/ole">
            <mc:AlternateContent xmlns:mc="http://schemas.openxmlformats.org/markup-compatibility/2006">
              <mc:Choice xmlns:v="urn:schemas-microsoft-com:vml" Requires="v">
                <p:oleObj spid="_x0000_s9248" name="公式" r:id="rId3" imgW="914400" imgH="393700" progId="Equation.3">
                  <p:embed/>
                </p:oleObj>
              </mc:Choice>
              <mc:Fallback>
                <p:oleObj name="公式" r:id="rId3" imgW="9144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1892300"/>
                        <a:ext cx="2403475" cy="849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4"/>
          <p:cNvGraphicFramePr>
            <a:graphicFrameLocks noChangeAspect="1"/>
          </p:cNvGraphicFramePr>
          <p:nvPr/>
        </p:nvGraphicFramePr>
        <p:xfrm>
          <a:off x="1612900" y="3632200"/>
          <a:ext cx="2528888" cy="520700"/>
        </p:xfrm>
        <a:graphic>
          <a:graphicData uri="http://schemas.openxmlformats.org/presentationml/2006/ole">
            <mc:AlternateContent xmlns:mc="http://schemas.openxmlformats.org/markup-compatibility/2006">
              <mc:Choice xmlns:v="urn:schemas-microsoft-com:vml" Requires="v">
                <p:oleObj spid="_x0000_s9249" name="公式" r:id="rId5" imgW="1040948" imgH="241195" progId="Equation.3">
                  <p:embed/>
                </p:oleObj>
              </mc:Choice>
              <mc:Fallback>
                <p:oleObj name="公式" r:id="rId5" imgW="1040948"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2900" y="3632200"/>
                        <a:ext cx="2528888" cy="520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5"/>
          <p:cNvGraphicFramePr>
            <a:graphicFrameLocks noChangeAspect="1"/>
          </p:cNvGraphicFramePr>
          <p:nvPr/>
        </p:nvGraphicFramePr>
        <p:xfrm>
          <a:off x="4595813" y="4178300"/>
          <a:ext cx="2497137" cy="849313"/>
        </p:xfrm>
        <a:graphic>
          <a:graphicData uri="http://schemas.openxmlformats.org/presentationml/2006/ole">
            <mc:AlternateContent xmlns:mc="http://schemas.openxmlformats.org/markup-compatibility/2006">
              <mc:Choice xmlns:v="urn:schemas-microsoft-com:vml" Requires="v">
                <p:oleObj spid="_x0000_s9250" name="公式" r:id="rId7" imgW="1002865" imgH="393529" progId="Equation.3">
                  <p:embed/>
                </p:oleObj>
              </mc:Choice>
              <mc:Fallback>
                <p:oleObj name="公式" r:id="rId7" imgW="1002865"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5813" y="4178300"/>
                        <a:ext cx="2497137" cy="849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4" name="Text Box 6"/>
          <p:cNvSpPr txBox="1">
            <a:spLocks noChangeArrowheads="1"/>
          </p:cNvSpPr>
          <p:nvPr/>
        </p:nvSpPr>
        <p:spPr bwMode="auto">
          <a:xfrm>
            <a:off x="762000" y="3429000"/>
            <a:ext cx="110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其中：</a:t>
            </a:r>
            <a:endParaRPr lang="zh-CN" altLang="en-US" sz="2400">
              <a:latin typeface="Tahoma" pitchFamily="34" charset="0"/>
            </a:endParaRPr>
          </a:p>
        </p:txBody>
      </p:sp>
      <p:sp>
        <p:nvSpPr>
          <p:cNvPr id="29705" name="Text Box 7"/>
          <p:cNvSpPr txBox="1">
            <a:spLocks noChangeArrowheads="1"/>
          </p:cNvSpPr>
          <p:nvPr/>
        </p:nvSpPr>
        <p:spPr bwMode="auto">
          <a:xfrm>
            <a:off x="1476375" y="4365625"/>
            <a:ext cx="2355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b="1">
                <a:solidFill>
                  <a:srgbClr val="FF0000"/>
                </a:solidFill>
                <a:latin typeface="Tahoma" pitchFamily="34" charset="0"/>
              </a:rPr>
              <a:t>（淡水，常压下）饱和溶解氧浓度</a:t>
            </a:r>
            <a:endParaRPr lang="zh-CN" altLang="en-US" sz="1600">
              <a:solidFill>
                <a:srgbClr val="FF0000"/>
              </a:solidFill>
              <a:latin typeface="Tahoma" pitchFamily="34" charset="0"/>
            </a:endParaRPr>
          </a:p>
        </p:txBody>
      </p:sp>
      <p:graphicFrame>
        <p:nvGraphicFramePr>
          <p:cNvPr id="29706" name="Object 8"/>
          <p:cNvGraphicFramePr>
            <a:graphicFrameLocks noChangeAspect="1"/>
          </p:cNvGraphicFramePr>
          <p:nvPr/>
        </p:nvGraphicFramePr>
        <p:xfrm>
          <a:off x="468313" y="5661025"/>
          <a:ext cx="8255000" cy="357188"/>
        </p:xfrm>
        <a:graphic>
          <a:graphicData uri="http://schemas.openxmlformats.org/presentationml/2006/ole">
            <mc:AlternateContent xmlns:mc="http://schemas.openxmlformats.org/markup-compatibility/2006">
              <mc:Choice xmlns:v="urn:schemas-microsoft-com:vml" Requires="v">
                <p:oleObj spid="_x0000_s9251" name="公式" r:id="rId9" imgW="5092700" imgH="254000" progId="Equation.3">
                  <p:embed/>
                </p:oleObj>
              </mc:Choice>
              <mc:Fallback>
                <p:oleObj name="公式" r:id="rId9" imgW="50927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5661025"/>
                        <a:ext cx="8255000" cy="357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7" name="Text Box 9"/>
          <p:cNvSpPr txBox="1">
            <a:spLocks noChangeArrowheads="1"/>
          </p:cNvSpPr>
          <p:nvPr/>
        </p:nvSpPr>
        <p:spPr bwMode="auto">
          <a:xfrm>
            <a:off x="1116013" y="5157788"/>
            <a:ext cx="692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rPr>
              <a:t>在河口，会受到含盐量的影响，可用海尔经验公式</a:t>
            </a:r>
            <a:endParaRPr lang="zh-CN" altLang="en-US" sz="2400">
              <a:solidFill>
                <a:srgbClr val="FF0000"/>
              </a:solidFill>
              <a:latin typeface="Tahoma" pitchFamily="34" charset="0"/>
            </a:endParaRPr>
          </a:p>
        </p:txBody>
      </p:sp>
      <p:graphicFrame>
        <p:nvGraphicFramePr>
          <p:cNvPr id="29708" name="Object 10"/>
          <p:cNvGraphicFramePr>
            <a:graphicFrameLocks noChangeAspect="1"/>
          </p:cNvGraphicFramePr>
          <p:nvPr/>
        </p:nvGraphicFramePr>
        <p:xfrm>
          <a:off x="2627313" y="2997200"/>
          <a:ext cx="5911850" cy="547688"/>
        </p:xfrm>
        <a:graphic>
          <a:graphicData uri="http://schemas.openxmlformats.org/presentationml/2006/ole">
            <mc:AlternateContent xmlns:mc="http://schemas.openxmlformats.org/markup-compatibility/2006">
              <mc:Choice xmlns:v="urn:schemas-microsoft-com:vml" Requires="v">
                <p:oleObj spid="_x0000_s9252" name="Equation" r:id="rId11" imgW="2590800" imgH="254000" progId="Equation.3">
                  <p:embed/>
                </p:oleObj>
              </mc:Choice>
              <mc:Fallback>
                <p:oleObj name="Equation" r:id="rId11" imgW="2590800"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2997200"/>
                        <a:ext cx="5911850"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82966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7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0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7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7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7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P spid="29704" grpId="0"/>
      <p:bldP spid="29705" grpId="0"/>
      <p:bldP spid="2970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idx="1"/>
          </p:nvPr>
        </p:nvSpPr>
        <p:spPr>
          <a:xfrm>
            <a:off x="685800" y="609600"/>
            <a:ext cx="7772400" cy="14478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Char char="·"/>
            </a:pPr>
            <a:r>
              <a:rPr lang="zh-CN" altLang="en-US" sz="2400" b="1"/>
              <a:t>光合作用</a:t>
            </a:r>
            <a:endParaRPr lang="en-US" altLang="zh-CN" sz="2400" b="1"/>
          </a:p>
          <a:p>
            <a:pPr eaLnBrk="1" hangingPunct="1">
              <a:lnSpc>
                <a:spcPct val="90000"/>
              </a:lnSpc>
              <a:buClr>
                <a:schemeClr val="accent2"/>
              </a:buClr>
              <a:buFont typeface="Symbol" pitchFamily="18" charset="2"/>
              <a:buNone/>
            </a:pPr>
            <a:r>
              <a:rPr lang="en-US" altLang="zh-CN"/>
              <a:t>         </a:t>
            </a:r>
            <a:r>
              <a:rPr lang="zh-CN" altLang="en-US" sz="2400" b="1"/>
              <a:t>时间平均模型为：</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12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0E022BD-568E-4B50-A39F-58C434246CF3}" type="slidenum">
              <a:rPr lang="en-US" altLang="zh-CN" sz="1200">
                <a:solidFill>
                  <a:srgbClr val="898989"/>
                </a:solidFill>
                <a:latin typeface="Tahoma" pitchFamily="34" charset="0"/>
              </a:rPr>
              <a:pPr>
                <a:spcBef>
                  <a:spcPct val="0"/>
                </a:spcBef>
                <a:buFontTx/>
                <a:buNone/>
              </a:pPr>
              <a:t>88</a:t>
            </a:fld>
            <a:endParaRPr lang="en-US" altLang="zh-CN" sz="1200">
              <a:solidFill>
                <a:srgbClr val="898989"/>
              </a:solidFill>
              <a:latin typeface="Tahoma" pitchFamily="34" charset="0"/>
            </a:endParaRPr>
          </a:p>
        </p:txBody>
      </p:sp>
      <p:graphicFrame>
        <p:nvGraphicFramePr>
          <p:cNvPr id="51205" name="Object 3"/>
          <p:cNvGraphicFramePr>
            <a:graphicFrameLocks noChangeAspect="1"/>
          </p:cNvGraphicFramePr>
          <p:nvPr/>
        </p:nvGraphicFramePr>
        <p:xfrm>
          <a:off x="3429000" y="2133600"/>
          <a:ext cx="2273300" cy="889000"/>
        </p:xfrm>
        <a:graphic>
          <a:graphicData uri="http://schemas.openxmlformats.org/presentationml/2006/ole">
            <mc:AlternateContent xmlns:mc="http://schemas.openxmlformats.org/markup-compatibility/2006">
              <mc:Choice xmlns:v="urn:schemas-microsoft-com:vml" Requires="v">
                <p:oleObj spid="_x0000_s10248" name="公式" r:id="rId3" imgW="799753" imgH="444307" progId="Equation.3">
                  <p:embed/>
                </p:oleObj>
              </mc:Choice>
              <mc:Fallback>
                <p:oleObj name="公式" r:id="rId3" imgW="799753"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133600"/>
                        <a:ext cx="2273300" cy="889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6" name="Picture 4" descr="美景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02000"/>
            <a:ext cx="9144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17589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idx="1"/>
          </p:nvPr>
        </p:nvSpPr>
        <p:spPr>
          <a:xfrm>
            <a:off x="901700" y="533400"/>
            <a:ext cx="7004050" cy="2368550"/>
          </a:xfrm>
        </p:spPr>
        <p:txBody>
          <a:bodyPr>
            <a:normAutofit lnSpcReduction="10000"/>
          </a:bodyPr>
          <a:lstStyle/>
          <a:p>
            <a:pPr eaLnBrk="1" hangingPunct="1">
              <a:lnSpc>
                <a:spcPct val="80000"/>
              </a:lnSpc>
              <a:buClr>
                <a:schemeClr val="accent2"/>
              </a:buClr>
              <a:buFont typeface="Webdings" pitchFamily="18" charset="2"/>
              <a:buNone/>
            </a:pPr>
            <a:r>
              <a:rPr lang="zh-CN" altLang="en-US" b="1" dirty="0">
                <a:ea typeface="华文新魏" pitchFamily="2" charset="-122"/>
              </a:rPr>
              <a:t>三、水温的变化过程</a:t>
            </a:r>
          </a:p>
          <a:p>
            <a:pPr eaLnBrk="1" hangingPunct="1">
              <a:lnSpc>
                <a:spcPct val="80000"/>
              </a:lnSpc>
              <a:buClr>
                <a:schemeClr val="accent2"/>
              </a:buClr>
              <a:buFont typeface="Webdings" pitchFamily="18" charset="2"/>
              <a:buChar char="4"/>
            </a:pPr>
            <a:r>
              <a:rPr lang="zh-CN" altLang="en-US" sz="2800" b="1" dirty="0">
                <a:ea typeface="华文新魏" pitchFamily="2" charset="-122"/>
              </a:rPr>
              <a:t>引起水温变化的工业污染源：发电厂、化工厂等排放的热水。</a:t>
            </a:r>
          </a:p>
          <a:p>
            <a:pPr algn="just" eaLnBrk="1" hangingPunct="1">
              <a:lnSpc>
                <a:spcPct val="80000"/>
              </a:lnSpc>
              <a:buClr>
                <a:schemeClr val="accent2"/>
              </a:buClr>
              <a:buFont typeface="Webdings" pitchFamily="18" charset="2"/>
              <a:buChar char="4"/>
            </a:pPr>
            <a:r>
              <a:rPr lang="zh-CN" altLang="en-US" sz="2800" b="1" dirty="0">
                <a:ea typeface="华文新魏" pitchFamily="2" charset="-122"/>
              </a:rPr>
              <a:t>引起水温变化的自然因素：水面同大气的热量交换、水体同河床的热量交换、太阳的辐射等。</a:t>
            </a:r>
            <a:endParaRPr lang="zh-CN" altLang="en-US" sz="2800" dirty="0">
              <a:ea typeface="华文新魏" pitchFamily="2" charset="-122"/>
            </a:endParaRPr>
          </a:p>
        </p:txBody>
      </p:sp>
      <p:sp>
        <p:nvSpPr>
          <p:cNvPr id="7168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22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004D614-5267-4CA2-8CB5-484EEB78EBC8}" type="slidenum">
              <a:rPr lang="en-US" altLang="zh-CN" sz="1200">
                <a:solidFill>
                  <a:srgbClr val="898989"/>
                </a:solidFill>
                <a:latin typeface="Tahoma" pitchFamily="34" charset="0"/>
              </a:rPr>
              <a:pPr>
                <a:spcBef>
                  <a:spcPct val="0"/>
                </a:spcBef>
                <a:buFontTx/>
                <a:buNone/>
              </a:pPr>
              <a:t>89</a:t>
            </a:fld>
            <a:endParaRPr lang="en-US" altLang="zh-CN" sz="1200">
              <a:solidFill>
                <a:srgbClr val="898989"/>
              </a:solidFill>
              <a:latin typeface="Tahoma" pitchFamily="34" charset="0"/>
            </a:endParaRPr>
          </a:p>
        </p:txBody>
      </p:sp>
      <p:pic>
        <p:nvPicPr>
          <p:cNvPr id="52229" name="Picture 3" descr="美景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0" y="3111500"/>
            <a:ext cx="51244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5186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p:cNvSpPr>
            <a:spLocks noGrp="1" noChangeArrowheads="1"/>
          </p:cNvSpPr>
          <p:nvPr>
            <p:ph idx="1"/>
          </p:nvPr>
        </p:nvSpPr>
        <p:spPr>
          <a:xfrm>
            <a:off x="467544" y="448733"/>
            <a:ext cx="8229600" cy="5300663"/>
          </a:xfrm>
        </p:spPr>
        <p:txBody>
          <a:bodyPr/>
          <a:lstStyle/>
          <a:p>
            <a:pPr eaLnBrk="1" hangingPunct="1">
              <a:lnSpc>
                <a:spcPct val="90000"/>
              </a:lnSpc>
              <a:buFontTx/>
              <a:buNone/>
            </a:pPr>
            <a:r>
              <a:rPr lang="zh-CN" altLang="en-US" sz="2400" dirty="0">
                <a:latin typeface="华文新魏" pitchFamily="2" charset="-122"/>
                <a:ea typeface="华文新魏" pitchFamily="2" charset="-122"/>
              </a:rPr>
              <a:t>（</a:t>
            </a:r>
            <a:r>
              <a:rPr lang="en-US" altLang="zh-CN" sz="2400" dirty="0">
                <a:latin typeface="华文新魏" pitchFamily="2" charset="-122"/>
                <a:ea typeface="华文新魏" pitchFamily="2" charset="-122"/>
              </a:rPr>
              <a:t>2</a:t>
            </a:r>
            <a:r>
              <a:rPr lang="zh-CN" altLang="en-US" sz="2400" dirty="0">
                <a:latin typeface="华文新魏" pitchFamily="2" charset="-122"/>
                <a:ea typeface="华文新魏" pitchFamily="2" charset="-122"/>
              </a:rPr>
              <a:t>）．点污染源调查的内容</a:t>
            </a:r>
          </a:p>
          <a:p>
            <a:pPr eaLnBrk="1" hangingPunct="1">
              <a:lnSpc>
                <a:spcPct val="90000"/>
              </a:lnSpc>
              <a:buFontTx/>
              <a:buNone/>
            </a:pPr>
            <a:r>
              <a:rPr lang="zh-CN" altLang="en-US" sz="2400" dirty="0">
                <a:latin typeface="华文新魏" pitchFamily="2" charset="-122"/>
                <a:ea typeface="华文新魏" pitchFamily="2" charset="-122"/>
              </a:rPr>
              <a:t>    根据评价工作的需要选择下述全部或部分内容进行调查：</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a </a:t>
            </a:r>
            <a:r>
              <a:rPr lang="zh-CN" altLang="en-US" sz="2400" dirty="0">
                <a:latin typeface="华文新魏" pitchFamily="2" charset="-122"/>
                <a:ea typeface="华文新魏" pitchFamily="2" charset="-122"/>
              </a:rPr>
              <a:t>点源的排放：调查</a:t>
            </a:r>
            <a:r>
              <a:rPr lang="zh-CN" altLang="en-US" sz="2400" dirty="0">
                <a:solidFill>
                  <a:srgbClr val="FF0000"/>
                </a:solidFill>
                <a:latin typeface="华文新魏" pitchFamily="2" charset="-122"/>
                <a:ea typeface="华文新魏" pitchFamily="2" charset="-122"/>
              </a:rPr>
              <a:t>确定排放口</a:t>
            </a:r>
            <a:r>
              <a:rPr lang="zh-CN" altLang="en-US" sz="2400" dirty="0">
                <a:latin typeface="华文新魏" pitchFamily="2" charset="-122"/>
                <a:ea typeface="华文新魏" pitchFamily="2" charset="-122"/>
              </a:rPr>
              <a:t>的平面位置、排放方向、排放口在断面上的位置、排放形式</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分散排放或集中排放</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b </a:t>
            </a:r>
            <a:r>
              <a:rPr lang="zh-CN" altLang="en-US" sz="2400" dirty="0">
                <a:solidFill>
                  <a:srgbClr val="FF0000"/>
                </a:solidFill>
                <a:latin typeface="华文新魏" pitchFamily="2" charset="-122"/>
                <a:ea typeface="华文新魏" pitchFamily="2" charset="-122"/>
              </a:rPr>
              <a:t>排放数据</a:t>
            </a:r>
            <a:r>
              <a:rPr lang="zh-CN" altLang="en-US" sz="2400" dirty="0">
                <a:latin typeface="华文新魏" pitchFamily="2" charset="-122"/>
                <a:ea typeface="华文新魏" pitchFamily="2" charset="-122"/>
              </a:rPr>
              <a:t>：根据现有的实测数据、统计报表以及各厂矿的工艺路线等选定的主要水质参数，并调查现有的排放量、排放速度、排放浓度及其变化等数据。</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c </a:t>
            </a:r>
            <a:r>
              <a:rPr lang="zh-CN" altLang="en-US" sz="2400" dirty="0">
                <a:solidFill>
                  <a:srgbClr val="FF0000"/>
                </a:solidFill>
                <a:latin typeface="华文新魏" pitchFamily="2" charset="-122"/>
                <a:ea typeface="华文新魏" pitchFamily="2" charset="-122"/>
              </a:rPr>
              <a:t>用排水状况</a:t>
            </a:r>
            <a:r>
              <a:rPr lang="zh-CN" altLang="en-US" sz="2400" dirty="0">
                <a:latin typeface="华文新魏" pitchFamily="2" charset="-122"/>
                <a:ea typeface="华文新魏" pitchFamily="2" charset="-122"/>
              </a:rPr>
              <a:t>：主要调查取水量、用水量、循环水量及排水总量等。</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d </a:t>
            </a:r>
            <a:r>
              <a:rPr lang="zh-CN" altLang="en-US" sz="2400" dirty="0">
                <a:latin typeface="华文新魏" pitchFamily="2" charset="-122"/>
                <a:ea typeface="华文新魏" pitchFamily="2" charset="-122"/>
              </a:rPr>
              <a:t>厂矿企业、事业单位的</a:t>
            </a:r>
            <a:r>
              <a:rPr lang="zh-CN" altLang="en-US" sz="2400" dirty="0">
                <a:solidFill>
                  <a:srgbClr val="FF0000"/>
                </a:solidFill>
                <a:latin typeface="华文新魏" pitchFamily="2" charset="-122"/>
                <a:ea typeface="华文新魏" pitchFamily="2" charset="-122"/>
              </a:rPr>
              <a:t>废污水处理状况</a:t>
            </a:r>
            <a:r>
              <a:rPr lang="zh-CN" altLang="en-US" sz="2400" dirty="0">
                <a:latin typeface="华文新魏" pitchFamily="2" charset="-122"/>
                <a:ea typeface="华文新魏" pitchFamily="2" charset="-122"/>
              </a:rPr>
              <a:t>：主要调查废污水的处理设备、处理效率、处理水量及水质状况等。</a:t>
            </a:r>
          </a:p>
        </p:txBody>
      </p:sp>
      <p:sp>
        <p:nvSpPr>
          <p:cNvPr id="15565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6077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DA025DF-0246-4AC8-8F4B-963D1A4A1948}" type="slidenum">
              <a:rPr lang="en-US" altLang="zh-CN" sz="1200">
                <a:solidFill>
                  <a:srgbClr val="898989"/>
                </a:solidFill>
                <a:latin typeface="Tahoma" pitchFamily="34" charset="0"/>
              </a:rPr>
              <a:pPr>
                <a:spcBef>
                  <a:spcPct val="0"/>
                </a:spcBef>
                <a:buFontTx/>
                <a:buNone/>
              </a:pPr>
              <a:t>9</a:t>
            </a:fld>
            <a:endParaRPr lang="en-US" altLang="zh-CN" sz="1200">
              <a:solidFill>
                <a:srgbClr val="898989"/>
              </a:solidFill>
              <a:latin typeface="Tahoma"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4910"/>
          <a:stretch/>
        </p:blipFill>
        <p:spPr bwMode="auto">
          <a:xfrm>
            <a:off x="0" y="4725144"/>
            <a:ext cx="9325485" cy="396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0160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z="4600" b="1" dirty="0">
                <a:solidFill>
                  <a:srgbClr val="FF0000"/>
                </a:solidFill>
                <a:latin typeface="华文新魏" pitchFamily="2" charset="-122"/>
                <a:ea typeface="华文新魏" pitchFamily="2" charset="-122"/>
              </a:rPr>
              <a:t>四、河流水质预测模型</a:t>
            </a:r>
          </a:p>
        </p:txBody>
      </p:sp>
      <p:sp>
        <p:nvSpPr>
          <p:cNvPr id="53251" name="Rectangle 3"/>
          <p:cNvSpPr>
            <a:spLocks noGrp="1" noChangeArrowheads="1"/>
          </p:cNvSpPr>
          <p:nvPr>
            <p:ph idx="1"/>
          </p:nvPr>
        </p:nvSpPr>
        <p:spPr>
          <a:xfrm>
            <a:off x="685800" y="1809750"/>
            <a:ext cx="7772400" cy="4572000"/>
          </a:xfrm>
        </p:spPr>
        <p:txBody>
          <a:bodyPr/>
          <a:lstStyle/>
          <a:p>
            <a:pPr eaLnBrk="1" hangingPunct="1">
              <a:lnSpc>
                <a:spcPct val="90000"/>
              </a:lnSpc>
              <a:buClr>
                <a:schemeClr val="accent2"/>
              </a:buClr>
              <a:buFont typeface="Webdings" pitchFamily="18" charset="2"/>
              <a:buNone/>
            </a:pPr>
            <a:r>
              <a:rPr lang="zh-CN" altLang="en-GB"/>
              <a:t>          </a:t>
            </a:r>
            <a:r>
              <a:rPr lang="zh-CN" altLang="en-GB">
                <a:latin typeface="华文新魏" pitchFamily="2" charset="-122"/>
                <a:ea typeface="华文新魏" pitchFamily="2" charset="-122"/>
              </a:rPr>
              <a:t>从理论上说，污染物在水中的迁移、转化过程要用到三维水质模型预测描述。但实际应用的是一维和二维模型。一维模型常用于污染物浓度在断面上比较均匀分布的中小型河流水质预测；二维模型常用于污染物浓度在垂向比较均匀，而在纵向（</a:t>
            </a:r>
            <a:r>
              <a:rPr lang="en-GB" altLang="zh-CN">
                <a:latin typeface="华文新魏" pitchFamily="2" charset="-122"/>
                <a:ea typeface="华文新魏" pitchFamily="2" charset="-122"/>
              </a:rPr>
              <a:t>X</a:t>
            </a:r>
            <a:r>
              <a:rPr lang="zh-CN" altLang="en-GB">
                <a:latin typeface="华文新魏" pitchFamily="2" charset="-122"/>
                <a:ea typeface="华文新魏" pitchFamily="2" charset="-122"/>
              </a:rPr>
              <a:t>轴）和横向（</a:t>
            </a:r>
            <a:r>
              <a:rPr lang="en-GB" altLang="zh-CN">
                <a:latin typeface="华文新魏" pitchFamily="2" charset="-122"/>
                <a:ea typeface="华文新魏" pitchFamily="2" charset="-122"/>
              </a:rPr>
              <a:t>Y</a:t>
            </a:r>
            <a:r>
              <a:rPr lang="zh-CN" altLang="en-GB">
                <a:latin typeface="华文新魏" pitchFamily="2" charset="-122"/>
                <a:ea typeface="华文新魏" pitchFamily="2" charset="-122"/>
              </a:rPr>
              <a:t>轴）分布不均匀的大河。对于小型湖泊还可采用更简化的零维模型，即在该水体内污染物浓度时均匀分布的。</a:t>
            </a:r>
            <a:endParaRPr lang="zh-CN" altLang="en-US">
              <a:latin typeface="华文新魏" pitchFamily="2" charset="-122"/>
              <a:ea typeface="华文新魏" pitchFamily="2" charset="-122"/>
            </a:endParaRPr>
          </a:p>
        </p:txBody>
      </p:sp>
      <p:sp>
        <p:nvSpPr>
          <p:cNvPr id="7270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325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4187A2A-4113-448B-8EE1-6A318773CCF0}" type="slidenum">
              <a:rPr lang="en-US" altLang="zh-CN" sz="1200">
                <a:solidFill>
                  <a:srgbClr val="898989"/>
                </a:solidFill>
                <a:latin typeface="Tahoma" pitchFamily="34" charset="0"/>
              </a:rPr>
              <a:pPr>
                <a:spcBef>
                  <a:spcPct val="0"/>
                </a:spcBef>
                <a:buFontTx/>
                <a:buNone/>
              </a:pPr>
              <a:t>90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09213625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179388" y="401638"/>
            <a:ext cx="7772400" cy="914400"/>
          </a:xfrm>
        </p:spPr>
        <p:txBody>
          <a:bodyPr/>
          <a:lstStyle/>
          <a:p>
            <a:pPr>
              <a:lnSpc>
                <a:spcPct val="90000"/>
              </a:lnSpc>
              <a:buClr>
                <a:schemeClr val="accent2"/>
              </a:buClr>
              <a:buNone/>
            </a:pPr>
            <a:r>
              <a:rPr lang="zh-CN" altLang="en-US" sz="2800" b="1" dirty="0">
                <a:latin typeface="华文新魏" pitchFamily="2" charset="-122"/>
                <a:ea typeface="华文新魏" pitchFamily="2" charset="-122"/>
              </a:rPr>
              <a:t>（一）、河流中污染物的混合和衰减模型</a:t>
            </a:r>
          </a:p>
          <a:p>
            <a:pPr eaLnBrk="1" hangingPunct="1">
              <a:lnSpc>
                <a:spcPct val="9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）完全混合模型（零维）</a:t>
            </a:r>
            <a:endParaRPr lang="zh-CN" altLang="en-US" sz="2400" dirty="0">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42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ED252AB-2323-4B56-B3DE-91BC7BDFE9B1}" type="slidenum">
              <a:rPr lang="en-US" altLang="zh-CN" sz="1200">
                <a:solidFill>
                  <a:srgbClr val="898989"/>
                </a:solidFill>
                <a:latin typeface="Tahoma" pitchFamily="34" charset="0"/>
              </a:rPr>
              <a:pPr>
                <a:spcBef>
                  <a:spcPct val="0"/>
                </a:spcBef>
                <a:buFontTx/>
                <a:buNone/>
              </a:pPr>
              <a:t>91</a:t>
            </a:fld>
            <a:endParaRPr lang="en-US" altLang="zh-CN" sz="1200">
              <a:solidFill>
                <a:srgbClr val="898989"/>
              </a:solidFill>
              <a:latin typeface="Tahoma" pitchFamily="34" charset="0"/>
            </a:endParaRPr>
          </a:p>
        </p:txBody>
      </p:sp>
      <p:graphicFrame>
        <p:nvGraphicFramePr>
          <p:cNvPr id="14338" name="Object 3"/>
          <p:cNvGraphicFramePr>
            <a:graphicFrameLocks noChangeAspect="1"/>
          </p:cNvGraphicFramePr>
          <p:nvPr/>
        </p:nvGraphicFramePr>
        <p:xfrm>
          <a:off x="2138363" y="1571625"/>
          <a:ext cx="2743200" cy="825500"/>
        </p:xfrm>
        <a:graphic>
          <a:graphicData uri="http://schemas.openxmlformats.org/presentationml/2006/ole">
            <mc:AlternateContent xmlns:mc="http://schemas.openxmlformats.org/markup-compatibility/2006">
              <mc:Choice xmlns:v="urn:schemas-microsoft-com:vml" Requires="v">
                <p:oleObj spid="_x0000_s11273" name="公式" r:id="rId3" imgW="1091726" imgH="418918" progId="Equation.3">
                  <p:embed/>
                </p:oleObj>
              </mc:Choice>
              <mc:Fallback>
                <p:oleObj name="公式" r:id="rId3" imgW="1091726"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63" y="1571625"/>
                        <a:ext cx="2743200" cy="825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Text Box 4"/>
          <p:cNvSpPr txBox="1">
            <a:spLocks noChangeArrowheads="1"/>
          </p:cNvSpPr>
          <p:nvPr/>
        </p:nvSpPr>
        <p:spPr bwMode="auto">
          <a:xfrm>
            <a:off x="573088" y="2690813"/>
            <a:ext cx="79248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华文新魏" pitchFamily="2" charset="-122"/>
                <a:ea typeface="华文新魏" pitchFamily="2" charset="-122"/>
              </a:rPr>
              <a:t>式中：  </a:t>
            </a:r>
            <a:r>
              <a:rPr lang="en-US" altLang="zh-CN" sz="2400" b="1">
                <a:latin typeface="华文新魏" pitchFamily="2" charset="-122"/>
                <a:ea typeface="华文新魏" pitchFamily="2" charset="-122"/>
              </a:rPr>
              <a:t>C</a:t>
            </a:r>
            <a:r>
              <a:rPr lang="en-US" altLang="zh-CN" sz="2400" b="1">
                <a:latin typeface="华文新魏" pitchFamily="2" charset="-122"/>
                <a:ea typeface="华文新魏" pitchFamily="2" charset="-122"/>
                <a:sym typeface="Symbol" pitchFamily="18" charset="2"/>
              </a:rPr>
              <a:t> </a:t>
            </a:r>
            <a:r>
              <a:rPr lang="zh-CN" altLang="en-US" sz="2400" b="1">
                <a:latin typeface="华文新魏" pitchFamily="2" charset="-122"/>
                <a:ea typeface="华文新魏" pitchFamily="2" charset="-122"/>
                <a:sym typeface="Symbol" pitchFamily="18" charset="2"/>
              </a:rPr>
              <a:t>－废水与河水完全混合后污染物的浓度，</a:t>
            </a:r>
            <a:r>
              <a:rPr lang="en-US" altLang="zh-CN" sz="2400" b="1">
                <a:latin typeface="华文新魏" pitchFamily="2" charset="-122"/>
                <a:ea typeface="华文新魏" pitchFamily="2" charset="-122"/>
                <a:sym typeface="Symbol" pitchFamily="18" charset="2"/>
              </a:rPr>
              <a:t>mg/L</a:t>
            </a:r>
          </a:p>
          <a:p>
            <a:pPr eaLnBrk="1" hangingPunct="1">
              <a:spcBef>
                <a:spcPct val="50000"/>
              </a:spcBef>
              <a:buFontTx/>
              <a:buNone/>
            </a:pPr>
            <a:r>
              <a:rPr lang="en-US" altLang="zh-CN" sz="2400" b="1">
                <a:latin typeface="华文新魏" pitchFamily="2" charset="-122"/>
                <a:ea typeface="华文新魏" pitchFamily="2" charset="-122"/>
                <a:sym typeface="Symbol" pitchFamily="18" charset="2"/>
              </a:rPr>
              <a:t>             </a:t>
            </a:r>
            <a:r>
              <a:rPr lang="en-US" altLang="zh-CN" sz="2400" b="1" i="1">
                <a:latin typeface="华文新魏" pitchFamily="2" charset="-122"/>
                <a:ea typeface="华文新魏" pitchFamily="2" charset="-122"/>
                <a:sym typeface="Symbol" pitchFamily="18" charset="2"/>
              </a:rPr>
              <a:t> Qp</a:t>
            </a:r>
            <a:r>
              <a:rPr lang="en-US" altLang="zh-CN" sz="2400" b="1" baseline="-25000">
                <a:latin typeface="华文新魏" pitchFamily="2" charset="-122"/>
                <a:ea typeface="华文新魏" pitchFamily="2" charset="-122"/>
                <a:sym typeface="Symbol" pitchFamily="18" charset="2"/>
              </a:rPr>
              <a:t>  </a:t>
            </a:r>
            <a:r>
              <a:rPr lang="zh-CN" altLang="en-US" sz="2400" b="1">
                <a:latin typeface="华文新魏" pitchFamily="2" charset="-122"/>
                <a:ea typeface="华文新魏" pitchFamily="2" charset="-122"/>
                <a:sym typeface="Symbol" pitchFamily="18" charset="2"/>
              </a:rPr>
              <a:t>－排污口上游来水流量，</a:t>
            </a:r>
            <a:r>
              <a:rPr lang="en-US" altLang="zh-CN" sz="2400" b="1">
                <a:latin typeface="华文新魏" pitchFamily="2" charset="-122"/>
                <a:ea typeface="华文新魏" pitchFamily="2" charset="-122"/>
                <a:sym typeface="Symbol" pitchFamily="18" charset="2"/>
              </a:rPr>
              <a:t>m</a:t>
            </a:r>
            <a:r>
              <a:rPr lang="en-US" altLang="zh-CN" sz="2400" b="1" baseline="30000">
                <a:latin typeface="华文新魏" pitchFamily="2" charset="-122"/>
                <a:ea typeface="华文新魏" pitchFamily="2" charset="-122"/>
                <a:sym typeface="Symbol" pitchFamily="18" charset="2"/>
              </a:rPr>
              <a:t>3</a:t>
            </a:r>
            <a:r>
              <a:rPr lang="en-US" altLang="zh-CN" sz="2400" b="1">
                <a:latin typeface="华文新魏" pitchFamily="2" charset="-122"/>
                <a:ea typeface="华文新魏" pitchFamily="2" charset="-122"/>
                <a:sym typeface="Symbol" pitchFamily="18" charset="2"/>
              </a:rPr>
              <a:t>/s</a:t>
            </a:r>
          </a:p>
          <a:p>
            <a:pPr eaLnBrk="1" hangingPunct="1">
              <a:spcBef>
                <a:spcPct val="50000"/>
              </a:spcBef>
              <a:buFontTx/>
              <a:buNone/>
            </a:pPr>
            <a:r>
              <a:rPr lang="en-US" altLang="zh-CN" sz="2400" b="1" i="1">
                <a:latin typeface="华文新魏" pitchFamily="2" charset="-122"/>
                <a:ea typeface="华文新魏" pitchFamily="2" charset="-122"/>
                <a:sym typeface="Symbol" pitchFamily="18" charset="2"/>
              </a:rPr>
              <a:t>             Cp</a:t>
            </a:r>
            <a:r>
              <a:rPr lang="en-US" altLang="zh-CN" sz="2400" b="1" baseline="-25000">
                <a:latin typeface="华文新魏" pitchFamily="2" charset="-122"/>
                <a:ea typeface="华文新魏" pitchFamily="2" charset="-122"/>
                <a:sym typeface="Symbol" pitchFamily="18" charset="2"/>
              </a:rPr>
              <a:t> </a:t>
            </a:r>
            <a:r>
              <a:rPr lang="zh-CN" altLang="en-US" sz="2400" b="1">
                <a:latin typeface="华文新魏" pitchFamily="2" charset="-122"/>
                <a:ea typeface="华文新魏" pitchFamily="2" charset="-122"/>
                <a:sym typeface="Symbol" pitchFamily="18" charset="2"/>
              </a:rPr>
              <a:t>－排污口上游河流中污染物浓度，</a:t>
            </a:r>
            <a:r>
              <a:rPr lang="en-US" altLang="zh-CN" sz="2400" b="1">
                <a:latin typeface="华文新魏" pitchFamily="2" charset="-122"/>
                <a:ea typeface="华文新魏" pitchFamily="2" charset="-122"/>
                <a:sym typeface="Symbol" pitchFamily="18" charset="2"/>
              </a:rPr>
              <a:t>mg/L</a:t>
            </a:r>
          </a:p>
          <a:p>
            <a:pPr eaLnBrk="1" hangingPunct="1">
              <a:spcBef>
                <a:spcPct val="50000"/>
              </a:spcBef>
              <a:buFontTx/>
              <a:buNone/>
            </a:pPr>
            <a:r>
              <a:rPr lang="en-US" altLang="zh-CN" sz="2400" b="1">
                <a:latin typeface="华文新魏" pitchFamily="2" charset="-122"/>
                <a:ea typeface="华文新魏" pitchFamily="2" charset="-122"/>
                <a:sym typeface="Symbol" pitchFamily="18" charset="2"/>
              </a:rPr>
              <a:t>            </a:t>
            </a:r>
            <a:r>
              <a:rPr lang="en-US" altLang="zh-CN" sz="2400" b="1" i="1">
                <a:latin typeface="华文新魏" pitchFamily="2" charset="-122"/>
                <a:ea typeface="华文新魏" pitchFamily="2" charset="-122"/>
                <a:sym typeface="Symbol" pitchFamily="18" charset="2"/>
              </a:rPr>
              <a:t>Q</a:t>
            </a:r>
            <a:r>
              <a:rPr lang="en-US" altLang="zh-CN" sz="2400" b="1" baseline="-25000">
                <a:latin typeface="华文新魏" pitchFamily="2" charset="-122"/>
                <a:ea typeface="华文新魏" pitchFamily="2" charset="-122"/>
                <a:sym typeface="Symbol" pitchFamily="18" charset="2"/>
              </a:rPr>
              <a:t> E </a:t>
            </a:r>
            <a:r>
              <a:rPr lang="zh-CN" altLang="en-US" sz="2400" b="1">
                <a:latin typeface="华文新魏" pitchFamily="2" charset="-122"/>
                <a:ea typeface="华文新魏" pitchFamily="2" charset="-122"/>
                <a:sym typeface="Symbol" pitchFamily="18" charset="2"/>
              </a:rPr>
              <a:t>－排入河流的废水流量，</a:t>
            </a:r>
            <a:r>
              <a:rPr lang="en-US" altLang="zh-CN" sz="2400" b="1">
                <a:latin typeface="华文新魏" pitchFamily="2" charset="-122"/>
                <a:ea typeface="华文新魏" pitchFamily="2" charset="-122"/>
                <a:sym typeface="Symbol" pitchFamily="18" charset="2"/>
              </a:rPr>
              <a:t>m</a:t>
            </a:r>
            <a:r>
              <a:rPr lang="en-US" altLang="zh-CN" sz="2400" b="1" baseline="30000">
                <a:latin typeface="华文新魏" pitchFamily="2" charset="-122"/>
                <a:ea typeface="华文新魏" pitchFamily="2" charset="-122"/>
                <a:sym typeface="Symbol" pitchFamily="18" charset="2"/>
              </a:rPr>
              <a:t>3</a:t>
            </a:r>
            <a:r>
              <a:rPr lang="en-US" altLang="zh-CN" sz="2400" b="1">
                <a:latin typeface="华文新魏" pitchFamily="2" charset="-122"/>
                <a:ea typeface="华文新魏" pitchFamily="2" charset="-122"/>
                <a:sym typeface="Symbol" pitchFamily="18" charset="2"/>
              </a:rPr>
              <a:t>/s</a:t>
            </a:r>
          </a:p>
          <a:p>
            <a:pPr eaLnBrk="1" hangingPunct="1">
              <a:spcBef>
                <a:spcPct val="50000"/>
              </a:spcBef>
              <a:buFontTx/>
              <a:buNone/>
            </a:pPr>
            <a:r>
              <a:rPr lang="en-US" altLang="zh-CN" sz="2400" b="1" i="1">
                <a:latin typeface="华文新魏" pitchFamily="2" charset="-122"/>
                <a:ea typeface="华文新魏" pitchFamily="2" charset="-122"/>
                <a:sym typeface="Symbol" pitchFamily="18" charset="2"/>
              </a:rPr>
              <a:t>            C</a:t>
            </a:r>
            <a:r>
              <a:rPr lang="en-US" altLang="zh-CN" sz="2400" b="1" baseline="-25000">
                <a:latin typeface="华文新魏" pitchFamily="2" charset="-122"/>
                <a:ea typeface="华文新魏" pitchFamily="2" charset="-122"/>
                <a:sym typeface="Symbol" pitchFamily="18" charset="2"/>
              </a:rPr>
              <a:t>E </a:t>
            </a:r>
            <a:r>
              <a:rPr lang="zh-CN" altLang="en-US" sz="2400" b="1">
                <a:latin typeface="华文新魏" pitchFamily="2" charset="-122"/>
                <a:ea typeface="华文新魏" pitchFamily="2" charset="-122"/>
                <a:sym typeface="Symbol" pitchFamily="18" charset="2"/>
              </a:rPr>
              <a:t>－废水中污染物浓度， </a:t>
            </a:r>
            <a:r>
              <a:rPr lang="en-US" altLang="zh-CN" sz="2400" b="1">
                <a:latin typeface="华文新魏" pitchFamily="2" charset="-122"/>
                <a:ea typeface="华文新魏" pitchFamily="2" charset="-122"/>
                <a:sym typeface="Symbol" pitchFamily="18" charset="2"/>
              </a:rPr>
              <a:t>mg/L</a:t>
            </a:r>
          </a:p>
          <a:p>
            <a:pPr algn="just" eaLnBrk="1" hangingPunct="1">
              <a:spcBef>
                <a:spcPct val="50000"/>
              </a:spcBef>
              <a:buFontTx/>
              <a:buNone/>
            </a:pPr>
            <a:r>
              <a:rPr lang="zh-CN" altLang="en-US" sz="2400" b="1" i="1">
                <a:solidFill>
                  <a:srgbClr val="FF0000"/>
                </a:solidFill>
                <a:latin typeface="华文新魏" pitchFamily="2" charset="-122"/>
                <a:ea typeface="华文新魏" pitchFamily="2" charset="-122"/>
                <a:sym typeface="Symbol" pitchFamily="18" charset="2"/>
              </a:rPr>
              <a:t>模型的适用条件</a:t>
            </a:r>
            <a:r>
              <a:rPr lang="zh-CN" altLang="en-US" sz="2400" b="1" i="1">
                <a:solidFill>
                  <a:schemeClr val="accent2"/>
                </a:solidFill>
                <a:latin typeface="华文新魏" pitchFamily="2" charset="-122"/>
                <a:ea typeface="华文新魏" pitchFamily="2" charset="-122"/>
                <a:sym typeface="Wingdings" pitchFamily="2" charset="2"/>
              </a:rPr>
              <a:t>：</a:t>
            </a:r>
            <a:r>
              <a:rPr lang="en-US" altLang="zh-CN" sz="2400" b="1">
                <a:latin typeface="华文新魏" pitchFamily="2" charset="-122"/>
                <a:ea typeface="华文新魏" pitchFamily="2" charset="-122"/>
                <a:sym typeface="Wingdings" pitchFamily="2" charset="2"/>
              </a:rPr>
              <a:t>a </a:t>
            </a:r>
            <a:r>
              <a:rPr lang="zh-CN" altLang="en-US" sz="2400" b="1">
                <a:latin typeface="华文新魏" pitchFamily="2" charset="-122"/>
                <a:ea typeface="华文新魏" pitchFamily="2" charset="-122"/>
                <a:sym typeface="Wingdings" pitchFamily="2" charset="2"/>
              </a:rPr>
              <a:t>河流充分混合段；</a:t>
            </a:r>
            <a:r>
              <a:rPr lang="en-US" altLang="zh-CN" sz="2400" b="1">
                <a:latin typeface="华文新魏" pitchFamily="2" charset="-122"/>
                <a:ea typeface="华文新魏" pitchFamily="2" charset="-122"/>
                <a:sym typeface="Wingdings" pitchFamily="2" charset="2"/>
              </a:rPr>
              <a:t>b </a:t>
            </a:r>
            <a:r>
              <a:rPr lang="zh-CN" altLang="en-US" sz="2400" b="1">
                <a:latin typeface="华文新魏" pitchFamily="2" charset="-122"/>
                <a:ea typeface="华文新魏" pitchFamily="2" charset="-122"/>
                <a:sym typeface="Wingdings" pitchFamily="2" charset="2"/>
              </a:rPr>
              <a:t>持久性污染物；</a:t>
            </a:r>
          </a:p>
          <a:p>
            <a:pPr algn="just" eaLnBrk="1" hangingPunct="1">
              <a:spcBef>
                <a:spcPct val="50000"/>
              </a:spcBef>
              <a:buFontTx/>
              <a:buNone/>
            </a:pPr>
            <a:r>
              <a:rPr lang="zh-CN" altLang="en-US" sz="2400" b="1">
                <a:latin typeface="华文新魏" pitchFamily="2" charset="-122"/>
                <a:ea typeface="华文新魏" pitchFamily="2" charset="-122"/>
                <a:sym typeface="Wingdings" pitchFamily="2" charset="2"/>
              </a:rPr>
              <a:t>  </a:t>
            </a:r>
            <a:r>
              <a:rPr lang="en-US" altLang="zh-CN" sz="2400" b="1">
                <a:latin typeface="华文新魏" pitchFamily="2" charset="-122"/>
                <a:ea typeface="华文新魏" pitchFamily="2" charset="-122"/>
                <a:sym typeface="Wingdings" pitchFamily="2" charset="2"/>
              </a:rPr>
              <a:t>c  </a:t>
            </a:r>
            <a:r>
              <a:rPr lang="zh-CN" altLang="en-US" sz="2400" b="1">
                <a:latin typeface="华文新魏" pitchFamily="2" charset="-122"/>
                <a:ea typeface="华文新魏" pitchFamily="2" charset="-122"/>
                <a:sym typeface="Wingdings" pitchFamily="2" charset="2"/>
              </a:rPr>
              <a:t>河流为恒定流；</a:t>
            </a:r>
            <a:r>
              <a:rPr lang="en-US" altLang="zh-CN" sz="2400" b="1">
                <a:latin typeface="华文新魏" pitchFamily="2" charset="-122"/>
                <a:ea typeface="华文新魏" pitchFamily="2" charset="-122"/>
                <a:sym typeface="Wingdings" pitchFamily="2" charset="2"/>
              </a:rPr>
              <a:t>d </a:t>
            </a:r>
            <a:r>
              <a:rPr lang="zh-CN" altLang="en-US" sz="2400" b="1">
                <a:latin typeface="华文新魏" pitchFamily="2" charset="-122"/>
                <a:ea typeface="华文新魏" pitchFamily="2" charset="-122"/>
                <a:sym typeface="Wingdings" pitchFamily="2" charset="2"/>
              </a:rPr>
              <a:t>废水连续稳定排放。</a:t>
            </a:r>
          </a:p>
        </p:txBody>
      </p:sp>
      <p:pic>
        <p:nvPicPr>
          <p:cNvPr id="54279" name="Picture 2"/>
          <p:cNvPicPr>
            <a:picLocks noChangeAspect="1"/>
          </p:cNvPicPr>
          <p:nvPr/>
        </p:nvPicPr>
        <p:blipFill>
          <a:blip r:embed="rId5">
            <a:extLst>
              <a:ext uri="{28A0092B-C50C-407E-A947-70E740481C1C}">
                <a14:useLocalDpi xmlns:a14="http://schemas.microsoft.com/office/drawing/2010/main" val="0"/>
              </a:ext>
            </a:extLst>
          </a:blip>
          <a:srcRect l="4256" t="11530" r="6360"/>
          <a:stretch>
            <a:fillRect/>
          </a:stretch>
        </p:blipFill>
        <p:spPr bwMode="auto">
          <a:xfrm>
            <a:off x="6300788" y="79375"/>
            <a:ext cx="302418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670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blinds(horizontal)">
                                      <p:cBhvr>
                                        <p:cTn id="1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p:cNvSpPr>
            <a:spLocks noGrp="1"/>
          </p:cNvSpPr>
          <p:nvPr>
            <p:ph idx="1"/>
          </p:nvPr>
        </p:nvSpPr>
        <p:spPr/>
        <p:txBody>
          <a:bodyPr/>
          <a:lstStyle/>
          <a:p>
            <a:endParaRPr lang="zh-CN" altLang="en-US"/>
          </a:p>
        </p:txBody>
      </p:sp>
      <p:pic>
        <p:nvPicPr>
          <p:cNvPr id="552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00200"/>
            <a:ext cx="7351713"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3"/>
          <p:cNvSpPr txBox="1">
            <a:spLocks noChangeArrowheads="1"/>
          </p:cNvSpPr>
          <p:nvPr/>
        </p:nvSpPr>
        <p:spPr bwMode="auto">
          <a:xfrm>
            <a:off x="912813" y="493713"/>
            <a:ext cx="6372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Tree>
    <p:extLst>
      <p:ext uri="{BB962C8B-B14F-4D97-AF65-F5344CB8AC3E}">
        <p14:creationId xmlns:p14="http://schemas.microsoft.com/office/powerpoint/2010/main" val="673193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1463" y="838200"/>
            <a:ext cx="10585450" cy="5060950"/>
          </a:xfrm>
          <a:noFill/>
        </p:spPr>
      </p:pic>
      <p:sp>
        <p:nvSpPr>
          <p:cNvPr id="56323" name="Text Box 3"/>
          <p:cNvSpPr txBox="1">
            <a:spLocks noChangeArrowheads="1"/>
          </p:cNvSpPr>
          <p:nvPr/>
        </p:nvSpPr>
        <p:spPr bwMode="auto">
          <a:xfrm>
            <a:off x="0" y="152400"/>
            <a:ext cx="6372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
        <p:nvSpPr>
          <p:cNvPr id="56324"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6325" name="Picture 204"/>
          <p:cNvPicPr>
            <a:picLocks noChangeAspect="1" noChangeArrowheads="1"/>
          </p:cNvPicPr>
          <p:nvPr/>
        </p:nvPicPr>
        <p:blipFill>
          <a:blip r:embed="rId4" cstate="print">
            <a:extLst>
              <a:ext uri="{28A0092B-C50C-407E-A947-70E740481C1C}">
                <a14:useLocalDpi xmlns:a14="http://schemas.microsoft.com/office/drawing/2010/main" val="0"/>
              </a:ext>
            </a:extLst>
          </a:blip>
          <a:srcRect l="29033" t="25275" r="12257" b="25275"/>
          <a:stretch>
            <a:fillRect/>
          </a:stretch>
        </p:blipFill>
        <p:spPr bwMode="auto">
          <a:xfrm>
            <a:off x="1476375" y="141287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6"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l="29033" t="25275" r="12257" b="25275"/>
          <a:stretch>
            <a:fillRect/>
          </a:stretch>
        </p:blipFill>
        <p:spPr bwMode="auto">
          <a:xfrm>
            <a:off x="7451725" y="5373688"/>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259955"/>
      </p:ext>
    </p:extLst>
  </p:cSld>
  <p:clrMapOvr>
    <a:masterClrMapping/>
  </p:clrMapOvr>
  <p:transition>
    <p:pull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900" y="836613"/>
            <a:ext cx="10836275" cy="5340350"/>
          </a:xfrm>
          <a:noFill/>
        </p:spPr>
      </p:pic>
      <p:sp>
        <p:nvSpPr>
          <p:cNvPr id="58371" name="Text Box 3"/>
          <p:cNvSpPr txBox="1">
            <a:spLocks noChangeArrowheads="1"/>
          </p:cNvSpPr>
          <p:nvPr/>
        </p:nvSpPr>
        <p:spPr bwMode="auto">
          <a:xfrm>
            <a:off x="0" y="152400"/>
            <a:ext cx="5292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
        <p:nvSpPr>
          <p:cNvPr id="58372"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83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451725" y="292417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837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451725" y="566102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968510"/>
      </p:ext>
    </p:extLst>
  </p:cSld>
  <p:clrMapOvr>
    <a:masterClrMapping/>
  </p:clrMapOvr>
  <p:transition>
    <p:cover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1022350"/>
            <a:ext cx="10909301" cy="4927600"/>
          </a:xfrm>
          <a:noFill/>
        </p:spPr>
      </p:pic>
      <p:sp>
        <p:nvSpPr>
          <p:cNvPr id="59395" name="Text Box 3"/>
          <p:cNvSpPr txBox="1">
            <a:spLocks noChangeArrowheads="1"/>
          </p:cNvSpPr>
          <p:nvPr/>
        </p:nvSpPr>
        <p:spPr bwMode="auto">
          <a:xfrm>
            <a:off x="0" y="152400"/>
            <a:ext cx="6588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p:txBody>
      </p:sp>
      <p:sp>
        <p:nvSpPr>
          <p:cNvPr id="59396"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3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812088" y="5373688"/>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154449"/>
      </p:ext>
    </p:extLst>
  </p:cSld>
  <p:clrMapOvr>
    <a:masterClrMapping/>
  </p:clrMapOvr>
  <p:transition>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80975" y="866775"/>
            <a:ext cx="10333038" cy="5010150"/>
          </a:xfrm>
          <a:noFill/>
        </p:spPr>
      </p:pic>
      <p:sp>
        <p:nvSpPr>
          <p:cNvPr id="60419" name="Text Box 3"/>
          <p:cNvSpPr txBox="1">
            <a:spLocks noChangeArrowheads="1"/>
          </p:cNvSpPr>
          <p:nvPr/>
        </p:nvSpPr>
        <p:spPr bwMode="auto">
          <a:xfrm>
            <a:off x="0" y="152400"/>
            <a:ext cx="622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 </a:t>
            </a:r>
            <a:r>
              <a:rPr lang="zh-CN" altLang="en-US" sz="2400" b="1">
                <a:solidFill>
                  <a:srgbClr val="FF3300"/>
                </a:solidFill>
                <a:latin typeface="Arial" charset="0"/>
              </a:rPr>
              <a:t>水质迁移转化基本方程及其解</a:t>
            </a:r>
          </a:p>
        </p:txBody>
      </p:sp>
      <p:sp>
        <p:nvSpPr>
          <p:cNvPr id="60420"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042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29033" t="8913" r="12895" b="8549"/>
          <a:stretch>
            <a:fillRect/>
          </a:stretch>
        </p:blipFill>
        <p:spPr bwMode="auto">
          <a:xfrm>
            <a:off x="7423150" y="5013325"/>
            <a:ext cx="173038" cy="4318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042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l="29033" t="8913" r="12895" b="8549"/>
          <a:stretch>
            <a:fillRect/>
          </a:stretch>
        </p:blipFill>
        <p:spPr bwMode="auto">
          <a:xfrm>
            <a:off x="7235825" y="2708275"/>
            <a:ext cx="173038" cy="4318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607609"/>
      </p:ext>
    </p:extLst>
  </p:cSld>
  <p:clrMapOvr>
    <a:masterClrMapping/>
  </p:clrMapOvr>
  <p:transition>
    <p:cover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666750" y="285750"/>
            <a:ext cx="7772400" cy="933450"/>
          </a:xfrm>
        </p:spPr>
        <p:txBody>
          <a:bodyPr/>
          <a:lstStyle/>
          <a:p>
            <a:pPr lvl="1" eaLnBrk="1" hangingPunct="1">
              <a:lnSpc>
                <a:spcPct val="90000"/>
              </a:lnSpc>
              <a:buClr>
                <a:schemeClr val="accent2"/>
              </a:buClr>
              <a:buFont typeface="Webdings" pitchFamily="18" charset="2"/>
              <a:buNone/>
            </a:pPr>
            <a:endParaRPr lang="en-US" altLang="zh-CN" sz="2400" b="1" dirty="0"/>
          </a:p>
          <a:p>
            <a:pPr eaLnBrk="1" hangingPunct="1">
              <a:buClr>
                <a:schemeClr val="accent2"/>
              </a:buClr>
              <a:buFont typeface="Symbol" pitchFamily="18" charset="2"/>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2</a:t>
            </a:r>
            <a:r>
              <a:rPr lang="zh-CN" altLang="en-US" sz="2800" b="1" dirty="0">
                <a:latin typeface="华文新魏" pitchFamily="2" charset="-122"/>
                <a:ea typeface="华文新魏" pitchFamily="2" charset="-122"/>
              </a:rPr>
              <a:t>）稳态条件下的一维混合衰减模型</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14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A19AAA8-8AD6-4247-B391-04CBF5B26272}" type="slidenum">
              <a:rPr lang="en-US" altLang="zh-CN" sz="1200">
                <a:solidFill>
                  <a:srgbClr val="898989"/>
                </a:solidFill>
                <a:latin typeface="Tahoma" pitchFamily="34" charset="0"/>
              </a:rPr>
              <a:pPr>
                <a:spcBef>
                  <a:spcPct val="0"/>
                </a:spcBef>
                <a:buFontTx/>
                <a:buNone/>
              </a:pPr>
              <a:t>97</a:t>
            </a:fld>
            <a:endParaRPr lang="en-US" altLang="zh-CN" sz="1200">
              <a:solidFill>
                <a:srgbClr val="898989"/>
              </a:solidFill>
              <a:latin typeface="Tahoma" pitchFamily="34" charset="0"/>
            </a:endParaRPr>
          </a:p>
        </p:txBody>
      </p:sp>
      <p:graphicFrame>
        <p:nvGraphicFramePr>
          <p:cNvPr id="61445" name="Object 3"/>
          <p:cNvGraphicFramePr>
            <a:graphicFrameLocks noChangeAspect="1"/>
          </p:cNvGraphicFramePr>
          <p:nvPr/>
        </p:nvGraphicFramePr>
        <p:xfrm>
          <a:off x="2762250" y="1200150"/>
          <a:ext cx="3313113" cy="698500"/>
        </p:xfrm>
        <a:graphic>
          <a:graphicData uri="http://schemas.openxmlformats.org/presentationml/2006/ole">
            <mc:AlternateContent xmlns:mc="http://schemas.openxmlformats.org/markup-compatibility/2006">
              <mc:Choice xmlns:v="urn:schemas-microsoft-com:vml" Requires="v">
                <p:oleObj spid="_x0000_s12308" name="公式" r:id="rId3" imgW="1549400" imgH="419100" progId="Equation.3">
                  <p:embed/>
                </p:oleObj>
              </mc:Choice>
              <mc:Fallback>
                <p:oleObj name="公式" r:id="rId3" imgW="1549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00150"/>
                        <a:ext cx="3313113" cy="698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 name="Text Box 4"/>
          <p:cNvSpPr txBox="1">
            <a:spLocks noChangeArrowheads="1"/>
          </p:cNvSpPr>
          <p:nvPr/>
        </p:nvSpPr>
        <p:spPr bwMode="auto">
          <a:xfrm>
            <a:off x="914400" y="2724150"/>
            <a:ext cx="445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若</a:t>
            </a:r>
            <a:r>
              <a:rPr lang="en-US" altLang="zh-CN" sz="2400" b="1" i="1" dirty="0">
                <a:latin typeface="Tahoma" pitchFamily="34" charset="0"/>
              </a:rPr>
              <a:t>x</a:t>
            </a:r>
            <a:r>
              <a:rPr lang="en-US" altLang="zh-CN" sz="2400" b="1" dirty="0">
                <a:latin typeface="Tahoma" pitchFamily="34" charset="0"/>
              </a:rPr>
              <a:t>=0</a:t>
            </a:r>
            <a:r>
              <a:rPr lang="zh-CN" altLang="en-US" sz="2400" b="1" dirty="0">
                <a:latin typeface="Tahoma" pitchFamily="34" charset="0"/>
              </a:rPr>
              <a:t>时，</a:t>
            </a:r>
            <a:r>
              <a:rPr lang="zh-CN" altLang="en-US" sz="2400" b="1" i="1" dirty="0">
                <a:latin typeface="Tahoma" pitchFamily="34" charset="0"/>
                <a:sym typeface="Symbol" pitchFamily="18" charset="2"/>
              </a:rPr>
              <a:t></a:t>
            </a:r>
            <a:r>
              <a:rPr lang="zh-CN" altLang="en-US" sz="2400" b="1" dirty="0">
                <a:latin typeface="Tahoma" pitchFamily="34" charset="0"/>
                <a:sym typeface="Symbol" pitchFamily="18" charset="2"/>
              </a:rPr>
              <a:t>＝</a:t>
            </a:r>
            <a:r>
              <a:rPr lang="zh-CN" altLang="en-US" sz="2400" b="1" i="1" dirty="0">
                <a:latin typeface="Tahoma" pitchFamily="34" charset="0"/>
                <a:sym typeface="Symbol" pitchFamily="18" charset="2"/>
              </a:rPr>
              <a:t></a:t>
            </a:r>
            <a:r>
              <a:rPr lang="en-US" altLang="zh-CN" sz="2400" b="1" i="1" baseline="-25000" dirty="0">
                <a:latin typeface="Tahoma" pitchFamily="34" charset="0"/>
                <a:sym typeface="Symbol" pitchFamily="18" charset="2"/>
              </a:rPr>
              <a:t>0</a:t>
            </a:r>
            <a:r>
              <a:rPr lang="zh-CN" altLang="en-US" sz="2400" b="1" dirty="0">
                <a:latin typeface="Tahoma" pitchFamily="34" charset="0"/>
                <a:sym typeface="Symbol" pitchFamily="18" charset="2"/>
              </a:rPr>
              <a:t>，上式的解为：</a:t>
            </a:r>
            <a:endParaRPr lang="zh-CN" altLang="en-US" sz="2400" b="1" dirty="0">
              <a:latin typeface="Tahoma" pitchFamily="34" charset="0"/>
            </a:endParaRPr>
          </a:p>
        </p:txBody>
      </p:sp>
      <p:graphicFrame>
        <p:nvGraphicFramePr>
          <p:cNvPr id="15363" name="Object 5"/>
          <p:cNvGraphicFramePr>
            <a:graphicFrameLocks noChangeAspect="1"/>
          </p:cNvGraphicFramePr>
          <p:nvPr/>
        </p:nvGraphicFramePr>
        <p:xfrm>
          <a:off x="2546350" y="3257550"/>
          <a:ext cx="4173538" cy="889000"/>
        </p:xfrm>
        <a:graphic>
          <a:graphicData uri="http://schemas.openxmlformats.org/presentationml/2006/ole">
            <mc:AlternateContent xmlns:mc="http://schemas.openxmlformats.org/markup-compatibility/2006">
              <mc:Choice xmlns:v="urn:schemas-microsoft-com:vml" Requires="v">
                <p:oleObj spid="_x0000_s12309" name="公式" r:id="rId5" imgW="2108200" imgH="533400" progId="Equation.3">
                  <p:embed/>
                </p:oleObj>
              </mc:Choice>
              <mc:Fallback>
                <p:oleObj name="公式" r:id="rId5" imgW="2108200" imgH="533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3257550"/>
                        <a:ext cx="4173538" cy="889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8" name="Text Box 6"/>
          <p:cNvSpPr txBox="1">
            <a:spLocks noChangeArrowheads="1"/>
          </p:cNvSpPr>
          <p:nvPr/>
        </p:nvSpPr>
        <p:spPr bwMode="auto">
          <a:xfrm>
            <a:off x="1655763" y="1960563"/>
            <a:ext cx="69484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ebdings" pitchFamily="18" charset="2"/>
              <a:buNone/>
            </a:pPr>
            <a:r>
              <a:rPr lang="en-US" altLang="zh-CN" sz="2400" b="1" i="1">
                <a:latin typeface="Tahoma" pitchFamily="34" charset="0"/>
              </a:rPr>
              <a:t>E</a:t>
            </a:r>
            <a:r>
              <a:rPr lang="en-US" altLang="zh-CN" sz="2400" b="1" i="1" baseline="-25000">
                <a:latin typeface="Tahoma" pitchFamily="34" charset="0"/>
              </a:rPr>
              <a:t>x </a:t>
            </a:r>
            <a:r>
              <a:rPr lang="zh-CN" altLang="en-US" sz="2400" b="1">
                <a:latin typeface="Tahoma" pitchFamily="34" charset="0"/>
              </a:rPr>
              <a:t>－ </a:t>
            </a:r>
            <a:r>
              <a:rPr lang="zh-CN" altLang="zh-CN" sz="2400" b="1">
                <a:latin typeface="Tahoma" pitchFamily="34" charset="0"/>
              </a:rPr>
              <a:t>废水与河水的纵向混合系数，</a:t>
            </a:r>
            <a:r>
              <a:rPr lang="en-US" altLang="zh-CN" sz="2400" b="1">
                <a:latin typeface="Tahoma" pitchFamily="34" charset="0"/>
              </a:rPr>
              <a:t>m</a:t>
            </a:r>
            <a:r>
              <a:rPr lang="en-US" altLang="zh-CN" sz="2400" b="1" baseline="30000">
                <a:latin typeface="Tahoma" pitchFamily="34" charset="0"/>
              </a:rPr>
              <a:t>2</a:t>
            </a:r>
            <a:r>
              <a:rPr lang="en-US" altLang="zh-CN" sz="2400" b="1">
                <a:latin typeface="Tahoma" pitchFamily="34" charset="0"/>
              </a:rPr>
              <a:t>/s</a:t>
            </a:r>
          </a:p>
          <a:p>
            <a:pPr eaLnBrk="1" hangingPunct="1">
              <a:spcBef>
                <a:spcPct val="0"/>
              </a:spcBef>
              <a:buClr>
                <a:schemeClr val="accent2"/>
              </a:buClr>
              <a:buFont typeface="Webdings" pitchFamily="18" charset="2"/>
              <a:buNone/>
            </a:pPr>
            <a:r>
              <a:rPr lang="en-US" altLang="zh-CN" sz="2400" b="1" i="1">
                <a:latin typeface="Tahoma" pitchFamily="34" charset="0"/>
              </a:rPr>
              <a:t>K </a:t>
            </a:r>
            <a:r>
              <a:rPr lang="zh-CN" altLang="en-US" sz="2400" b="1">
                <a:latin typeface="Tahoma" pitchFamily="34" charset="0"/>
              </a:rPr>
              <a:t>－污染物的衰减系数， </a:t>
            </a:r>
            <a:r>
              <a:rPr lang="en-US" altLang="zh-CN" sz="2400" b="1">
                <a:latin typeface="Tahoma" pitchFamily="34" charset="0"/>
              </a:rPr>
              <a:t>1/s</a:t>
            </a:r>
            <a:endParaRPr lang="en-US" altLang="zh-CN" sz="2400">
              <a:latin typeface="Tahoma" pitchFamily="34" charset="0"/>
            </a:endParaRPr>
          </a:p>
        </p:txBody>
      </p:sp>
      <p:sp>
        <p:nvSpPr>
          <p:cNvPr id="15370" name="Text Box 7"/>
          <p:cNvSpPr txBox="1">
            <a:spLocks noChangeArrowheads="1"/>
          </p:cNvSpPr>
          <p:nvPr/>
        </p:nvSpPr>
        <p:spPr bwMode="auto">
          <a:xfrm>
            <a:off x="914400" y="4191000"/>
            <a:ext cx="447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忽略扩散作用时，</a:t>
            </a:r>
            <a:r>
              <a:rPr lang="zh-CN" altLang="en-US" sz="2400" b="1">
                <a:latin typeface="Tahoma" pitchFamily="34" charset="0"/>
                <a:sym typeface="Symbol" pitchFamily="18" charset="2"/>
              </a:rPr>
              <a:t>模型的解为：</a:t>
            </a:r>
          </a:p>
        </p:txBody>
      </p:sp>
      <p:graphicFrame>
        <p:nvGraphicFramePr>
          <p:cNvPr id="15364" name="Object 8"/>
          <p:cNvGraphicFramePr>
            <a:graphicFrameLocks noChangeAspect="1"/>
          </p:cNvGraphicFramePr>
          <p:nvPr/>
        </p:nvGraphicFramePr>
        <p:xfrm>
          <a:off x="1465263" y="4779963"/>
          <a:ext cx="2752725" cy="804862"/>
        </p:xfrm>
        <a:graphic>
          <a:graphicData uri="http://schemas.openxmlformats.org/presentationml/2006/ole">
            <mc:AlternateContent xmlns:mc="http://schemas.openxmlformats.org/markup-compatibility/2006">
              <mc:Choice xmlns:v="urn:schemas-microsoft-com:vml" Requires="v">
                <p:oleObj spid="_x0000_s12310" name="公式" r:id="rId7" imgW="1485900" imgH="482600" progId="Equation.3">
                  <p:embed/>
                </p:oleObj>
              </mc:Choice>
              <mc:Fallback>
                <p:oleObj name="公式" r:id="rId7" imgW="14859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5263" y="4779963"/>
                        <a:ext cx="2752725" cy="8048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1" name="Text Box 9"/>
          <p:cNvSpPr txBox="1">
            <a:spLocks noChangeArrowheads="1"/>
          </p:cNvSpPr>
          <p:nvPr/>
        </p:nvSpPr>
        <p:spPr bwMode="auto">
          <a:xfrm>
            <a:off x="1103313" y="5619750"/>
            <a:ext cx="78247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i="1">
                <a:solidFill>
                  <a:srgbClr val="FF0000"/>
                </a:solidFill>
                <a:latin typeface="华文新魏" pitchFamily="2" charset="-122"/>
                <a:ea typeface="华文新魏" pitchFamily="2" charset="-122"/>
              </a:rPr>
              <a:t>模型的适用对象：</a:t>
            </a:r>
            <a:r>
              <a:rPr lang="zh-CN" altLang="en-US" sz="2400" b="1" i="1">
                <a:solidFill>
                  <a:schemeClr val="accent2"/>
                </a:solidFill>
                <a:latin typeface="华文新魏" pitchFamily="2" charset="-122"/>
                <a:ea typeface="华文新魏" pitchFamily="2" charset="-122"/>
              </a:rPr>
              <a:t> </a:t>
            </a:r>
            <a:r>
              <a:rPr lang="en-US" altLang="zh-CN" sz="2400" b="1">
                <a:latin typeface="华文新魏" pitchFamily="2" charset="-122"/>
                <a:ea typeface="华文新魏" pitchFamily="2" charset="-122"/>
                <a:sym typeface="Wingdings" pitchFamily="2" charset="2"/>
              </a:rPr>
              <a:t>a </a:t>
            </a:r>
            <a:r>
              <a:rPr lang="zh-CN" altLang="en-US" sz="2400" b="1">
                <a:latin typeface="华文新魏" pitchFamily="2" charset="-122"/>
                <a:ea typeface="华文新魏" pitchFamily="2" charset="-122"/>
                <a:sym typeface="Wingdings" pitchFamily="2" charset="2"/>
              </a:rPr>
              <a:t>河流充分混合段；</a:t>
            </a:r>
            <a:r>
              <a:rPr lang="en-US" altLang="zh-CN" sz="2400" b="1">
                <a:latin typeface="华文新魏" pitchFamily="2" charset="-122"/>
                <a:ea typeface="华文新魏" pitchFamily="2" charset="-122"/>
                <a:sym typeface="Wingdings" pitchFamily="2" charset="2"/>
              </a:rPr>
              <a:t>b </a:t>
            </a:r>
            <a:r>
              <a:rPr lang="zh-CN" altLang="en-US" sz="2400" b="1">
                <a:latin typeface="华文新魏" pitchFamily="2" charset="-122"/>
                <a:ea typeface="华文新魏" pitchFamily="2" charset="-122"/>
                <a:sym typeface="Wingdings" pitchFamily="2" charset="2"/>
              </a:rPr>
              <a:t>非持久性污染物； </a:t>
            </a:r>
            <a:r>
              <a:rPr lang="en-US" altLang="zh-CN" sz="2400" b="1">
                <a:latin typeface="华文新魏" pitchFamily="2" charset="-122"/>
                <a:ea typeface="华文新魏" pitchFamily="2" charset="-122"/>
                <a:sym typeface="Wingdings" pitchFamily="2" charset="2"/>
              </a:rPr>
              <a:t>c  </a:t>
            </a:r>
            <a:r>
              <a:rPr lang="zh-CN" altLang="en-US" sz="2400" b="1">
                <a:latin typeface="华文新魏" pitchFamily="2" charset="-122"/>
                <a:ea typeface="华文新魏" pitchFamily="2" charset="-122"/>
                <a:sym typeface="Wingdings" pitchFamily="2" charset="2"/>
              </a:rPr>
              <a:t>河流为恒定流；</a:t>
            </a:r>
            <a:r>
              <a:rPr lang="en-US" altLang="zh-CN" sz="2400" b="1">
                <a:latin typeface="华文新魏" pitchFamily="2" charset="-122"/>
                <a:ea typeface="华文新魏" pitchFamily="2" charset="-122"/>
                <a:sym typeface="Wingdings" pitchFamily="2" charset="2"/>
              </a:rPr>
              <a:t>d </a:t>
            </a:r>
            <a:r>
              <a:rPr lang="zh-CN" altLang="en-US" sz="2400" b="1">
                <a:latin typeface="华文新魏" pitchFamily="2" charset="-122"/>
                <a:ea typeface="华文新魏" pitchFamily="2" charset="-122"/>
                <a:sym typeface="Wingdings" pitchFamily="2" charset="2"/>
              </a:rPr>
              <a:t>废水连续稳定排放。</a:t>
            </a:r>
          </a:p>
        </p:txBody>
      </p:sp>
      <p:sp>
        <p:nvSpPr>
          <p:cNvPr id="61452" name="Text Box 10"/>
          <p:cNvSpPr txBox="1">
            <a:spLocks noChangeArrowheads="1"/>
          </p:cNvSpPr>
          <p:nvPr/>
        </p:nvSpPr>
        <p:spPr bwMode="auto">
          <a:xfrm>
            <a:off x="4699000" y="4838700"/>
            <a:ext cx="318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0" lang="zh-CN" altLang="zh-CN" sz="1200">
              <a:latin typeface="Arial" charset="0"/>
            </a:endParaRPr>
          </a:p>
        </p:txBody>
      </p:sp>
      <p:sp>
        <p:nvSpPr>
          <p:cNvPr id="15373" name="Text Box 11"/>
          <p:cNvSpPr txBox="1">
            <a:spLocks noChangeArrowheads="1"/>
          </p:cNvSpPr>
          <p:nvPr/>
        </p:nvSpPr>
        <p:spPr bwMode="auto">
          <a:xfrm>
            <a:off x="4445000" y="4851400"/>
            <a:ext cx="3581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600" dirty="0">
                <a:latin typeface="Arial" charset="0"/>
              </a:rPr>
              <a:t>P</a:t>
            </a:r>
            <a:r>
              <a:rPr kumimoji="0" lang="en-US" altLang="zh-CN" sz="1000" dirty="0">
                <a:latin typeface="Arial" charset="0"/>
              </a:rPr>
              <a:t>0</a:t>
            </a:r>
            <a:r>
              <a:rPr kumimoji="0" lang="en-US" altLang="zh-CN" sz="1600" dirty="0">
                <a:latin typeface="Arial" charset="0"/>
              </a:rPr>
              <a:t>- </a:t>
            </a:r>
            <a:r>
              <a:rPr kumimoji="0" lang="zh-CN" altLang="en-US" sz="1600" dirty="0">
                <a:latin typeface="Arial" charset="0"/>
              </a:rPr>
              <a:t>起始断面水质浓度</a:t>
            </a:r>
            <a:r>
              <a:rPr lang="en-US" altLang="zh-CN" sz="1600" dirty="0">
                <a:latin typeface="Arial" charset="0"/>
                <a:sym typeface="Symbol" pitchFamily="18" charset="2"/>
              </a:rPr>
              <a:t>mg/L</a:t>
            </a:r>
            <a:r>
              <a:rPr lang="zh-CN" altLang="en-US" sz="1600" dirty="0">
                <a:latin typeface="Arial" charset="0"/>
                <a:sym typeface="Symbol" pitchFamily="18" charset="2"/>
              </a:rPr>
              <a:t>；</a:t>
            </a:r>
            <a:r>
              <a:rPr lang="en-US" altLang="zh-CN" sz="1600" dirty="0">
                <a:latin typeface="Arial" charset="0"/>
                <a:sym typeface="Symbol" pitchFamily="18" charset="2"/>
              </a:rPr>
              <a:t>K-</a:t>
            </a:r>
            <a:r>
              <a:rPr lang="zh-CN" altLang="en-US" sz="1600" dirty="0">
                <a:latin typeface="Arial" charset="0"/>
                <a:sym typeface="Symbol" pitchFamily="18" charset="2"/>
              </a:rPr>
              <a:t>衰减系数</a:t>
            </a:r>
            <a:r>
              <a:rPr lang="en-US" altLang="zh-CN" sz="1600" dirty="0">
                <a:latin typeface="Arial" charset="0"/>
                <a:sym typeface="Symbol" pitchFamily="18" charset="2"/>
              </a:rPr>
              <a:t>1/</a:t>
            </a:r>
            <a:r>
              <a:rPr lang="en-US" altLang="zh-CN" sz="1600" dirty="0">
                <a:solidFill>
                  <a:srgbClr val="FF0000"/>
                </a:solidFill>
                <a:latin typeface="Arial" charset="0"/>
                <a:sym typeface="Symbol" pitchFamily="18" charset="2"/>
              </a:rPr>
              <a:t>d</a:t>
            </a:r>
            <a:r>
              <a:rPr lang="zh-CN" altLang="en-US" sz="1600" dirty="0">
                <a:latin typeface="Arial" charset="0"/>
                <a:sym typeface="Symbol" pitchFamily="18" charset="2"/>
              </a:rPr>
              <a:t>；</a:t>
            </a:r>
            <a:r>
              <a:rPr lang="en-US" altLang="zh-CN" sz="1600" dirty="0">
                <a:latin typeface="Arial" charset="0"/>
                <a:sym typeface="Symbol" pitchFamily="18" charset="2"/>
              </a:rPr>
              <a:t>x</a:t>
            </a:r>
            <a:r>
              <a:rPr lang="zh-CN" altLang="en-US" sz="1600" dirty="0">
                <a:latin typeface="Arial" charset="0"/>
                <a:sym typeface="Symbol" pitchFamily="18" charset="2"/>
              </a:rPr>
              <a:t>－断面间河段长</a:t>
            </a:r>
            <a:r>
              <a:rPr lang="en-US" altLang="zh-CN" sz="1600" dirty="0">
                <a:latin typeface="Arial" charset="0"/>
                <a:sym typeface="Symbol" pitchFamily="18" charset="2"/>
              </a:rPr>
              <a:t>m; u</a:t>
            </a:r>
            <a:r>
              <a:rPr lang="zh-CN" altLang="en-US" sz="1600" dirty="0">
                <a:latin typeface="Arial" charset="0"/>
                <a:sym typeface="Symbol" pitchFamily="18" charset="2"/>
              </a:rPr>
              <a:t>－河段平均流速 </a:t>
            </a:r>
            <a:r>
              <a:rPr lang="en-US" altLang="zh-CN" sz="1600" dirty="0">
                <a:latin typeface="Arial" charset="0"/>
                <a:sym typeface="Symbol" pitchFamily="18" charset="2"/>
              </a:rPr>
              <a:t>m/s</a:t>
            </a:r>
          </a:p>
        </p:txBody>
      </p:sp>
      <p:sp>
        <p:nvSpPr>
          <p:cNvPr id="15374" name="Text Box 12"/>
          <p:cNvSpPr txBox="1">
            <a:spLocks noChangeArrowheads="1"/>
          </p:cNvSpPr>
          <p:nvPr/>
        </p:nvSpPr>
        <p:spPr bwMode="auto">
          <a:xfrm>
            <a:off x="177800" y="4876800"/>
            <a:ext cx="125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zh-CN" altLang="en-US" sz="1400">
                <a:latin typeface="Arial" charset="0"/>
              </a:rPr>
              <a:t>预测断面水质浓度</a:t>
            </a:r>
            <a:r>
              <a:rPr lang="en-US" altLang="zh-CN" sz="1400">
                <a:latin typeface="Arial" charset="0"/>
                <a:sym typeface="Symbol" pitchFamily="18" charset="2"/>
              </a:rPr>
              <a:t>mg/L</a:t>
            </a:r>
            <a:endParaRPr kumimoji="0" lang="en-US" altLang="zh-CN" sz="1400">
              <a:latin typeface="Arial" charset="0"/>
            </a:endParaRPr>
          </a:p>
        </p:txBody>
      </p:sp>
      <p:sp>
        <p:nvSpPr>
          <p:cNvPr id="3" name="文本框 2">
            <a:extLst>
              <a:ext uri="{FF2B5EF4-FFF2-40B4-BE49-F238E27FC236}">
                <a16:creationId xmlns:a16="http://schemas.microsoft.com/office/drawing/2014/main" id="{A3412735-782B-4A1B-952B-BAB4AC0AE46D}"/>
              </a:ext>
            </a:extLst>
          </p:cNvPr>
          <p:cNvSpPr txBox="1"/>
          <p:nvPr/>
        </p:nvSpPr>
        <p:spPr>
          <a:xfrm>
            <a:off x="6911110" y="4159250"/>
            <a:ext cx="1951175" cy="369332"/>
          </a:xfrm>
          <a:prstGeom prst="rect">
            <a:avLst/>
          </a:prstGeom>
          <a:solidFill>
            <a:schemeClr val="accent6">
              <a:lumMod val="40000"/>
              <a:lumOff val="60000"/>
            </a:schemeClr>
          </a:solidFill>
        </p:spPr>
        <p:txBody>
          <a:bodyPr wrap="none" rtlCol="0">
            <a:spAutoFit/>
          </a:bodyPr>
          <a:lstStyle/>
          <a:p>
            <a:r>
              <a:rPr lang="en-US" altLang="zh-CN" dirty="0"/>
              <a:t>1/d </a:t>
            </a:r>
            <a:r>
              <a:rPr lang="zh-CN" altLang="en-US" dirty="0"/>
              <a:t>注意单位是天</a:t>
            </a:r>
          </a:p>
        </p:txBody>
      </p:sp>
      <p:sp>
        <p:nvSpPr>
          <p:cNvPr id="5" name="文本框 4">
            <a:extLst>
              <a:ext uri="{FF2B5EF4-FFF2-40B4-BE49-F238E27FC236}">
                <a16:creationId xmlns:a16="http://schemas.microsoft.com/office/drawing/2014/main" id="{CA08492A-1925-4D91-9E5B-78EA9855FB68}"/>
              </a:ext>
            </a:extLst>
          </p:cNvPr>
          <p:cNvSpPr txBox="1"/>
          <p:nvPr/>
        </p:nvSpPr>
        <p:spPr>
          <a:xfrm>
            <a:off x="6983246" y="325773"/>
            <a:ext cx="1806905" cy="707886"/>
          </a:xfrm>
          <a:prstGeom prst="rect">
            <a:avLst/>
          </a:prstGeom>
          <a:solidFill>
            <a:schemeClr val="accent6">
              <a:lumMod val="40000"/>
              <a:lumOff val="60000"/>
            </a:schemeClr>
          </a:solidFill>
        </p:spPr>
        <p:txBody>
          <a:bodyPr wrap="none" rtlCol="0">
            <a:spAutoFit/>
          </a:bodyPr>
          <a:lstStyle/>
          <a:p>
            <a:r>
              <a:rPr lang="zh-CN" altLang="en-US" sz="2000" dirty="0">
                <a:latin typeface="Tahoma" pitchFamily="34" charset="0"/>
                <a:sym typeface="Symbol" pitchFamily="18" charset="2"/>
              </a:rPr>
              <a:t></a:t>
            </a:r>
            <a:r>
              <a:rPr lang="en-US" altLang="zh-CN" sz="2000" baseline="-25000" dirty="0">
                <a:latin typeface="Tahoma" pitchFamily="34" charset="0"/>
                <a:sym typeface="Symbol" pitchFamily="18" charset="2"/>
              </a:rPr>
              <a:t>0</a:t>
            </a:r>
            <a:r>
              <a:rPr lang="zh-CN" altLang="en-US" sz="2000" baseline="-25000" dirty="0">
                <a:latin typeface="Tahoma" pitchFamily="34" charset="0"/>
                <a:sym typeface="Symbol" pitchFamily="18" charset="2"/>
              </a:rPr>
              <a:t>是混合之后的浓度</a:t>
            </a:r>
            <a:endParaRPr lang="en-US" altLang="zh-CN" sz="2000" baseline="-25000" dirty="0">
              <a:latin typeface="Tahoma" pitchFamily="34" charset="0"/>
              <a:sym typeface="Symbol" pitchFamily="18" charset="2"/>
            </a:endParaRPr>
          </a:p>
          <a:p>
            <a:r>
              <a:rPr lang="zh-CN" altLang="en-US" sz="2000" dirty="0">
                <a:latin typeface="Tahoma" pitchFamily="34" charset="0"/>
                <a:sym typeface="Symbol" pitchFamily="18" charset="2"/>
              </a:rPr>
              <a:t>即</a:t>
            </a:r>
            <a:r>
              <a:rPr lang="en-US" altLang="zh-CN" sz="2000" baseline="-25000" dirty="0">
                <a:latin typeface="Tahoma" pitchFamily="34" charset="0"/>
                <a:sym typeface="Symbol" pitchFamily="18" charset="2"/>
              </a:rPr>
              <a:t>0=</a:t>
            </a:r>
            <a:endParaRPr lang="zh-CN" altLang="en-US" sz="2000" dirty="0"/>
          </a:p>
        </p:txBody>
      </p:sp>
      <p:graphicFrame>
        <p:nvGraphicFramePr>
          <p:cNvPr id="18" name="Object 3">
            <a:extLst>
              <a:ext uri="{FF2B5EF4-FFF2-40B4-BE49-F238E27FC236}">
                <a16:creationId xmlns:a16="http://schemas.microsoft.com/office/drawing/2014/main" id="{86346555-34EA-4F0A-BA4B-DA4E75BE2DED}"/>
              </a:ext>
            </a:extLst>
          </p:cNvPr>
          <p:cNvGraphicFramePr>
            <a:graphicFrameLocks noChangeAspect="1"/>
          </p:cNvGraphicFramePr>
          <p:nvPr>
            <p:extLst>
              <p:ext uri="{D42A27DB-BD31-4B8C-83A1-F6EECF244321}">
                <p14:modId xmlns:p14="http://schemas.microsoft.com/office/powerpoint/2010/main" val="1621573167"/>
              </p:ext>
            </p:extLst>
          </p:nvPr>
        </p:nvGraphicFramePr>
        <p:xfrm>
          <a:off x="7746069" y="679716"/>
          <a:ext cx="1874974" cy="564228"/>
        </p:xfrm>
        <a:graphic>
          <a:graphicData uri="http://schemas.openxmlformats.org/presentationml/2006/ole">
            <mc:AlternateContent xmlns:mc="http://schemas.openxmlformats.org/markup-compatibility/2006">
              <mc:Choice xmlns:v="urn:schemas-microsoft-com:vml" Requires="v">
                <p:oleObj spid="_x0000_s12311" name="公式" r:id="rId9" imgW="1091726" imgH="418918" progId="Equation.3">
                  <p:embed/>
                </p:oleObj>
              </mc:Choice>
              <mc:Fallback>
                <p:oleObj name="公式" r:id="rId9" imgW="1091726" imgH="418918" progId="Equation.3">
                  <p:embed/>
                  <p:pic>
                    <p:nvPicPr>
                      <p:cNvPr id="14338"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6069" y="679716"/>
                        <a:ext cx="1874974" cy="5642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51481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blinds(horizontal)">
                                      <p:cBhvr>
                                        <p:cTn id="7" dur="500"/>
                                        <p:tgtEl>
                                          <p:spTgt spid="1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70"/>
                                        </p:tgtEl>
                                        <p:attrNameLst>
                                          <p:attrName>style.visibility</p:attrName>
                                        </p:attrNameLst>
                                      </p:cBhvr>
                                      <p:to>
                                        <p:strVal val="visible"/>
                                      </p:to>
                                    </p:set>
                                    <p:animEffect transition="in" filter="blinds(horizontal)">
                                      <p:cBhvr>
                                        <p:cTn id="17" dur="500"/>
                                        <p:tgtEl>
                                          <p:spTgt spid="153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74"/>
                                        </p:tgtEl>
                                        <p:attrNameLst>
                                          <p:attrName>style.visibility</p:attrName>
                                        </p:attrNameLst>
                                      </p:cBhvr>
                                      <p:to>
                                        <p:strVal val="visible"/>
                                      </p:to>
                                    </p:set>
                                    <p:animEffect transition="in" filter="blinds(horizontal)">
                                      <p:cBhvr>
                                        <p:cTn id="22" dur="500"/>
                                        <p:tgtEl>
                                          <p:spTgt spid="15374"/>
                                        </p:tgtEl>
                                      </p:cBhvr>
                                    </p:animEffect>
                                  </p:childTnLst>
                                </p:cTn>
                              </p:par>
                              <p:par>
                                <p:cTn id="23" presetID="3" presetClass="entr" presetSubtype="10" fill="hold" nodeType="withEffect">
                                  <p:stCondLst>
                                    <p:cond delay="0"/>
                                  </p:stCondLst>
                                  <p:childTnLst>
                                    <p:set>
                                      <p:cBhvr>
                                        <p:cTn id="24" dur="1" fill="hold">
                                          <p:stCondLst>
                                            <p:cond delay="0"/>
                                          </p:stCondLst>
                                        </p:cTn>
                                        <p:tgtEl>
                                          <p:spTgt spid="15364"/>
                                        </p:tgtEl>
                                        <p:attrNameLst>
                                          <p:attrName>style.visibility</p:attrName>
                                        </p:attrNameLst>
                                      </p:cBhvr>
                                      <p:to>
                                        <p:strVal val="visible"/>
                                      </p:to>
                                    </p:set>
                                    <p:animEffect transition="in" filter="blinds(horizontal)">
                                      <p:cBhvr>
                                        <p:cTn id="25" dur="500"/>
                                        <p:tgtEl>
                                          <p:spTgt spid="153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373"/>
                                        </p:tgtEl>
                                        <p:attrNameLst>
                                          <p:attrName>style.visibility</p:attrName>
                                        </p:attrNameLst>
                                      </p:cBhvr>
                                      <p:to>
                                        <p:strVal val="visible"/>
                                      </p:to>
                                    </p:set>
                                    <p:animEffect transition="in" filter="blinds(horizontal)">
                                      <p:cBhvr>
                                        <p:cTn id="28" dur="500"/>
                                        <p:tgtEl>
                                          <p:spTgt spid="1537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70" grpId="0"/>
      <p:bldP spid="15373" grpId="0"/>
      <p:bldP spid="1537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187450" y="333375"/>
            <a:ext cx="7777163"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solidFill>
                  <a:srgbClr val="0066CC"/>
                </a:solidFill>
                <a:latin typeface="Times New Roman" pitchFamily="18" charset="0"/>
              </a:rPr>
              <a:t>[</a:t>
            </a:r>
            <a:r>
              <a:rPr lang="zh-CN" altLang="en-US" sz="2800" b="1">
                <a:solidFill>
                  <a:srgbClr val="0066CC"/>
                </a:solidFill>
                <a:latin typeface="Times New Roman" pitchFamily="18" charset="0"/>
              </a:rPr>
              <a:t>例</a:t>
            </a:r>
            <a:r>
              <a:rPr lang="en-US" altLang="zh-CN" sz="2800" b="1">
                <a:solidFill>
                  <a:srgbClr val="0066CC"/>
                </a:solidFill>
                <a:latin typeface="Times New Roman" pitchFamily="18" charset="0"/>
              </a:rPr>
              <a:t>1]  </a:t>
            </a:r>
            <a:r>
              <a:rPr lang="zh-CN" altLang="en-US" sz="2800" b="1">
                <a:solidFill>
                  <a:srgbClr val="0066CC"/>
                </a:solidFill>
                <a:latin typeface="Times New Roman" pitchFamily="18" charset="0"/>
              </a:rPr>
              <a:t>一个改扩建工程拟向河流排放废水，废水量</a:t>
            </a:r>
            <a:r>
              <a:rPr lang="en-US" altLang="zh-CN" sz="2800" b="1">
                <a:solidFill>
                  <a:srgbClr val="0066CC"/>
                </a:solidFill>
                <a:latin typeface="Times New Roman" pitchFamily="18" charset="0"/>
              </a:rPr>
              <a:t>q</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0.15m</a:t>
            </a:r>
            <a:r>
              <a:rPr lang="en-US" altLang="zh-CN" sz="2800" b="1" baseline="30000">
                <a:solidFill>
                  <a:srgbClr val="0066CC"/>
                </a:solidFill>
                <a:latin typeface="Times New Roman" pitchFamily="18" charset="0"/>
              </a:rPr>
              <a:t>3</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s</a:t>
            </a:r>
            <a:r>
              <a:rPr lang="zh-CN" altLang="en-US" sz="2800" b="1">
                <a:solidFill>
                  <a:srgbClr val="0066CC"/>
                </a:solidFill>
                <a:latin typeface="Times New Roman" pitchFamily="18" charset="0"/>
              </a:rPr>
              <a:t>，苯酚浓度为</a:t>
            </a:r>
            <a:r>
              <a:rPr lang="en-US" altLang="zh-CN" sz="2800" b="1">
                <a:solidFill>
                  <a:srgbClr val="0066CC"/>
                </a:solidFill>
                <a:latin typeface="Times New Roman" pitchFamily="18" charset="0"/>
              </a:rPr>
              <a:t>30μg</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L</a:t>
            </a:r>
            <a:r>
              <a:rPr lang="zh-CN" altLang="en-US" sz="2800" b="1">
                <a:solidFill>
                  <a:srgbClr val="0066CC"/>
                </a:solidFill>
                <a:latin typeface="Times New Roman" pitchFamily="18" charset="0"/>
              </a:rPr>
              <a:t>，河流流量</a:t>
            </a:r>
            <a:r>
              <a:rPr lang="en-US" altLang="zh-CN" sz="2800" b="1">
                <a:solidFill>
                  <a:srgbClr val="0066CC"/>
                </a:solidFill>
                <a:latin typeface="Times New Roman" pitchFamily="18" charset="0"/>
              </a:rPr>
              <a:t>Q</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5.5m</a:t>
            </a:r>
            <a:r>
              <a:rPr lang="en-US" altLang="zh-CN" sz="2800" b="1" baseline="30000">
                <a:solidFill>
                  <a:srgbClr val="0066CC"/>
                </a:solidFill>
                <a:latin typeface="Times New Roman" pitchFamily="18" charset="0"/>
              </a:rPr>
              <a:t>3</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s</a:t>
            </a:r>
            <a:r>
              <a:rPr lang="zh-CN" altLang="en-US" sz="2800" b="1">
                <a:solidFill>
                  <a:srgbClr val="0066CC"/>
                </a:solidFill>
                <a:latin typeface="Times New Roman" pitchFamily="18" charset="0"/>
              </a:rPr>
              <a:t>，流速</a:t>
            </a:r>
            <a:r>
              <a:rPr lang="en-US" altLang="zh-CN" sz="2800" b="1">
                <a:solidFill>
                  <a:srgbClr val="0066CC"/>
                </a:solidFill>
                <a:latin typeface="Times New Roman" pitchFamily="18" charset="0"/>
              </a:rPr>
              <a:t>u</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0.3m</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s</a:t>
            </a:r>
            <a:r>
              <a:rPr lang="zh-CN" altLang="en-US" sz="2800" b="1">
                <a:solidFill>
                  <a:srgbClr val="0066CC"/>
                </a:solidFill>
                <a:latin typeface="Times New Roman" pitchFamily="18" charset="0"/>
              </a:rPr>
              <a:t>，苯酚背景浓度为 </a:t>
            </a:r>
            <a:r>
              <a:rPr lang="en-US" altLang="zh-CN" sz="2800" b="1">
                <a:solidFill>
                  <a:srgbClr val="0066CC"/>
                </a:solidFill>
                <a:latin typeface="Times New Roman" pitchFamily="18" charset="0"/>
              </a:rPr>
              <a:t>0.5 μg </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L</a:t>
            </a:r>
            <a:r>
              <a:rPr lang="zh-CN" altLang="en-US" sz="2800" b="1">
                <a:solidFill>
                  <a:srgbClr val="0066CC"/>
                </a:solidFill>
                <a:latin typeface="Times New Roman" pitchFamily="18" charset="0"/>
              </a:rPr>
              <a:t>，苯酚的降解（衰减）系数</a:t>
            </a:r>
            <a:r>
              <a:rPr lang="en-US" altLang="zh-CN" sz="2800" b="1">
                <a:solidFill>
                  <a:srgbClr val="0066CC"/>
                </a:solidFill>
                <a:latin typeface="Times New Roman" pitchFamily="18" charset="0"/>
              </a:rPr>
              <a:t>K</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0.2d</a:t>
            </a:r>
            <a:r>
              <a:rPr lang="en-US" altLang="zh-CN" sz="2800" b="1" baseline="30000">
                <a:solidFill>
                  <a:srgbClr val="0066CC"/>
                </a:solidFill>
                <a:latin typeface="Times New Roman" pitchFamily="18" charset="0"/>
              </a:rPr>
              <a:t>-1</a:t>
            </a:r>
            <a:r>
              <a:rPr lang="zh-CN" altLang="en-US" sz="2800" b="1">
                <a:solidFill>
                  <a:srgbClr val="0066CC"/>
                </a:solidFill>
                <a:latin typeface="Times New Roman" pitchFamily="18" charset="0"/>
              </a:rPr>
              <a:t>，纵向弥散系数</a:t>
            </a:r>
            <a:r>
              <a:rPr lang="en-US" altLang="zh-CN" sz="2800" b="1">
                <a:solidFill>
                  <a:srgbClr val="0066CC"/>
                </a:solidFill>
                <a:latin typeface="Times New Roman" pitchFamily="18" charset="0"/>
              </a:rPr>
              <a:t>Ex</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10m</a:t>
            </a:r>
            <a:r>
              <a:rPr lang="en-US" altLang="zh-CN" sz="2800" b="1" baseline="30000">
                <a:solidFill>
                  <a:srgbClr val="0066CC"/>
                </a:solidFill>
                <a:latin typeface="Times New Roman" pitchFamily="18" charset="0"/>
              </a:rPr>
              <a:t>2</a:t>
            </a:r>
            <a:r>
              <a:rPr lang="zh-CN" altLang="en-US" sz="2800" b="1">
                <a:solidFill>
                  <a:srgbClr val="0066CC"/>
                </a:solidFill>
                <a:latin typeface="Times New Roman" pitchFamily="18" charset="0"/>
              </a:rPr>
              <a:t>／</a:t>
            </a:r>
            <a:r>
              <a:rPr lang="en-US" altLang="zh-CN" sz="2800" b="1">
                <a:solidFill>
                  <a:srgbClr val="0066CC"/>
                </a:solidFill>
                <a:latin typeface="Times New Roman" pitchFamily="18" charset="0"/>
              </a:rPr>
              <a:t>s</a:t>
            </a:r>
            <a:r>
              <a:rPr lang="zh-CN" altLang="en-US" sz="2800" b="1">
                <a:solidFill>
                  <a:srgbClr val="0066CC"/>
                </a:solidFill>
                <a:latin typeface="Times New Roman" pitchFamily="18" charset="0"/>
              </a:rPr>
              <a:t>。求排放点下游</a:t>
            </a:r>
            <a:r>
              <a:rPr lang="en-US" altLang="zh-CN" sz="2800" b="1">
                <a:solidFill>
                  <a:srgbClr val="0066CC"/>
                </a:solidFill>
                <a:latin typeface="Times New Roman" pitchFamily="18" charset="0"/>
              </a:rPr>
              <a:t>10km</a:t>
            </a:r>
            <a:r>
              <a:rPr lang="zh-CN" altLang="en-US" sz="2800" b="1">
                <a:solidFill>
                  <a:srgbClr val="0066CC"/>
                </a:solidFill>
                <a:latin typeface="Times New Roman" pitchFamily="18" charset="0"/>
              </a:rPr>
              <a:t>处的苯酚浓度。</a:t>
            </a:r>
          </a:p>
        </p:txBody>
      </p:sp>
      <p:sp>
        <p:nvSpPr>
          <p:cNvPr id="16388" name="Text Box 3"/>
          <p:cNvSpPr txBox="1">
            <a:spLocks noChangeArrowheads="1"/>
          </p:cNvSpPr>
          <p:nvPr/>
        </p:nvSpPr>
        <p:spPr bwMode="auto">
          <a:xfrm>
            <a:off x="250825" y="3141663"/>
            <a:ext cx="86868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imes New Roman" pitchFamily="18" charset="0"/>
              </a:rPr>
              <a:t>[</a:t>
            </a:r>
            <a:r>
              <a:rPr lang="zh-CN" altLang="en-US" sz="2800" b="1">
                <a:latin typeface="Times New Roman" pitchFamily="18" charset="0"/>
              </a:rPr>
              <a:t>解</a:t>
            </a:r>
            <a:r>
              <a:rPr lang="en-US" altLang="zh-CN" sz="2800" b="1">
                <a:latin typeface="Times New Roman" pitchFamily="18" charset="0"/>
              </a:rPr>
              <a:t>]  </a:t>
            </a:r>
            <a:r>
              <a:rPr lang="zh-CN" altLang="en-US" sz="2800" b="1">
                <a:latin typeface="Times New Roman" pitchFamily="18" charset="0"/>
              </a:rPr>
              <a:t>计算起始点处完全混合后的初始浓度：</a:t>
            </a:r>
          </a:p>
          <a:p>
            <a:pPr eaLnBrk="1" hangingPunct="1">
              <a:spcBef>
                <a:spcPct val="0"/>
              </a:spcBef>
              <a:buFontTx/>
              <a:buNone/>
            </a:pPr>
            <a:endParaRPr lang="zh-CN" altLang="en-US" sz="2800" b="1">
              <a:latin typeface="Times New Roman" pitchFamily="18" charset="0"/>
            </a:endParaRPr>
          </a:p>
          <a:p>
            <a:pPr eaLnBrk="1" hangingPunct="1">
              <a:spcBef>
                <a:spcPct val="0"/>
              </a:spcBef>
              <a:buFontTx/>
              <a:buNone/>
            </a:pPr>
            <a:endParaRPr lang="zh-CN" altLang="en-US" sz="2800" b="1">
              <a:latin typeface="Times New Roman" pitchFamily="18" charset="0"/>
            </a:endParaRPr>
          </a:p>
          <a:p>
            <a:pPr eaLnBrk="1" hangingPunct="1">
              <a:spcBef>
                <a:spcPct val="0"/>
              </a:spcBef>
              <a:buFontTx/>
              <a:buNone/>
            </a:pPr>
            <a:r>
              <a:rPr lang="zh-CN" altLang="en-US" sz="2800" b="1">
                <a:latin typeface="Times New Roman" pitchFamily="18" charset="0"/>
              </a:rPr>
              <a:t>（</a:t>
            </a:r>
            <a:r>
              <a:rPr lang="en-US" altLang="zh-CN" sz="2800" b="1">
                <a:latin typeface="Times New Roman" pitchFamily="18" charset="0"/>
              </a:rPr>
              <a:t>1</a:t>
            </a:r>
            <a:r>
              <a:rPr lang="zh-CN" altLang="en-US" sz="2800" b="1">
                <a:latin typeface="Times New Roman" pitchFamily="18" charset="0"/>
              </a:rPr>
              <a:t>）考虑纵向弥散条件下的下游</a:t>
            </a:r>
            <a:r>
              <a:rPr lang="en-US" altLang="zh-CN" sz="2800" b="1">
                <a:latin typeface="Times New Roman" pitchFamily="18" charset="0"/>
              </a:rPr>
              <a:t>10km</a:t>
            </a:r>
            <a:r>
              <a:rPr lang="zh-CN" altLang="en-US" sz="2800" b="1">
                <a:latin typeface="Times New Roman" pitchFamily="18" charset="0"/>
              </a:rPr>
              <a:t>处的浓度：</a:t>
            </a:r>
          </a:p>
          <a:p>
            <a:pPr eaLnBrk="1" hangingPunct="1">
              <a:spcBef>
                <a:spcPct val="0"/>
              </a:spcBef>
              <a:buFontTx/>
              <a:buNone/>
            </a:pPr>
            <a:endParaRPr lang="zh-CN" altLang="en-US" sz="2800" b="1">
              <a:latin typeface="Times New Roman" pitchFamily="18" charset="0"/>
            </a:endParaRPr>
          </a:p>
          <a:p>
            <a:pPr eaLnBrk="1" hangingPunct="1">
              <a:spcBef>
                <a:spcPct val="0"/>
              </a:spcBef>
              <a:buFontTx/>
              <a:buNone/>
            </a:pPr>
            <a:endParaRPr lang="en-US" altLang="zh-CN" b="1">
              <a:latin typeface="Times New Roman" pitchFamily="18" charset="0"/>
            </a:endParaRPr>
          </a:p>
        </p:txBody>
      </p:sp>
      <p:graphicFrame>
        <p:nvGraphicFramePr>
          <p:cNvPr id="16386" name="Object 2"/>
          <p:cNvGraphicFramePr>
            <a:graphicFrameLocks noChangeAspect="1"/>
          </p:cNvGraphicFramePr>
          <p:nvPr/>
        </p:nvGraphicFramePr>
        <p:xfrm>
          <a:off x="395288" y="5084763"/>
          <a:ext cx="8470900" cy="1279525"/>
        </p:xfrm>
        <a:graphic>
          <a:graphicData uri="http://schemas.openxmlformats.org/presentationml/2006/ole">
            <mc:AlternateContent xmlns:mc="http://schemas.openxmlformats.org/markup-compatibility/2006">
              <mc:Choice xmlns:v="urn:schemas-microsoft-com:vml" Requires="v">
                <p:oleObj spid="_x0000_s13320" name="Equation" r:id="rId3" imgW="4067280" imgH="485775" progId="Equation.DSMT4">
                  <p:embed/>
                </p:oleObj>
              </mc:Choice>
              <mc:Fallback>
                <p:oleObj name="Equation" r:id="rId3" imgW="4067280" imgH="485775" progId="Equation.DSMT4">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95288" y="5084763"/>
                        <a:ext cx="8470900" cy="12795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noChangeAspect="1"/>
          </p:cNvGrpSpPr>
          <p:nvPr/>
        </p:nvGrpSpPr>
        <p:grpSpPr bwMode="auto">
          <a:xfrm>
            <a:off x="1403350" y="3573463"/>
            <a:ext cx="5562600" cy="938212"/>
            <a:chOff x="384" y="2436"/>
            <a:chExt cx="3504" cy="591"/>
          </a:xfrm>
        </p:grpSpPr>
        <p:sp>
          <p:nvSpPr>
            <p:cNvPr id="62470" name="AutoShape 6"/>
            <p:cNvSpPr>
              <a:spLocks noChangeAspect="1" noChangeArrowheads="1" noTextEdit="1"/>
            </p:cNvSpPr>
            <p:nvPr/>
          </p:nvSpPr>
          <p:spPr bwMode="auto">
            <a:xfrm>
              <a:off x="384" y="2448"/>
              <a:ext cx="3504" cy="56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71" name="Line 8"/>
            <p:cNvSpPr>
              <a:spLocks noChangeShapeType="1"/>
            </p:cNvSpPr>
            <p:nvPr/>
          </p:nvSpPr>
          <p:spPr bwMode="auto">
            <a:xfrm>
              <a:off x="892" y="2738"/>
              <a:ext cx="1769"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Rectangle 9"/>
            <p:cNvSpPr>
              <a:spLocks noChangeArrowheads="1"/>
            </p:cNvSpPr>
            <p:nvPr/>
          </p:nvSpPr>
          <p:spPr bwMode="auto">
            <a:xfrm>
              <a:off x="565" y="2736"/>
              <a:ext cx="64" cy="15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solidFill>
                    <a:srgbClr val="000000"/>
                  </a:solidFill>
                  <a:latin typeface="Times New Roman" pitchFamily="18" charset="0"/>
                </a:rPr>
                <a:t>0</a:t>
              </a:r>
              <a:endParaRPr lang="en-US" altLang="zh-CN" sz="2400">
                <a:latin typeface="Garamond" pitchFamily="18" charset="0"/>
              </a:endParaRPr>
            </a:p>
          </p:txBody>
        </p:sp>
        <p:sp>
          <p:nvSpPr>
            <p:cNvPr id="62473" name="Rectangle 10"/>
            <p:cNvSpPr>
              <a:spLocks noChangeArrowheads="1"/>
            </p:cNvSpPr>
            <p:nvPr/>
          </p:nvSpPr>
          <p:spPr bwMode="auto">
            <a:xfrm>
              <a:off x="903" y="2461"/>
              <a:ext cx="1616"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Times New Roman" pitchFamily="18" charset="0"/>
                </a:rPr>
                <a:t>0.15</a:t>
              </a:r>
              <a:r>
                <a:rPr lang="en-US" altLang="zh-CN" sz="2700">
                  <a:solidFill>
                    <a:srgbClr val="000000"/>
                  </a:solidFill>
                  <a:latin typeface="Times New Roman" pitchFamily="18" charset="0"/>
                  <a:cs typeface="Times New Roman" pitchFamily="18" charset="0"/>
                </a:rPr>
                <a:t>×</a:t>
              </a:r>
              <a:r>
                <a:rPr lang="en-US" altLang="zh-CN" sz="2700">
                  <a:solidFill>
                    <a:srgbClr val="000000"/>
                  </a:solidFill>
                  <a:latin typeface="Times New Roman" pitchFamily="18" charset="0"/>
                </a:rPr>
                <a:t>30+5.5</a:t>
              </a:r>
              <a:r>
                <a:rPr lang="en-US" altLang="zh-CN" sz="2400">
                  <a:solidFill>
                    <a:srgbClr val="000000"/>
                  </a:solidFill>
                  <a:latin typeface="Garamond" pitchFamily="18" charset="0"/>
                </a:rPr>
                <a:t>×</a:t>
              </a:r>
              <a:r>
                <a:rPr lang="en-US" altLang="zh-CN" sz="2700">
                  <a:solidFill>
                    <a:srgbClr val="000000"/>
                  </a:solidFill>
                  <a:latin typeface="Times New Roman" pitchFamily="18" charset="0"/>
                </a:rPr>
                <a:t>0.5</a:t>
              </a:r>
            </a:p>
          </p:txBody>
        </p:sp>
        <p:sp>
          <p:nvSpPr>
            <p:cNvPr id="62474" name="Rectangle 11"/>
            <p:cNvSpPr>
              <a:spLocks noChangeArrowheads="1"/>
            </p:cNvSpPr>
            <p:nvPr/>
          </p:nvSpPr>
          <p:spPr bwMode="auto">
            <a:xfrm>
              <a:off x="2878" y="2598"/>
              <a:ext cx="892"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00"/>
                  </a:solidFill>
                  <a:latin typeface="Garamond" pitchFamily="18" charset="0"/>
                </a:rPr>
                <a:t>=</a:t>
              </a:r>
              <a:r>
                <a:rPr lang="en-US" altLang="zh-CN" sz="2700">
                  <a:solidFill>
                    <a:srgbClr val="000000"/>
                  </a:solidFill>
                  <a:latin typeface="Times New Roman" pitchFamily="18" charset="0"/>
                </a:rPr>
                <a:t>1.28</a:t>
              </a:r>
              <a:r>
                <a:rPr lang="el-GR" altLang="zh-CN" sz="2400" i="1">
                  <a:solidFill>
                    <a:srgbClr val="000000"/>
                  </a:solidFill>
                  <a:latin typeface="Garamond" pitchFamily="18" charset="0"/>
                </a:rPr>
                <a:t>μ</a:t>
              </a:r>
              <a:r>
                <a:rPr lang="en-US" altLang="zh-CN" sz="2400" i="1">
                  <a:solidFill>
                    <a:srgbClr val="000000"/>
                  </a:solidFill>
                  <a:latin typeface="Garamond" pitchFamily="18" charset="0"/>
                </a:rPr>
                <a:t>g </a:t>
              </a:r>
              <a:r>
                <a:rPr lang="en-US" altLang="zh-CN" sz="2700">
                  <a:solidFill>
                    <a:srgbClr val="000000"/>
                  </a:solidFill>
                  <a:latin typeface="Times New Roman" pitchFamily="18" charset="0"/>
                </a:rPr>
                <a:t>/L</a:t>
              </a:r>
            </a:p>
          </p:txBody>
        </p:sp>
        <p:sp>
          <p:nvSpPr>
            <p:cNvPr id="62475" name="Rectangle 12"/>
            <p:cNvSpPr>
              <a:spLocks noChangeArrowheads="1"/>
            </p:cNvSpPr>
            <p:nvPr/>
          </p:nvSpPr>
          <p:spPr bwMode="auto">
            <a:xfrm>
              <a:off x="1333" y="2768"/>
              <a:ext cx="878"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Times New Roman" pitchFamily="18" charset="0"/>
                </a:rPr>
                <a:t>5.5+  0.15</a:t>
              </a:r>
              <a:endParaRPr lang="en-US" altLang="zh-CN" sz="2400">
                <a:latin typeface="Garamond" pitchFamily="18" charset="0"/>
              </a:endParaRPr>
            </a:p>
          </p:txBody>
        </p:sp>
        <p:sp>
          <p:nvSpPr>
            <p:cNvPr id="62476" name="Rectangle 13"/>
            <p:cNvSpPr>
              <a:spLocks noChangeArrowheads="1"/>
            </p:cNvSpPr>
            <p:nvPr/>
          </p:nvSpPr>
          <p:spPr bwMode="auto">
            <a:xfrm>
              <a:off x="3445" y="2598"/>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sp>
          <p:nvSpPr>
            <p:cNvPr id="62477" name="Rectangle 14"/>
            <p:cNvSpPr>
              <a:spLocks noChangeArrowheads="1"/>
            </p:cNvSpPr>
            <p:nvPr/>
          </p:nvSpPr>
          <p:spPr bwMode="auto">
            <a:xfrm>
              <a:off x="430" y="2573"/>
              <a:ext cx="119"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i="1">
                  <a:solidFill>
                    <a:srgbClr val="000000"/>
                  </a:solidFill>
                  <a:latin typeface="Symbol" pitchFamily="18" charset="2"/>
                </a:rPr>
                <a:t>r</a:t>
              </a:r>
              <a:endParaRPr lang="en-US" altLang="zh-CN" sz="2400">
                <a:latin typeface="Garamond" pitchFamily="18" charset="0"/>
              </a:endParaRPr>
            </a:p>
          </p:txBody>
        </p:sp>
        <p:sp>
          <p:nvSpPr>
            <p:cNvPr id="62478" name="Rectangle 15"/>
            <p:cNvSpPr>
              <a:spLocks noChangeArrowheads="1"/>
            </p:cNvSpPr>
            <p:nvPr/>
          </p:nvSpPr>
          <p:spPr bwMode="auto">
            <a:xfrm>
              <a:off x="1326" y="2436"/>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sp>
          <p:nvSpPr>
            <p:cNvPr id="62479" name="Rectangle 16"/>
            <p:cNvSpPr>
              <a:spLocks noChangeArrowheads="1"/>
            </p:cNvSpPr>
            <p:nvPr/>
          </p:nvSpPr>
          <p:spPr bwMode="auto">
            <a:xfrm>
              <a:off x="708" y="2573"/>
              <a:ext cx="119"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Symbol" pitchFamily="18" charset="2"/>
                </a:rPr>
                <a:t>=</a:t>
              </a:r>
              <a:endParaRPr lang="en-US" altLang="zh-CN" sz="2400">
                <a:latin typeface="Garamond" pitchFamily="18" charset="0"/>
              </a:endParaRPr>
            </a:p>
          </p:txBody>
        </p:sp>
        <p:sp>
          <p:nvSpPr>
            <p:cNvPr id="62480" name="Rectangle 17"/>
            <p:cNvSpPr>
              <a:spLocks noChangeArrowheads="1"/>
            </p:cNvSpPr>
            <p:nvPr/>
          </p:nvSpPr>
          <p:spPr bwMode="auto">
            <a:xfrm>
              <a:off x="1654" y="2743"/>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grpSp>
    </p:spTree>
    <p:extLst>
      <p:ext uri="{BB962C8B-B14F-4D97-AF65-F5344CB8AC3E}">
        <p14:creationId xmlns:p14="http://schemas.microsoft.com/office/powerpoint/2010/main" val="2077465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blinds(horizontal)">
                                      <p:cBhvr>
                                        <p:cTn id="7" dur="500"/>
                                        <p:tgtEl>
                                          <p:spTgt spid="163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388">
                                            <p:txEl>
                                              <p:pRg st="3" end="3"/>
                                            </p:txEl>
                                          </p:spTgt>
                                        </p:tgtEl>
                                        <p:attrNameLst>
                                          <p:attrName>style.visibility</p:attrName>
                                        </p:attrNameLst>
                                      </p:cBhvr>
                                      <p:to>
                                        <p:strVal val="visible"/>
                                      </p:to>
                                    </p:set>
                                    <p:animEffect transition="in" filter="blinds(horizontal)">
                                      <p:cBhvr>
                                        <p:cTn id="17" dur="500"/>
                                        <p:tgtEl>
                                          <p:spTgt spid="1638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blinds(horizontal)">
                                      <p:cBhvr>
                                        <p:cTn id="22"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88925" y="247650"/>
            <a:ext cx="86264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a:latin typeface="Times New Roman" pitchFamily="18" charset="0"/>
              </a:rPr>
              <a:t>（</a:t>
            </a:r>
            <a:r>
              <a:rPr lang="en-US" altLang="zh-CN" b="1">
                <a:latin typeface="Times New Roman" pitchFamily="18" charset="0"/>
              </a:rPr>
              <a:t>2</a:t>
            </a:r>
            <a:r>
              <a:rPr lang="zh-CN" altLang="en-US" b="1">
                <a:latin typeface="Times New Roman" pitchFamily="18" charset="0"/>
              </a:rPr>
              <a:t>）忽略纵向弥散时的下游</a:t>
            </a:r>
            <a:r>
              <a:rPr lang="en-US" altLang="zh-CN" b="1">
                <a:latin typeface="Times New Roman" pitchFamily="18" charset="0"/>
              </a:rPr>
              <a:t>10km</a:t>
            </a:r>
            <a:r>
              <a:rPr lang="zh-CN" altLang="en-US" b="1">
                <a:latin typeface="Times New Roman" pitchFamily="18" charset="0"/>
              </a:rPr>
              <a:t>处的浓度：</a:t>
            </a:r>
          </a:p>
          <a:p>
            <a:pPr eaLnBrk="1" hangingPunct="1">
              <a:spcBef>
                <a:spcPct val="0"/>
              </a:spcBef>
              <a:buFontTx/>
              <a:buNone/>
            </a:pPr>
            <a:r>
              <a:rPr lang="zh-CN" altLang="en-US" b="1">
                <a:latin typeface="Times New Roman" pitchFamily="18" charset="0"/>
              </a:rPr>
              <a:t>        </a:t>
            </a:r>
          </a:p>
          <a:p>
            <a:pPr eaLnBrk="1" hangingPunct="1">
              <a:spcBef>
                <a:spcPct val="0"/>
              </a:spcBef>
              <a:buFontTx/>
              <a:buNone/>
            </a:pPr>
            <a:endParaRPr lang="en-US" altLang="zh-CN" b="1">
              <a:latin typeface="Times New Roman" pitchFamily="18" charset="0"/>
            </a:endParaRPr>
          </a:p>
        </p:txBody>
      </p:sp>
      <p:graphicFrame>
        <p:nvGraphicFramePr>
          <p:cNvPr id="17410" name="Object 2"/>
          <p:cNvGraphicFramePr>
            <a:graphicFrameLocks noChangeAspect="1"/>
          </p:cNvGraphicFramePr>
          <p:nvPr/>
        </p:nvGraphicFramePr>
        <p:xfrm>
          <a:off x="1619250" y="1125538"/>
          <a:ext cx="6480175" cy="1184275"/>
        </p:xfrm>
        <a:graphic>
          <a:graphicData uri="http://schemas.openxmlformats.org/presentationml/2006/ole">
            <mc:AlternateContent xmlns:mc="http://schemas.openxmlformats.org/markup-compatibility/2006">
              <mc:Choice xmlns:v="urn:schemas-microsoft-com:vml" Requires="v">
                <p:oleObj spid="_x0000_s14344" name="Equation" r:id="rId3" imgW="2276370" imgH="333465" progId="Equation.DSMT4">
                  <p:embed/>
                </p:oleObj>
              </mc:Choice>
              <mc:Fallback>
                <p:oleObj name="Equation" r:id="rId3" imgW="2276370" imgH="3334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125538"/>
                        <a:ext cx="6480175" cy="1184275"/>
                      </a:xfrm>
                      <a:prstGeom prst="rect">
                        <a:avLst/>
                      </a:prstGeom>
                      <a:solidFill>
                        <a:srgbClr val="FFFF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323850" y="2708275"/>
            <a:ext cx="862647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a:latin typeface="Times New Roman" pitchFamily="18" charset="0"/>
              </a:rPr>
              <a:t>        </a:t>
            </a:r>
            <a:r>
              <a:rPr lang="zh-CN" altLang="en-US" b="1">
                <a:latin typeface="Times New Roman" pitchFamily="18" charset="0"/>
              </a:rPr>
              <a:t>由此看出，</a:t>
            </a:r>
            <a:r>
              <a:rPr lang="zh-CN" altLang="en-US" b="1" u="sng">
                <a:solidFill>
                  <a:srgbClr val="993300"/>
                </a:solidFill>
                <a:latin typeface="Times New Roman" pitchFamily="18" charset="0"/>
              </a:rPr>
              <a:t>在稳态条件下，忽略纵向弥散系数与考虑纵向弥散系数的差异可以忽略</a:t>
            </a:r>
            <a:r>
              <a:rPr lang="zh-CN" altLang="en-US" b="1" u="sng">
                <a:latin typeface="Times New Roman" pitchFamily="18" charset="0"/>
              </a:rPr>
              <a:t>。</a:t>
            </a:r>
          </a:p>
          <a:p>
            <a:pPr eaLnBrk="1" hangingPunct="1">
              <a:spcBef>
                <a:spcPct val="0"/>
              </a:spcBef>
              <a:buFontTx/>
              <a:buNone/>
            </a:pPr>
            <a:r>
              <a:rPr lang="zh-CN" altLang="en-US" b="1">
                <a:latin typeface="Times New Roman" pitchFamily="18" charset="0"/>
              </a:rPr>
              <a:t>         对水面宽阔的河流受纳污</a:t>
            </a:r>
            <a:r>
              <a:rPr lang="en-US" altLang="zh-CN" b="1">
                <a:latin typeface="Times New Roman" pitchFamily="18" charset="0"/>
              </a:rPr>
              <a:t>(</a:t>
            </a:r>
            <a:r>
              <a:rPr lang="zh-CN" altLang="en-US" b="1">
                <a:latin typeface="Times New Roman" pitchFamily="18" charset="0"/>
              </a:rPr>
              <a:t>废</a:t>
            </a:r>
            <a:r>
              <a:rPr lang="en-US" altLang="zh-CN" b="1">
                <a:latin typeface="Times New Roman" pitchFamily="18" charset="0"/>
              </a:rPr>
              <a:t>)</a:t>
            </a:r>
            <a:r>
              <a:rPr lang="zh-CN" altLang="en-US" b="1">
                <a:latin typeface="Times New Roman" pitchFamily="18" charset="0"/>
              </a:rPr>
              <a:t>水后的混合过程和污染物的衰减可用二维模型预测；对于水面又宽又深和流态复杂的河流水质预测宜采用三维模型。</a:t>
            </a:r>
          </a:p>
        </p:txBody>
      </p:sp>
      <p:pic>
        <p:nvPicPr>
          <p:cNvPr id="6349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101725"/>
            <a:ext cx="46799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706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blinds(horizontal)">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1669</TotalTime>
  <Words>10846</Words>
  <Application>Microsoft Office PowerPoint</Application>
  <PresentationFormat>全屏显示(4:3)</PresentationFormat>
  <Paragraphs>943</Paragraphs>
  <Slides>180</Slides>
  <Notes>9</Notes>
  <HiddenSlides>0</HiddenSlides>
  <MMClips>2</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180</vt:i4>
      </vt:variant>
    </vt:vector>
  </HeadingPairs>
  <TitlesOfParts>
    <vt:vector size="204" baseType="lpstr">
      <vt:lpstr>黑体</vt:lpstr>
      <vt:lpstr>华文楷体</vt:lpstr>
      <vt:lpstr>华文新魏</vt:lpstr>
      <vt:lpstr>楷体</vt:lpstr>
      <vt:lpstr>楷体_GB2312</vt:lpstr>
      <vt:lpstr>隶书</vt:lpstr>
      <vt:lpstr>宋体</vt:lpstr>
      <vt:lpstr>Arial</vt:lpstr>
      <vt:lpstr>Arial Black</vt:lpstr>
      <vt:lpstr>Calibri</vt:lpstr>
      <vt:lpstr>Garamond</vt:lpstr>
      <vt:lpstr>Symbol</vt:lpstr>
      <vt:lpstr>Tahoma</vt:lpstr>
      <vt:lpstr>Times New Roman</vt:lpstr>
      <vt:lpstr>Verdana</vt:lpstr>
      <vt:lpstr>Webdings</vt:lpstr>
      <vt:lpstr>Wingdings</vt:lpstr>
      <vt:lpstr>Office 主题</vt:lpstr>
      <vt:lpstr>公式</vt:lpstr>
      <vt:lpstr>Equation</vt:lpstr>
      <vt:lpstr>Microsoft 公式 3.0</vt:lpstr>
      <vt:lpstr>图像文档</vt:lpstr>
      <vt:lpstr>剪辑</vt:lpstr>
      <vt:lpstr>Origin50.Graph</vt:lpstr>
      <vt:lpstr>第八章 城市地表水环境调查与评价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污染源评价</vt:lpstr>
      <vt:lpstr>PowerPoint 演示文稿</vt:lpstr>
      <vt:lpstr>PowerPoint 演示文稿</vt:lpstr>
      <vt:lpstr>PowerPoint 演示文稿</vt:lpstr>
      <vt:lpstr>(2)、污染源的等标污染负荷</vt:lpstr>
      <vt:lpstr>PowerPoint 演示文稿</vt:lpstr>
      <vt:lpstr>PowerPoint 演示文稿</vt:lpstr>
      <vt:lpstr>(3)、污染物的等标污染负荷</vt:lpstr>
      <vt:lpstr>PowerPoint 演示文稿</vt:lpstr>
      <vt:lpstr>PowerPoint 演示文稿</vt:lpstr>
      <vt:lpstr>(4)、总污染负荷</vt:lpstr>
      <vt:lpstr>PowerPoint 演示文稿</vt:lpstr>
      <vt:lpstr>(5)、污染源的污染负荷比</vt:lpstr>
      <vt:lpstr>PowerPoint 演示文稿</vt:lpstr>
      <vt:lpstr>(6)、污染物的污染负荷比</vt:lpstr>
      <vt:lpstr>PowerPoint 演示文稿</vt:lpstr>
      <vt:lpstr>(7)、主要污染物和污染源的确定</vt:lpstr>
      <vt:lpstr>PowerPoint 演示文稿</vt:lpstr>
      <vt:lpstr>例题1</vt:lpstr>
      <vt:lpstr>例题2</vt:lpstr>
      <vt:lpstr>PowerPoint 演示文稿</vt:lpstr>
      <vt:lpstr>PowerPoint 演示文稿</vt:lpstr>
      <vt:lpstr>PowerPoint 演示文稿</vt:lpstr>
      <vt:lpstr>环境影响评价中 各类水域在不同评价等级时水质的调查时期</vt:lpstr>
      <vt:lpstr>PowerPoint 演示文稿</vt:lpstr>
      <vt:lpstr>***河流水质采样断面与取样点设置原则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小型湖泊、水库</vt:lpstr>
      <vt:lpstr>PowerPoint 演示文稿</vt:lpstr>
      <vt:lpstr>PowerPoint 演示文稿</vt:lpstr>
      <vt:lpstr>PowerPoint 演示文稿</vt:lpstr>
      <vt:lpstr>太湖流域水系图</vt:lpstr>
      <vt:lpstr>水文调查和水文测量</vt:lpstr>
      <vt:lpstr>PowerPoint 演示文稿</vt:lpstr>
      <vt:lpstr>水文调查与测量的内容</vt:lpstr>
      <vt:lpstr>河流主要特征参数</vt:lpstr>
      <vt:lpstr>PowerPoint 演示文稿</vt:lpstr>
      <vt:lpstr>PowerPoint 演示文稿</vt:lpstr>
      <vt:lpstr>PowerPoint 演示文稿</vt:lpstr>
      <vt:lpstr>PowerPoint 演示文稿</vt:lpstr>
      <vt:lpstr>PowerPoint 演示文稿</vt:lpstr>
      <vt:lpstr>PowerPoint 演示文稿</vt:lpstr>
      <vt:lpstr>pH值  两端有限值，水质影响不同</vt:lpstr>
      <vt:lpstr>PowerPoint 演示文稿</vt:lpstr>
      <vt:lpstr>PowerPoint 演示文稿</vt:lpstr>
      <vt:lpstr>PowerPoint 演示文稿</vt:lpstr>
      <vt:lpstr>PowerPoint 演示文稿</vt:lpstr>
      <vt:lpstr>PowerPoint 演示文稿</vt:lpstr>
      <vt:lpstr>PowerPoint 演示文稿</vt:lpstr>
      <vt:lpstr>达标评价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四、河流水质预测模型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（三）、污染物在河口中的混合和衰减模型 </vt:lpstr>
      <vt:lpstr>PowerPoint 演示文稿</vt:lpstr>
      <vt:lpstr>PowerPoint 演示文稿</vt:lpstr>
      <vt:lpstr>PowerPoint 演示文稿</vt:lpstr>
      <vt:lpstr>PowerPoint 演示文稿</vt:lpstr>
      <vt:lpstr>PowerPoint 演示文稿</vt:lpstr>
      <vt:lpstr>五、湖泊（水库）水质预测模型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相关模型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地表水环境影响评价工作程序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城市地表水环境调查与评价</dc:title>
  <dc:creator>yan wang</dc:creator>
  <cp:lastModifiedBy>飘 扬</cp:lastModifiedBy>
  <cp:revision>13</cp:revision>
  <dcterms:created xsi:type="dcterms:W3CDTF">2019-10-09T03:04:56Z</dcterms:created>
  <dcterms:modified xsi:type="dcterms:W3CDTF">2019-10-14T09:39:29Z</dcterms:modified>
</cp:coreProperties>
</file>